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8">
  <p:sldMasterIdLst>
    <p:sldMasterId id="2147483648" r:id="rId1"/>
  </p:sldMasterIdLst>
  <p:sldIdLst>
    <p:sldId id="256" r:id="rId2"/>
    <p:sldId id="319" r:id="rId3"/>
    <p:sldId id="257" r:id="rId4"/>
    <p:sldId id="258" r:id="rId5"/>
    <p:sldId id="259" r:id="rId6"/>
    <p:sldId id="260" r:id="rId7"/>
    <p:sldId id="261" r:id="rId8"/>
    <p:sldId id="262" r:id="rId9"/>
    <p:sldId id="263" r:id="rId10"/>
    <p:sldId id="320" r:id="rId11"/>
    <p:sldId id="264" r:id="rId12"/>
    <p:sldId id="265" r:id="rId13"/>
    <p:sldId id="266" r:id="rId14"/>
    <p:sldId id="267" r:id="rId15"/>
    <p:sldId id="268" r:id="rId16"/>
    <p:sldId id="321" r:id="rId17"/>
    <p:sldId id="269" r:id="rId18"/>
    <p:sldId id="270" r:id="rId19"/>
    <p:sldId id="271" r:id="rId20"/>
    <p:sldId id="272" r:id="rId21"/>
    <p:sldId id="273" r:id="rId22"/>
    <p:sldId id="274" r:id="rId23"/>
    <p:sldId id="275" r:id="rId24"/>
    <p:sldId id="276" r:id="rId25"/>
    <p:sldId id="322" r:id="rId26"/>
    <p:sldId id="277" r:id="rId27"/>
    <p:sldId id="278" r:id="rId28"/>
    <p:sldId id="279" r:id="rId29"/>
    <p:sldId id="280" r:id="rId30"/>
    <p:sldId id="281" r:id="rId31"/>
    <p:sldId id="283" r:id="rId32"/>
    <p:sldId id="282" r:id="rId33"/>
    <p:sldId id="284" r:id="rId34"/>
    <p:sldId id="285" r:id="rId35"/>
    <p:sldId id="323" r:id="rId36"/>
    <p:sldId id="286" r:id="rId37"/>
    <p:sldId id="287" r:id="rId38"/>
    <p:sldId id="288" r:id="rId39"/>
    <p:sldId id="289" r:id="rId40"/>
    <p:sldId id="290" r:id="rId41"/>
    <p:sldId id="291" r:id="rId42"/>
    <p:sldId id="292" r:id="rId43"/>
    <p:sldId id="294" r:id="rId44"/>
    <p:sldId id="293" r:id="rId45"/>
    <p:sldId id="296" r:id="rId46"/>
    <p:sldId id="297" r:id="rId47"/>
    <p:sldId id="298" r:id="rId48"/>
    <p:sldId id="299" r:id="rId49"/>
    <p:sldId id="300" r:id="rId50"/>
    <p:sldId id="301" r:id="rId51"/>
    <p:sldId id="302" r:id="rId52"/>
    <p:sldId id="303" r:id="rId53"/>
    <p:sldId id="324" r:id="rId54"/>
    <p:sldId id="304" r:id="rId55"/>
    <p:sldId id="305" r:id="rId56"/>
    <p:sldId id="306" r:id="rId57"/>
    <p:sldId id="307" r:id="rId58"/>
    <p:sldId id="308" r:id="rId59"/>
    <p:sldId id="309" r:id="rId60"/>
    <p:sldId id="310" r:id="rId61"/>
    <p:sldId id="311" r:id="rId62"/>
    <p:sldId id="312" r:id="rId63"/>
    <p:sldId id="325" r:id="rId64"/>
    <p:sldId id="313" r:id="rId65"/>
    <p:sldId id="314" r:id="rId66"/>
    <p:sldId id="315" r:id="rId67"/>
    <p:sldId id="316" r:id="rId68"/>
    <p:sldId id="317" r:id="rId69"/>
    <p:sldId id="318" r:id="rId7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07/03/1440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07/03/1440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07/03/1440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07/03/1440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07/03/1440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07/03/1440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07/03/1440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07/03/1440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07/03/1440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07/03/1440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07/03/1440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07/03/1440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980728"/>
            <a:ext cx="7772400" cy="2160240"/>
          </a:xfrm>
        </p:spPr>
        <p:style>
          <a:lnRef idx="1">
            <a:schemeClr val="accent3"/>
          </a:lnRef>
          <a:fillRef idx="2">
            <a:schemeClr val="accent3"/>
          </a:fillRef>
          <a:effectRef idx="1">
            <a:schemeClr val="accent3"/>
          </a:effectRef>
          <a:fontRef idx="minor">
            <a:schemeClr val="dk1"/>
          </a:fontRef>
        </p:style>
        <p:txBody>
          <a:bodyPr/>
          <a:lstStyle/>
          <a:p>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محاضرات مادة مبادئ </a:t>
            </a:r>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الاقتصاد</a:t>
            </a:r>
            <a:b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الكورس الاول</a:t>
            </a:r>
            <a:endParaRPr lang="ar-IQ"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عنوان فرعي 2"/>
          <p:cNvSpPr>
            <a:spLocks noGrp="1"/>
          </p:cNvSpPr>
          <p:nvPr>
            <p:ph type="subTitle" idx="1"/>
          </p:nvPr>
        </p:nvSpPr>
        <p:spPr/>
        <p:style>
          <a:lnRef idx="1">
            <a:schemeClr val="accent4"/>
          </a:lnRef>
          <a:fillRef idx="2">
            <a:schemeClr val="accent4"/>
          </a:fillRef>
          <a:effectRef idx="1">
            <a:schemeClr val="accent4"/>
          </a:effectRef>
          <a:fontRef idx="minor">
            <a:schemeClr val="dk1"/>
          </a:fontRef>
        </p:style>
        <p:txBody>
          <a:bodyP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IQ"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قسم </a:t>
            </a:r>
            <a:r>
              <a:rPr lang="ar-IQ"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ادارة الاعمال </a:t>
            </a:r>
            <a:r>
              <a:rPr lang="ar-IQ"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2018/2019</a:t>
            </a:r>
          </a:p>
          <a:p>
            <a:r>
              <a:rPr lang="ar-IQ"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م.عمر</a:t>
            </a:r>
            <a:r>
              <a:rPr lang="ar-IQ"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حميد مجيد </a:t>
            </a:r>
            <a:r>
              <a:rPr lang="ar-IQ"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وم</a:t>
            </a:r>
            <a:r>
              <a:rPr lang="ar-IQ"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محمد </a:t>
            </a:r>
            <a:r>
              <a:rPr lang="ar-IQ"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امين فاضل </a:t>
            </a:r>
            <a:endParaRPr lang="ar-IQ"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30092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3568" y="3140968"/>
            <a:ext cx="7488832" cy="2664296"/>
          </a:xfrm>
        </p:spPr>
        <p:style>
          <a:lnRef idx="0">
            <a:schemeClr val="accent5"/>
          </a:lnRef>
          <a:fillRef idx="3">
            <a:schemeClr val="accent5"/>
          </a:fillRef>
          <a:effectRef idx="3">
            <a:schemeClr val="accent5"/>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علاج المشكلة الاقتصادية في النظم الاقتصادية المختلفة</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عنوان 3"/>
          <p:cNvSpPr>
            <a:spLocks noGrp="1"/>
          </p:cNvSpPr>
          <p:nvPr>
            <p:ph type="ctrTitle"/>
          </p:nvPr>
        </p:nvSpPr>
        <p:spPr>
          <a:xfrm>
            <a:off x="611560" y="620688"/>
            <a:ext cx="7772400" cy="2160240"/>
          </a:xfrm>
        </p:spPr>
        <p:style>
          <a:lnRef idx="0">
            <a:schemeClr val="accent6"/>
          </a:lnRef>
          <a:fillRef idx="3">
            <a:schemeClr val="accent6"/>
          </a:fillRef>
          <a:effectRef idx="3">
            <a:schemeClr val="accent6"/>
          </a:effectRef>
          <a:fontRef idx="minor">
            <a:schemeClr val="lt1"/>
          </a:fontRef>
        </p:style>
        <p:txBody>
          <a:bodyPr>
            <a:normAutofit/>
          </a:bodyPr>
          <a:lstStyle/>
          <a:p>
            <a:r>
              <a:rPr lang="ar-IQ"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المحاضرة الثانية</a:t>
            </a:r>
            <a:endParaRPr lang="ar-IQ"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739745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55000" lnSpcReduction="20000"/>
          </a:bodyPr>
          <a:lstStyle/>
          <a:p>
            <a:pPr marL="0" indent="0" algn="just">
              <a:buNone/>
            </a:pPr>
            <a:r>
              <a:rPr lang="ar-SA" sz="4200" b="1" dirty="0"/>
              <a:t>علاج المشكلة الاقتصادية في النظم الاقتصادية المختلفة   </a:t>
            </a:r>
          </a:p>
          <a:p>
            <a:pPr marL="0" indent="0" algn="just">
              <a:buNone/>
            </a:pPr>
            <a:r>
              <a:rPr lang="ar-SA" sz="4200" b="1" dirty="0"/>
              <a:t>أولا: علاج المشكلة الاقتصادية في النظام الرأسمالي </a:t>
            </a:r>
          </a:p>
          <a:p>
            <a:pPr marL="0" indent="0" algn="just">
              <a:buNone/>
            </a:pPr>
            <a:r>
              <a:rPr lang="ar-SA" sz="4200" b="1" dirty="0"/>
              <a:t>      يعتمد النظام الرأسمالي في علاج المشكلة الاقتصادية على (جهاز الثمن) والية السوق في تحديد الفئة التي ينبغي الإنتاج لها, والتي تتضح من الطلب السوقي على السلع والخدمات, فالسلع والخدمات التي تتسم بزيادة كبيرة في الطلب عليها في السوق هي التي يتم إنتاجها, سواء كانت سلع ضرورية أم سلع كمالية</a:t>
            </a:r>
            <a:r>
              <a:rPr lang="ar-SA" sz="4200" b="1" dirty="0" smtClean="0"/>
              <a:t>.</a:t>
            </a:r>
            <a:endParaRPr lang="ar-IQ" sz="4200" b="1" dirty="0" smtClean="0"/>
          </a:p>
          <a:p>
            <a:pPr marL="0" indent="0" algn="just">
              <a:buNone/>
            </a:pPr>
            <a:r>
              <a:rPr lang="ar-SA" sz="4200" b="1" dirty="0" smtClean="0"/>
              <a:t>ثانيا</a:t>
            </a:r>
            <a:r>
              <a:rPr lang="ar-SA" sz="4200" b="1" dirty="0"/>
              <a:t>: علاج المشكلة الاقتصادية في النظام الاشتراكي </a:t>
            </a:r>
          </a:p>
          <a:p>
            <a:pPr marL="0" indent="0" algn="just">
              <a:buNone/>
            </a:pPr>
            <a:r>
              <a:rPr lang="ar-SA" sz="4200" b="1" dirty="0"/>
              <a:t>      يعتمد النظام الاشتراكي في علاج المشكلة الاقتصادية على (آلية التخطيط المركزي) التي تحدد السلع والخدمات الواجب إنتاجها, سواء كانت هذه السلع والخدمات مطلوبة في السوق من قبل معظم أفراد المجتمع أو من قبل بعض أفراد المجتمع, وغالبا ما يتم اختيار إشباع احتياجات المجتمع الضرورية ضمن هذا النظام.</a:t>
            </a:r>
          </a:p>
          <a:p>
            <a:pPr marL="0" indent="0" algn="just">
              <a:buNone/>
            </a:pPr>
            <a:r>
              <a:rPr lang="ar-SA" sz="4200" b="1" dirty="0"/>
              <a:t>ثالثا: علاج المشكلة الاقتصادية في النظام الإسلامي</a:t>
            </a:r>
          </a:p>
          <a:p>
            <a:pPr marL="0" indent="0" algn="just">
              <a:buNone/>
            </a:pPr>
            <a:r>
              <a:rPr lang="ar-SA" sz="4200" b="1" dirty="0"/>
              <a:t>      بداية لابد من توضيح ان علاج المشكلة الاقتصادية (المتمثلة في الندرة النسبية للموارد وتعدد الحاجات الإنسانية) في النظام الإسلامي يقصد منه مواجهة المشكلة الاقتصادية لا القضاء عليها نهائيا, فذلك ليس بمقدور الإنسان فضلا عن كونه يتنافى مع سنة خلق الله للكون والحياة كما في قوله تعالى {إِنَّا كُلَّ شَيْءٍ خَلَقْنَاهُ بِقَدَرٍ} (سورة القمر آية 49), وقوله تعالى {وَإِنْ مِنْ شَيْءٍ إِلَّا عِنْدَنَا خَزَائِنُهُ وَمَا نُنَزِّلُهُ إِلَّا بِقَدَرٍ مَعْلُومٍ} (سورة الحجر آية 21), إذ جعل الله وجود المشكلة الاقتصادية حافزا على العمل وبذل الجهد من أجل تحقيق التنمية في المجتمع, وعليه فان مواجهة المشكلة الاقتصادية في النظام الإسلامي يعتمد على ثلاث ركائز هي:</a:t>
            </a:r>
          </a:p>
        </p:txBody>
      </p:sp>
    </p:spTree>
    <p:extLst>
      <p:ext uri="{BB962C8B-B14F-4D97-AF65-F5344CB8AC3E}">
        <p14:creationId xmlns:p14="http://schemas.microsoft.com/office/powerpoint/2010/main" val="1424434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62500" lnSpcReduction="20000"/>
          </a:bodyPr>
          <a:lstStyle/>
          <a:p>
            <a:pPr marL="0" indent="0" algn="just">
              <a:buNone/>
            </a:pPr>
            <a:r>
              <a:rPr lang="ar-SA" sz="4200" b="1" dirty="0"/>
              <a:t>1-	تنظيم سلوك الإنسان وتربيته من خلال التعاليم الإسلامية السمحة, وتحفيزه نحو خدمة مجتمعه وأمته رغبة في تحقيق الثواب من الله.  </a:t>
            </a:r>
          </a:p>
          <a:p>
            <a:pPr marL="0" indent="0" algn="just">
              <a:buNone/>
            </a:pPr>
            <a:r>
              <a:rPr lang="ar-SA" sz="4200" b="1" dirty="0"/>
              <a:t>2-	الإخلاص في العمل من اجل تنمية الإنتاج وتطويره.</a:t>
            </a:r>
          </a:p>
          <a:p>
            <a:pPr marL="0" indent="0" algn="just">
              <a:buNone/>
            </a:pPr>
            <a:r>
              <a:rPr lang="ar-SA" sz="4200" b="1" dirty="0"/>
              <a:t>3-	تحقيق العدالة في توزيع الدخول والثروات, عن طريق الزكاة والصدقة, (إذ ان الزكاة حق للفقراء في أموال الأغنياء). </a:t>
            </a:r>
          </a:p>
          <a:p>
            <a:pPr marL="0" indent="0" algn="just">
              <a:buNone/>
            </a:pPr>
            <a:r>
              <a:rPr lang="ar-SA" sz="4200" b="1" dirty="0"/>
              <a:t>تعريف بعض المفاهيم الاقتصادية </a:t>
            </a:r>
          </a:p>
          <a:p>
            <a:pPr marL="0" indent="0" algn="just">
              <a:buNone/>
            </a:pPr>
            <a:r>
              <a:rPr lang="ar-SA" sz="4200" b="1" dirty="0"/>
              <a:t>1-	تكلفة الفرصة البديلة (</a:t>
            </a:r>
            <a:r>
              <a:rPr lang="en-US" sz="4200" b="1" dirty="0"/>
              <a:t>Opportunity Cost): </a:t>
            </a:r>
            <a:r>
              <a:rPr lang="ar-SA" sz="4200" b="1" dirty="0"/>
              <a:t>وهي عبارة عن الكمية التي يجب أن نتخلى عنها و نضحي بها من سلعة معينة في سبيل توجيه الموارد الاقتصادية لإنتاج سلعة أخرى.</a:t>
            </a:r>
          </a:p>
          <a:p>
            <a:pPr marL="0" indent="0" algn="just">
              <a:buNone/>
            </a:pPr>
            <a:r>
              <a:rPr lang="ar-SA" sz="4200" b="1" dirty="0"/>
              <a:t>2-	النظام الاقتصادي (</a:t>
            </a:r>
            <a:r>
              <a:rPr lang="en-US" sz="4200" b="1" dirty="0"/>
              <a:t>Economic System): </a:t>
            </a:r>
            <a:r>
              <a:rPr lang="ar-SA" sz="4200" b="1" dirty="0"/>
              <a:t>مجموعة متماسكة من الأفكار والمبادئ تعمل على تسيير أجزاء النشاط الاقتصادي، وتتناسق معا، وتترابط جميعا بما يهيئ لتحقيق أهداف النشاط الاقتصادي على المستويين الكلي والجزئي.</a:t>
            </a:r>
          </a:p>
          <a:p>
            <a:pPr marL="0" indent="0" algn="just">
              <a:buNone/>
            </a:pPr>
            <a:r>
              <a:rPr lang="ar-SA" sz="4200" b="1" dirty="0"/>
              <a:t>3-	جهاز الثمن (</a:t>
            </a:r>
            <a:r>
              <a:rPr lang="en-US" sz="4200" b="1" dirty="0"/>
              <a:t>Price System): </a:t>
            </a:r>
            <a:r>
              <a:rPr lang="ar-SA" sz="4200" b="1" dirty="0"/>
              <a:t>هو الطريقة التي تحل بها المشكلة الاقتصادية في النظام الرأسمالي, بمعنى أن الأسعار والكميات المطلوبة والمعروضة تتحدد في السوق عن طريق تفاعل كل من قوى منحنى الطلب ومنحنى العرض.</a:t>
            </a:r>
          </a:p>
        </p:txBody>
      </p:sp>
    </p:spTree>
    <p:extLst>
      <p:ext uri="{BB962C8B-B14F-4D97-AF65-F5344CB8AC3E}">
        <p14:creationId xmlns:p14="http://schemas.microsoft.com/office/powerpoint/2010/main" val="2726616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55000" lnSpcReduction="20000"/>
          </a:bodyPr>
          <a:lstStyle/>
          <a:p>
            <a:pPr marL="0" indent="0" algn="just">
              <a:buNone/>
            </a:pPr>
            <a:r>
              <a:rPr lang="ar-SA" sz="4200" b="1" dirty="0" smtClean="0"/>
              <a:t>4-</a:t>
            </a:r>
            <a:r>
              <a:rPr lang="ar-SA" sz="4200" b="1" dirty="0"/>
              <a:t>	جهاز التخطيط المركزي (</a:t>
            </a:r>
            <a:r>
              <a:rPr lang="en-US" sz="4200" b="1" dirty="0"/>
              <a:t>System of Central planning): </a:t>
            </a:r>
            <a:r>
              <a:rPr lang="ar-SA" sz="4200" b="1" dirty="0"/>
              <a:t>هو الطريقة التي تحل بها المشكلة الاقتصادية في النظام الاشتراكي, بمعنى أن يتم التخطيط مسبقاً لتحديد نوع وكمية وأسعار السلع والخدمات المراد إنتاجها وكذلك تحديد أجور ومكافآت العاملين فضلا عن رسم السياسات والخطط التنموية الشاملة للبلاد.</a:t>
            </a:r>
          </a:p>
          <a:p>
            <a:pPr marL="0" indent="0" algn="just">
              <a:buNone/>
            </a:pPr>
            <a:r>
              <a:rPr lang="ar-SA" sz="4200" b="1" dirty="0"/>
              <a:t>5-	السوق (</a:t>
            </a:r>
            <a:r>
              <a:rPr lang="en-US" sz="4200" b="1" dirty="0"/>
              <a:t>Market): </a:t>
            </a:r>
            <a:r>
              <a:rPr lang="ar-SA" sz="4200" b="1" dirty="0"/>
              <a:t>هو المكان الذي تلتقي فيه قرارات البائعين والمشترين لتبادل السلع, أو هو مجموعة من المشترين والبائعين يرغبون في شراء وبيع سلعة أو خدمة ما, من التعريف السابق يتضح أمرين هما :</a:t>
            </a:r>
          </a:p>
          <a:p>
            <a:pPr marL="0" indent="0" algn="just">
              <a:buNone/>
            </a:pPr>
            <a:r>
              <a:rPr lang="ar-SA" sz="4200" b="1" dirty="0"/>
              <a:t>أ‌-	التقاء البائعين والمشترين في مكان جغرافي معين أو عبر الهاتف أو البرقيات أو الانترنت.</a:t>
            </a:r>
          </a:p>
          <a:p>
            <a:pPr marL="0" indent="0" algn="just">
              <a:buNone/>
            </a:pPr>
            <a:r>
              <a:rPr lang="ar-SA" sz="4200" b="1" dirty="0"/>
              <a:t>ب‌-	 وجود طلب على السلعة من المشترين و وجود بائعين لها، وهو الشرط الأساسي لوجود السوق.</a:t>
            </a:r>
          </a:p>
          <a:p>
            <a:pPr marL="0" indent="0" algn="just">
              <a:buNone/>
            </a:pPr>
            <a:r>
              <a:rPr lang="ar-SA" sz="4200" b="1" dirty="0"/>
              <a:t>6-	الإنتاج (</a:t>
            </a:r>
            <a:r>
              <a:rPr lang="en-US" sz="4200" b="1" dirty="0"/>
              <a:t>Production): </a:t>
            </a:r>
            <a:r>
              <a:rPr lang="ar-SA" sz="4200" b="1" dirty="0"/>
              <a:t>كل ما يضاف للمادة من منافع سواء كانت مكانية أو زمانية أو  شكلية أو تملكيه, مما يجعل السلعة تصل إلى المستهلك النهائي في المكان والزمان المناسبين وبالشكل الذي يرغبه, عليه فالإنتاج أما يكون ماديا كتغيير في شكل السلعة مثلا أو غير مادي كخدمات النقل وخدمات التعليم, إذا الإنتاج يشمل إنتاج السلع والخدمات.  </a:t>
            </a:r>
          </a:p>
          <a:p>
            <a:pPr marL="0" indent="0" algn="just">
              <a:buNone/>
            </a:pPr>
            <a:r>
              <a:rPr lang="ar-SA" sz="4200" b="1" dirty="0"/>
              <a:t>7-	الاستهلاك (</a:t>
            </a:r>
            <a:r>
              <a:rPr lang="en-US" sz="4200" b="1" dirty="0"/>
              <a:t>Consumption): </a:t>
            </a:r>
            <a:r>
              <a:rPr lang="ar-SA" sz="4200" b="1" dirty="0"/>
              <a:t>كل ما يستهلكه المجتمع من دخله, وهو الهدف النهائي للنشاط الاقتصادي, وينقسم على نوعين هما:</a:t>
            </a:r>
          </a:p>
        </p:txBody>
      </p:sp>
    </p:spTree>
    <p:extLst>
      <p:ext uri="{BB962C8B-B14F-4D97-AF65-F5344CB8AC3E}">
        <p14:creationId xmlns:p14="http://schemas.microsoft.com/office/powerpoint/2010/main" val="2040282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55000" lnSpcReduction="20000"/>
          </a:bodyPr>
          <a:lstStyle/>
          <a:p>
            <a:pPr marL="0" indent="0" algn="just">
              <a:buNone/>
            </a:pPr>
            <a:r>
              <a:rPr lang="ar-SA" sz="4200" b="1" dirty="0"/>
              <a:t>أ‌-	الاستهلاك الوسيط : بمعنى يُستخدم الإنتاج بشكله الذي أُنتج عليه في إنتاج سلعة أخرى وهذا الاستهلاك الوسيط هو ما يعبر عنه (بمستلزمات أو مدخلات الإنتاج) أو (السلع الوسطية).</a:t>
            </a:r>
          </a:p>
          <a:p>
            <a:pPr marL="0" indent="0" algn="just">
              <a:buNone/>
            </a:pPr>
            <a:r>
              <a:rPr lang="ar-SA" sz="4200" b="1" dirty="0"/>
              <a:t>ب‌-	 الاستهلاك النهائي : بمعنى يستهلك الإنتاج استهلاكا نهائيا, أي انه يستخدم في إشباع حاجة إنسانية بصورة مباشرة ولمرة واحدة, ويكون أما استهلاكاً خاصاً للسلع والخدمات التي ينتجها قطاع الأعمال من قبل الأفراد أو القطاع العائلي, وأما يكون استهلاكاً عاماً من قبل أفراد المجتمع للسلع والخدمات التي تقدمها إليهم الحكومة بلا مقابل أو بمقابل رمزي ويطلق عليه أيضا بالاستهلاك الجماعي.</a:t>
            </a:r>
          </a:p>
          <a:p>
            <a:pPr marL="0" indent="0" algn="just">
              <a:buNone/>
            </a:pPr>
            <a:r>
              <a:rPr lang="ar-SA" sz="4200" b="1" dirty="0"/>
              <a:t>8-	السلع (</a:t>
            </a:r>
            <a:r>
              <a:rPr lang="en-US" sz="4200" b="1" dirty="0"/>
              <a:t>Goods): </a:t>
            </a:r>
            <a:r>
              <a:rPr lang="ar-SA" sz="4200" b="1" dirty="0"/>
              <a:t>السلعة هي منتج (مادي) أو خدمة (غير مادي) يلبي حاجة إنسانية وقع إنتاجه على اثر تدخّل الإنسان في العملية الإنتاجية. وتنقسم السلع إلى عدة أقسام تبعا لدرجة وجودها, ولطبيعتها ولطبيعة استخدامها ولطبيعة دوامها وعلى النحو الآتي:</a:t>
            </a:r>
          </a:p>
          <a:p>
            <a:pPr marL="0" indent="0" algn="just">
              <a:buNone/>
            </a:pPr>
            <a:r>
              <a:rPr lang="ar-SA" sz="4200" b="1" dirty="0"/>
              <a:t>أ‌-	تقسيم السلع تبعا لدرجة وجودها : فإما ان تكون سلع حرة (غير اقتصادية) وهي تلك التي يحصل عليها الإنسان في أي أرض وتحت أي سماء بلا مقابل كالهواء وأشعة الشمس وما شابه ذلك وهذه السلع تتسم بالوفرة. وهي سلع لا يبذل الإنسان في سبيل الحصول عليها أي جهد أو عناء أو يخصص لإنتاجها أي قدر من الموارد. أو تكون (سلع اقتصادية) والتي لابد للإنسان أن يُعمل فيها قدراته الذهنية والعلمية والجسمية والفنية، حتى يتمكن من الحصول عليها, وهذه السلع تتسم بالندرة النسبية، ولا مناص من أن يخصص الإنسان في سبيل إنتاجها قدرا معينا من الموارد.</a:t>
            </a:r>
          </a:p>
        </p:txBody>
      </p:sp>
    </p:spTree>
    <p:extLst>
      <p:ext uri="{BB962C8B-B14F-4D97-AF65-F5344CB8AC3E}">
        <p14:creationId xmlns:p14="http://schemas.microsoft.com/office/powerpoint/2010/main" val="3130598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55000" lnSpcReduction="20000"/>
          </a:bodyPr>
          <a:lstStyle/>
          <a:p>
            <a:pPr marL="0" indent="0" algn="just">
              <a:buNone/>
            </a:pPr>
            <a:r>
              <a:rPr lang="ar-SA" sz="4200" b="1" dirty="0"/>
              <a:t>ب‌-	تقسيم السلع تبعا لطبيعتها : فإما ان تكون (سلع مادية) وهي السلع الملموسة التي يمكن وصفها سواء من حيث الشكل أو الحجم أو الوزن. وتُسمى عموما بالسلع المادية كالأغذية والملبوسات. أو سلع (غير مادية) أي الخدمات فهي التي يصعب وصفها لأنها تكون غير ملموسة كخدمات الطبيب للمرضى أو خدمات التعليم.</a:t>
            </a:r>
          </a:p>
          <a:p>
            <a:pPr marL="0" indent="0" algn="just">
              <a:buNone/>
            </a:pPr>
            <a:r>
              <a:rPr lang="ar-SA" sz="4200" b="1" dirty="0"/>
              <a:t>ت‌-	تقسيم السلع تبعا لطبيعة استخدامها : فإما ان تكون (سلع استهلاكية) والتي تُشبع الحاجات الإنسانية بصفة مباشرة ولمرة واحدة دون حاجة إلى عمليات تحويلية تُجرى عليها كالخبز والملابس. أو (سلع إنتاجية) وهي السلع التي تساهم في العملية الإنتاجية, ومن ثم لا تصلح لإشباع الحاجات الإنسانية بطريقة مباشرة ولكنها تساعد في إنتاج السلع الاستهلاكية، ومثال ذلك الأرض والآلات والمواد الأولية والسلع الوسيطة.</a:t>
            </a:r>
          </a:p>
          <a:p>
            <a:pPr marL="0" indent="0" algn="just">
              <a:buNone/>
            </a:pPr>
            <a:r>
              <a:rPr lang="ar-SA" sz="4200" b="1" dirty="0"/>
              <a:t>ث‌-	تقسيم السلع تبعا لدوامها: فإما ان تكون (سلع معمرة) وهي التي يقتنيها المستهلك للحصول على إشباع معين, ولكنه لا يستهلكها مرة واحدة، وإنما يتم ذلك على مدى مدة زمنية طويلة نسبيا, مثل الثلاجة والسيارة والملابس. أو (سلع غير معمرة) والتي يتم استهلاكها لمرة واحدة, مثل الطعام والدواء.</a:t>
            </a:r>
          </a:p>
          <a:p>
            <a:pPr marL="0" indent="0" algn="just">
              <a:buNone/>
            </a:pPr>
            <a:r>
              <a:rPr lang="ar-SA" sz="4200" b="1" dirty="0"/>
              <a:t>9-	الفعاليات الاقتصادية (</a:t>
            </a:r>
            <a:r>
              <a:rPr lang="en-US" sz="4200" b="1" dirty="0"/>
              <a:t>Economic Activities) </a:t>
            </a:r>
            <a:r>
              <a:rPr lang="ar-SA" sz="4200" b="1" dirty="0"/>
              <a:t>وهي الآتي:</a:t>
            </a:r>
          </a:p>
          <a:p>
            <a:pPr marL="0" indent="0" algn="just">
              <a:buNone/>
            </a:pPr>
            <a:r>
              <a:rPr lang="ar-SA" sz="4200" b="1" dirty="0"/>
              <a:t>أ‌-	الإنتاج :  تم تعريفه مسبقا.</a:t>
            </a:r>
          </a:p>
          <a:p>
            <a:pPr marL="0" indent="0" algn="just">
              <a:buNone/>
            </a:pPr>
            <a:r>
              <a:rPr lang="ar-SA" sz="4200" b="1" dirty="0"/>
              <a:t>ب‌-	التبادل : هو عملية إيصال السلع والخدمات التي تم إنتاجها من قبل عوامل الإنتاج, إلى مستهلكيها, وذلك عن طريق مبادلة السلع والخدمات المنتجة في السوق.</a:t>
            </a:r>
          </a:p>
          <a:p>
            <a:pPr marL="0" indent="0" algn="just">
              <a:buNone/>
            </a:pPr>
            <a:r>
              <a:rPr lang="ar-SA" sz="4200" b="1" dirty="0"/>
              <a:t>ت‌-	التوزيع : هو توزيع العوائد الناتجة عن العملية الإنتاجية على عوامل الإنتاج التي ساهمت في إنتاج السلع والخدمات.</a:t>
            </a:r>
          </a:p>
          <a:p>
            <a:pPr marL="0" indent="0" algn="just">
              <a:buNone/>
            </a:pPr>
            <a:r>
              <a:rPr lang="ar-SA" sz="4200" b="1" dirty="0"/>
              <a:t>ث‌-	الاستهلاك : تم تعريفه مسبقا.</a:t>
            </a:r>
          </a:p>
          <a:p>
            <a:pPr marL="0" indent="0" algn="just">
              <a:buNone/>
            </a:pPr>
            <a:endParaRPr lang="ar-SA" sz="4200" b="1" dirty="0"/>
          </a:p>
        </p:txBody>
      </p:sp>
    </p:spTree>
    <p:extLst>
      <p:ext uri="{BB962C8B-B14F-4D97-AF65-F5344CB8AC3E}">
        <p14:creationId xmlns:p14="http://schemas.microsoft.com/office/powerpoint/2010/main" val="3296923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3568" y="3140968"/>
            <a:ext cx="7488832" cy="2664296"/>
          </a:xfrm>
        </p:spPr>
        <p:style>
          <a:lnRef idx="0">
            <a:schemeClr val="accent5"/>
          </a:lnRef>
          <a:fillRef idx="3">
            <a:schemeClr val="accent5"/>
          </a:fillRef>
          <a:effectRef idx="3">
            <a:schemeClr val="accent5"/>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نظرية الطلب</a:t>
            </a:r>
          </a:p>
        </p:txBody>
      </p:sp>
      <p:sp>
        <p:nvSpPr>
          <p:cNvPr id="4" name="عنوان 3"/>
          <p:cNvSpPr>
            <a:spLocks noGrp="1"/>
          </p:cNvSpPr>
          <p:nvPr>
            <p:ph type="ctrTitle"/>
          </p:nvPr>
        </p:nvSpPr>
        <p:spPr>
          <a:xfrm>
            <a:off x="611560" y="620688"/>
            <a:ext cx="7772400" cy="2160240"/>
          </a:xfrm>
        </p:spPr>
        <p:style>
          <a:lnRef idx="0">
            <a:schemeClr val="accent6"/>
          </a:lnRef>
          <a:fillRef idx="3">
            <a:schemeClr val="accent6"/>
          </a:fillRef>
          <a:effectRef idx="3">
            <a:schemeClr val="accent6"/>
          </a:effectRef>
          <a:fontRef idx="minor">
            <a:schemeClr val="lt1"/>
          </a:fontRef>
        </p:style>
        <p:txBody>
          <a:bodyPr>
            <a:normAutofit/>
          </a:bodyPr>
          <a:lstStyle/>
          <a:p>
            <a:r>
              <a:rPr lang="ar-IQ"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المحاضرة الثالثة</a:t>
            </a:r>
            <a:endParaRPr lang="ar-IQ"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376042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55000" lnSpcReduction="20000"/>
          </a:bodyPr>
          <a:lstStyle/>
          <a:p>
            <a:pPr marL="0" indent="0" algn="just">
              <a:buNone/>
            </a:pPr>
            <a:r>
              <a:rPr lang="ar-SA" sz="4200" b="1" dirty="0" smtClean="0"/>
              <a:t>نظرية </a:t>
            </a:r>
            <a:r>
              <a:rPr lang="ar-SA" sz="4200" b="1" dirty="0"/>
              <a:t>الطلب</a:t>
            </a:r>
          </a:p>
          <a:p>
            <a:pPr marL="0" indent="0" algn="just">
              <a:buNone/>
            </a:pPr>
            <a:r>
              <a:rPr lang="ar-SA" sz="4200" b="1" dirty="0"/>
              <a:t>الطلب (</a:t>
            </a:r>
            <a:r>
              <a:rPr lang="en-US" sz="4200" b="1" dirty="0"/>
              <a:t>Demand)</a:t>
            </a:r>
          </a:p>
          <a:p>
            <a:pPr marL="0" indent="0" algn="just">
              <a:buNone/>
            </a:pPr>
            <a:r>
              <a:rPr lang="en-US" sz="4200" b="1" dirty="0"/>
              <a:t>     </a:t>
            </a:r>
            <a:r>
              <a:rPr lang="ar-SA" sz="4200" b="1" dirty="0"/>
              <a:t>هو مجموعة السلع والخدمات المختلفة التي يكون المشترون راغبون وقادرون على شرائها عند ثمن معين وفي مدة زمنية محددة. إذاً كل رغبة في الشراء غير مصحوبة بقدرة شرائية لا تعد طلبا بالمعنى الاقتصادي.</a:t>
            </a:r>
          </a:p>
          <a:p>
            <a:pPr marL="0" indent="0" algn="just">
              <a:buNone/>
            </a:pPr>
            <a:r>
              <a:rPr lang="ar-SA" sz="4200" b="1" dirty="0"/>
              <a:t>جدول الطلب (</a:t>
            </a:r>
            <a:r>
              <a:rPr lang="en-US" sz="4200" b="1" dirty="0"/>
              <a:t>Demand Schedule)</a:t>
            </a:r>
          </a:p>
          <a:p>
            <a:pPr marL="0" indent="0" algn="just">
              <a:buNone/>
            </a:pPr>
            <a:r>
              <a:rPr lang="en-US" sz="4200" b="1" dirty="0"/>
              <a:t>        </a:t>
            </a:r>
            <a:r>
              <a:rPr lang="ar-SA" sz="4200" b="1" dirty="0"/>
              <a:t>هناك عوامل كثيرة تؤثر على الكميات التي يرغب ويستطيع الأفراد شراءها من السلع والخدمات, فهناك السعر ودخول الأفراد وأذواقهم وعاداتهم الاستهلاكية وغيرها, وهذه العوامل تتغير ويمكن أن يكون تغيرها في اتجاه مختلف كأن يرتفع سعر سلعة ما بمقدار معين ويزداد الدخل بمقدار آخر أو العكس. إن تعدد العوامل المؤثرة على الكمية المطلوبة يستدعي التركيز على عامل واحد وافتراض ثبات العوامل الأخرى, فإذا عزلنا أثر العوامل الأخرى وراقبنا العلاقة بين سعر السلعة والكمية المطلوبة منها نصل إلى ما يسمى (بقانون الطلب) الذي يمكن تعريفه (بافتراض بقاء العوامل الأخرى على حالها, إذا انخفض سعر سلعة أو خدمة ما زادت الكمية المطلوبة منها والعكس صحيح). أي العلاقة عكسية بين السعر والكمية المطلوبة.</a:t>
            </a:r>
          </a:p>
          <a:p>
            <a:pPr marL="0" indent="0" algn="just">
              <a:buNone/>
            </a:pPr>
            <a:r>
              <a:rPr lang="ar-SA" sz="4200" b="1" dirty="0"/>
              <a:t>      لكن ما سبب تلك العلاقة العكسية بين السعر والكمية المطلوبة؟ إن ارتفاع سعر السلعة يحفز الأفراد على تخفيض استهلاكهم منها أو الاتجاه نحو سلعة بديلة لها, أما انخفاض سعر السلعة فيحفز </a:t>
            </a:r>
            <a:r>
              <a:rPr lang="ar-SA" sz="4200" b="1" dirty="0" err="1"/>
              <a:t>ألأفراد</a:t>
            </a:r>
            <a:r>
              <a:rPr lang="ar-SA" sz="4200" b="1" dirty="0"/>
              <a:t> على زيادة استهلاكهم منها ويؤدي إلى جذب مشترين جدد لها لأنها أصبحت رخيصة, ويمكن تمثيل رغبات الأفراد وقدرتهم على الشراء عند الأسعار المختلفة بجدول الطلب الآتي :</a:t>
            </a:r>
          </a:p>
          <a:p>
            <a:pPr marL="0" indent="0" algn="just">
              <a:buNone/>
            </a:pPr>
            <a:endParaRPr lang="ar-SA" sz="4200" b="1" dirty="0"/>
          </a:p>
          <a:p>
            <a:pPr marL="0" indent="0" algn="just">
              <a:buNone/>
            </a:pPr>
            <a:endParaRPr lang="ar-SA" sz="4200" b="1" dirty="0"/>
          </a:p>
        </p:txBody>
      </p:sp>
    </p:spTree>
    <p:extLst>
      <p:ext uri="{BB962C8B-B14F-4D97-AF65-F5344CB8AC3E}">
        <p14:creationId xmlns:p14="http://schemas.microsoft.com/office/powerpoint/2010/main" val="3811611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548680"/>
            <a:ext cx="5441152" cy="294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679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480720"/>
          </a:xfrm>
        </p:spPr>
        <p:txBody>
          <a:bodyPr/>
          <a:lstStyle/>
          <a:p>
            <a:pPr marL="0" indent="0">
              <a:buNone/>
            </a:pPr>
            <a:r>
              <a:rPr lang="ar-IQ" dirty="0"/>
              <a:t>الجدول الافتراضي أعلاه يمثل رغبات الأفراد وقدرتهم على شراء سلعة أو خدمة ما عند الأسعار المختلفة.</a:t>
            </a:r>
          </a:p>
          <a:p>
            <a:pPr marL="0" indent="0">
              <a:buNone/>
            </a:pPr>
            <a:r>
              <a:rPr lang="ar-IQ" dirty="0"/>
              <a:t>     إذاً يمكن تعريف جدول الطلب بأنه يوضح الكميات المختلفة من السلعة التي يرغب ويستطيع المستهلك شرائها عند مختلف الأسعار وضمن مدة زمنية محددة.</a:t>
            </a:r>
          </a:p>
          <a:p>
            <a:pPr marL="0" indent="0">
              <a:buNone/>
            </a:pPr>
            <a:r>
              <a:rPr lang="ar-IQ" dirty="0"/>
              <a:t>     ويمكن نقل الأرقام الواردة في جدول الطلب الافتراضي إلى الشكل البياني أدناه, إذ يمثل المحور الأفقي الكمية المطلوبة بالكيلو غرام ويمثل المحور الرأسي سعر الكيلو غرام بالدينار, ومن ثم  نصل إلى ما يسمى منحنى الطلب الافتراضي, والذي ينحدر من أعلى اليسار إلى أسفل اليمين ويكون ميله سالبا, دلالة على العلاقة العكسية بين السعر والكمية المطلوبة .</a:t>
            </a:r>
          </a:p>
          <a:p>
            <a:pPr marL="0" indent="0">
              <a:buNone/>
            </a:pPr>
            <a:endParaRPr lang="ar-IQ" dirty="0"/>
          </a:p>
        </p:txBody>
      </p:sp>
    </p:spTree>
    <p:extLst>
      <p:ext uri="{BB962C8B-B14F-4D97-AF65-F5344CB8AC3E}">
        <p14:creationId xmlns:p14="http://schemas.microsoft.com/office/powerpoint/2010/main" val="215507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3568" y="3140968"/>
            <a:ext cx="7488832" cy="2664296"/>
          </a:xfrm>
        </p:spPr>
        <p:style>
          <a:lnRef idx="0">
            <a:schemeClr val="accent5"/>
          </a:lnRef>
          <a:fillRef idx="3">
            <a:schemeClr val="accent5"/>
          </a:fillRef>
          <a:effectRef idx="3">
            <a:schemeClr val="accent5"/>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تعريف علم الاقتصاد </a:t>
            </a:r>
            <a:endParaRPr lang="ar-IQ"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Definition of Economics</a:t>
            </a:r>
            <a:r>
              <a:rPr lang="ar-S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عنوان 3"/>
          <p:cNvSpPr>
            <a:spLocks noGrp="1"/>
          </p:cNvSpPr>
          <p:nvPr>
            <p:ph type="ctrTitle"/>
          </p:nvPr>
        </p:nvSpPr>
        <p:spPr>
          <a:xfrm>
            <a:off x="611560" y="620688"/>
            <a:ext cx="7772400" cy="2160240"/>
          </a:xfrm>
        </p:spPr>
        <p:style>
          <a:lnRef idx="0">
            <a:schemeClr val="accent6"/>
          </a:lnRef>
          <a:fillRef idx="3">
            <a:schemeClr val="accent6"/>
          </a:fillRef>
          <a:effectRef idx="3">
            <a:schemeClr val="accent6"/>
          </a:effectRef>
          <a:fontRef idx="minor">
            <a:schemeClr val="lt1"/>
          </a:fontRef>
        </p:style>
        <p:txBody>
          <a:bodyPr>
            <a:normAutofit/>
          </a:bodyPr>
          <a:lstStyle/>
          <a:p>
            <a:r>
              <a:rPr lang="ar-IQ"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المحاضرة الاولى</a:t>
            </a:r>
            <a:endParaRPr lang="ar-IQ"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4025989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80129" y="531223"/>
            <a:ext cx="5983743" cy="5795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922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9512" y="260648"/>
            <a:ext cx="8784976" cy="6480720"/>
          </a:xfrm>
        </p:spPr>
        <p:txBody>
          <a:bodyPr>
            <a:normAutofit fontScale="70000" lnSpcReduction="20000"/>
          </a:bodyPr>
          <a:lstStyle/>
          <a:p>
            <a:pPr marL="0" indent="0">
              <a:buNone/>
            </a:pPr>
            <a:r>
              <a:rPr lang="ar-IQ" dirty="0"/>
              <a:t>منحنى الطلب (</a:t>
            </a:r>
            <a:r>
              <a:rPr lang="en-US" dirty="0"/>
              <a:t>Demand Curve)</a:t>
            </a:r>
          </a:p>
          <a:p>
            <a:pPr marL="0" indent="0">
              <a:buNone/>
            </a:pPr>
            <a:r>
              <a:rPr lang="en-US" dirty="0"/>
              <a:t>     </a:t>
            </a:r>
            <a:r>
              <a:rPr lang="ar-IQ" dirty="0"/>
              <a:t>هو التمثيل البياني أو الهندسي لقانون الطلب والذي يظهر الكميات المختلفة من السلعة أو الخدمة التي يرغب ويستطيع الأفراد شراءها عند الأسعار المختلفة في السوق, أثناء مدة زمنية محددة, وبافتراض بقاء العوامل الأخرى ثابتة.</a:t>
            </a:r>
          </a:p>
          <a:p>
            <a:pPr marL="0" indent="0">
              <a:buNone/>
            </a:pPr>
            <a:endParaRPr lang="ar-IQ" dirty="0"/>
          </a:p>
          <a:p>
            <a:pPr marL="0" indent="0">
              <a:buNone/>
            </a:pPr>
            <a:endParaRPr lang="ar-IQ" dirty="0"/>
          </a:p>
          <a:p>
            <a:pPr marL="0" indent="0">
              <a:buNone/>
            </a:pPr>
            <a:r>
              <a:rPr lang="ar-IQ" dirty="0"/>
              <a:t>العوامل المحددة للطلب (</a:t>
            </a:r>
            <a:r>
              <a:rPr lang="en-US" dirty="0"/>
              <a:t>Determinants of Demand)</a:t>
            </a:r>
          </a:p>
          <a:p>
            <a:pPr marL="0" indent="0">
              <a:buNone/>
            </a:pPr>
            <a:r>
              <a:rPr lang="en-US" dirty="0"/>
              <a:t>     </a:t>
            </a:r>
            <a:r>
              <a:rPr lang="ar-IQ" dirty="0"/>
              <a:t>تتأثر الكمية المطلوبة من سلعة ما بعدد من العوامل هي :</a:t>
            </a:r>
          </a:p>
          <a:p>
            <a:pPr marL="0" indent="0">
              <a:buNone/>
            </a:pPr>
            <a:r>
              <a:rPr lang="ar-IQ" dirty="0"/>
              <a:t>1-	الأسعار (</a:t>
            </a:r>
            <a:r>
              <a:rPr lang="en-US" dirty="0"/>
              <a:t>Prices)</a:t>
            </a:r>
          </a:p>
          <a:p>
            <a:pPr marL="0" indent="0">
              <a:buNone/>
            </a:pPr>
            <a:r>
              <a:rPr lang="en-US" dirty="0"/>
              <a:t>     </a:t>
            </a:r>
            <a:r>
              <a:rPr lang="ar-IQ" dirty="0"/>
              <a:t>تمارس الأسعار تأثيرات مختلفة على الكميات المطلوبة من السلعة, بالإمكان توضيحها بالاتي :</a:t>
            </a:r>
          </a:p>
          <a:p>
            <a:pPr marL="0" indent="0">
              <a:buNone/>
            </a:pPr>
            <a:r>
              <a:rPr lang="ar-IQ" dirty="0"/>
              <a:t>أ‌-	سعر السلعة نفسها : ففي الظروف الاعتيادية كلما ارتفع سعر السلعة انخفضت الكمية المطلوبة منها والعكس صحيح, ويكون التغير هنا على منحنى الطلب نفسه دون انتقال منحنى الطلب.</a:t>
            </a:r>
          </a:p>
          <a:p>
            <a:pPr marL="0" indent="0">
              <a:buNone/>
            </a:pPr>
            <a:r>
              <a:rPr lang="ar-IQ" dirty="0"/>
              <a:t>ب‌-	أسعار السلع البديلة (</a:t>
            </a:r>
            <a:r>
              <a:rPr lang="en-US" dirty="0"/>
              <a:t>Substitutes): </a:t>
            </a:r>
            <a:r>
              <a:rPr lang="ar-IQ" dirty="0"/>
              <a:t>وهي السلع التي يمكن أن تحل محل بعضها البعض في الاستهلاك، كالشاي والقهوة مثلاً. فارتفاع سعر القهوة سيعمل على زيادة الطلب على الشاي (حيث يمكن إحلال الشاي محل القهوة في الاستهلاك)، وبالتالي انتقال منحنى الطلب على الشاي للأعلى. أما انخفاض سعر القهوة سيعمل على انخفاض الطلب على الشاي، ومن ثم انتقال منحنى الطلب على الشاي إلى الأسفل, بمعنى ان العلاقة بين الكمية المطلوبة من سلعة معينة (الشاي) وسعر السلعة البديلة لها (القهوة) هي علاقة طردية.</a:t>
            </a:r>
          </a:p>
          <a:p>
            <a:pPr marL="0" indent="0">
              <a:buNone/>
            </a:pPr>
            <a:endParaRPr lang="ar-IQ" dirty="0"/>
          </a:p>
        </p:txBody>
      </p:sp>
    </p:spTree>
    <p:extLst>
      <p:ext uri="{BB962C8B-B14F-4D97-AF65-F5344CB8AC3E}">
        <p14:creationId xmlns:p14="http://schemas.microsoft.com/office/powerpoint/2010/main" val="3064235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9512" y="260648"/>
            <a:ext cx="8784976" cy="6480720"/>
          </a:xfrm>
        </p:spPr>
        <p:txBody>
          <a:bodyPr>
            <a:normAutofit fontScale="85000" lnSpcReduction="20000"/>
          </a:bodyPr>
          <a:lstStyle/>
          <a:p>
            <a:pPr marL="0" indent="0">
              <a:buNone/>
            </a:pPr>
            <a:r>
              <a:rPr lang="ar-IQ" dirty="0"/>
              <a:t>ت‌-	أسعار السلع المكملة (</a:t>
            </a:r>
            <a:r>
              <a:rPr lang="en-US" dirty="0"/>
              <a:t>Compliments): </a:t>
            </a:r>
            <a:r>
              <a:rPr lang="ar-IQ" dirty="0"/>
              <a:t>وهي السلع التي لا يمكن استهلاك الواحدة منها إلا باستهلاك الأخرى، كالشاي والسكر، الكاميرا والفيلم وهكذا. ويؤدي ارتفاع سعر السكر مثلاً إلى انخفاض الطلب على الشاي، وبالتالي انتقال منحنى الطلب على الشاي للأسفل. أما انخفاض سعر السكر فسيعمل على ارتفاع الطلب على الشاي، ومن ثم انتقال منحنى الطلب على الشاي إلى الأعلى, بمعنى ان العلاقة بين الكمية المطلوبة من سلعة معينة (الشاي) وسعر السلعة المكملة لها (السكر) هي علاقة عكسية.</a:t>
            </a:r>
          </a:p>
          <a:p>
            <a:pPr marL="0" indent="0">
              <a:buNone/>
            </a:pPr>
            <a:r>
              <a:rPr lang="ar-IQ" dirty="0"/>
              <a:t>ث‌-	التوقعات في الأسعار : إذا توقع المستهلك ارتفاع سعر السلعة في المستقبل أو </a:t>
            </a:r>
            <a:r>
              <a:rPr lang="ar-IQ" dirty="0" err="1"/>
              <a:t>نفاذها</a:t>
            </a:r>
            <a:r>
              <a:rPr lang="ar-IQ" dirty="0"/>
              <a:t> من الأسواق، فإن ذلك سيدفع المستهلك إلى زيادة طلبه على السلعة في الوقت الحاضر، وبالتالي سيرتفع الطلب على السلعة وينتقل منحنى الطلب للأعلى وإلى اليمين. أما إذا توقع المستهلك انخفاض سعر السلعة في المستقبل، فإنه سوف يقلل طلبه على السلعة حالياً من أجل الحصول عليها في المستقبل بسعر أقل، وهذا سيعمل على انخفاض الطلب على السلعة وبالتالي انتقال منحنى الطلب للأسفل وإلى اليسار.</a:t>
            </a:r>
          </a:p>
          <a:p>
            <a:pPr marL="0" indent="0">
              <a:buNone/>
            </a:pPr>
            <a:r>
              <a:rPr lang="ar-IQ" dirty="0"/>
              <a:t>2-	الدخل (</a:t>
            </a:r>
            <a:r>
              <a:rPr lang="en-US" dirty="0"/>
              <a:t>Income): </a:t>
            </a:r>
            <a:r>
              <a:rPr lang="ar-IQ" dirty="0"/>
              <a:t>تتأثر الكمية المطلوبة من السلعة بالتغير الحاصل في مستوى دخل المستهلك, فإذا ارتفع الدخل زادت الكمية المطلوبة من السلعة, ومن ثم ينتقل منحنى الطلب للأعلى والى اليمين والعكس صحيح, إذاً فالعلاقة طردية بين الدخل والكمية المطلوبة من السلعة.</a:t>
            </a:r>
          </a:p>
          <a:p>
            <a:pPr marL="0" indent="0">
              <a:buNone/>
            </a:pPr>
            <a:endParaRPr lang="ar-IQ" dirty="0"/>
          </a:p>
        </p:txBody>
      </p:sp>
    </p:spTree>
    <p:extLst>
      <p:ext uri="{BB962C8B-B14F-4D97-AF65-F5344CB8AC3E}">
        <p14:creationId xmlns:p14="http://schemas.microsoft.com/office/powerpoint/2010/main" val="732833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9512" y="260648"/>
            <a:ext cx="8784976" cy="6480720"/>
          </a:xfrm>
        </p:spPr>
        <p:txBody>
          <a:bodyPr>
            <a:normAutofit fontScale="92500" lnSpcReduction="20000"/>
          </a:bodyPr>
          <a:lstStyle/>
          <a:p>
            <a:pPr marL="0" indent="0">
              <a:buNone/>
            </a:pPr>
            <a:r>
              <a:rPr lang="ar-IQ" dirty="0"/>
              <a:t>3-	ذوق المستهلك :</a:t>
            </a:r>
          </a:p>
          <a:p>
            <a:pPr marL="0" indent="0">
              <a:buNone/>
            </a:pPr>
            <a:r>
              <a:rPr lang="ar-IQ" dirty="0"/>
              <a:t>     ان تغير ذوق المستهلك سيعمل على تغير الطلب على السلعة. فإذا كان هذا التغير في صالح السلعة (أي أن المستهلك أصبح يفضل السلعة الآن ويرغب في الحصول عليها) سيرتفع الطلب على السلعة، ومن ثم ينتقل منحنى الطلب للأعلى وإلى اليمين. أما إذا لم يعد المستهلك راغباً في السلعة، أي تحول أذواق المستهلكين عن السلعة، سينخفض الطلب على السلعة وبالتالي ينتقل منحنى الطلب للأسفل وإلى اليسار.</a:t>
            </a:r>
          </a:p>
          <a:p>
            <a:pPr marL="0" indent="0">
              <a:buNone/>
            </a:pPr>
            <a:r>
              <a:rPr lang="ar-IQ" dirty="0"/>
              <a:t>     مما تقدم يمكن التعبير عن العلاقة بين الكمية المطلوبة من السلعة والعوامل المحددة أو المؤثرة فيها بالصورة الدالية الآتية :</a:t>
            </a:r>
          </a:p>
          <a:p>
            <a:pPr marL="0" indent="0">
              <a:buNone/>
            </a:pPr>
            <a:r>
              <a:rPr lang="en-US" dirty="0" err="1"/>
              <a:t>Qd</a:t>
            </a:r>
            <a:r>
              <a:rPr lang="en-US" dirty="0"/>
              <a:t> = F(P,S,C,E,Y,T)</a:t>
            </a:r>
          </a:p>
          <a:p>
            <a:pPr marL="0" indent="0">
              <a:buNone/>
            </a:pPr>
            <a:r>
              <a:rPr lang="en-US" dirty="0"/>
              <a:t>     </a:t>
            </a:r>
            <a:r>
              <a:rPr lang="ar-IQ" dirty="0"/>
              <a:t>إذ ان </a:t>
            </a:r>
            <a:r>
              <a:rPr lang="en-US" dirty="0" err="1"/>
              <a:t>Qd</a:t>
            </a:r>
            <a:r>
              <a:rPr lang="en-US" dirty="0"/>
              <a:t> </a:t>
            </a:r>
            <a:r>
              <a:rPr lang="ar-IQ" dirty="0"/>
              <a:t>تمثل الكمية المطلوبة من السلعة, </a:t>
            </a:r>
            <a:r>
              <a:rPr lang="en-US" dirty="0"/>
              <a:t>P </a:t>
            </a:r>
            <a:r>
              <a:rPr lang="ar-IQ" dirty="0"/>
              <a:t>سعر السلعة نفسها, </a:t>
            </a:r>
            <a:r>
              <a:rPr lang="en-US" dirty="0"/>
              <a:t>S </a:t>
            </a:r>
            <a:r>
              <a:rPr lang="ar-IQ" dirty="0"/>
              <a:t>سعر السلعة البديلة, </a:t>
            </a:r>
            <a:r>
              <a:rPr lang="en-US" dirty="0"/>
              <a:t>C </a:t>
            </a:r>
            <a:r>
              <a:rPr lang="ar-IQ" dirty="0"/>
              <a:t>سعر السلعة المكملة, </a:t>
            </a:r>
            <a:r>
              <a:rPr lang="en-US" dirty="0"/>
              <a:t>E </a:t>
            </a:r>
            <a:r>
              <a:rPr lang="ar-IQ" dirty="0"/>
              <a:t>التوقعات في الأسعار, </a:t>
            </a:r>
            <a:r>
              <a:rPr lang="en-US" dirty="0"/>
              <a:t>Y </a:t>
            </a:r>
            <a:r>
              <a:rPr lang="ar-IQ" dirty="0"/>
              <a:t>الدخل النقدي, </a:t>
            </a:r>
            <a:r>
              <a:rPr lang="en-US" dirty="0"/>
              <a:t>T </a:t>
            </a:r>
            <a:r>
              <a:rPr lang="ar-IQ" dirty="0"/>
              <a:t>ذوق المستهلك. </a:t>
            </a:r>
          </a:p>
          <a:p>
            <a:pPr marL="0" indent="0">
              <a:buNone/>
            </a:pPr>
            <a:r>
              <a:rPr lang="ar-IQ" dirty="0"/>
              <a:t>     بمعنى ان الكمية المطلوبة (</a:t>
            </a:r>
            <a:r>
              <a:rPr lang="en-US" dirty="0" err="1"/>
              <a:t>Qd</a:t>
            </a:r>
            <a:r>
              <a:rPr lang="en-US" dirty="0"/>
              <a:t>) </a:t>
            </a:r>
            <a:r>
              <a:rPr lang="ar-IQ" dirty="0"/>
              <a:t>دالة (أي تابعة ومتأثرة) في العوامل أو المحددات المستقلة (</a:t>
            </a:r>
            <a:r>
              <a:rPr lang="en-US" dirty="0"/>
              <a:t>P,S,C,E,Y,T) .</a:t>
            </a:r>
          </a:p>
          <a:p>
            <a:pPr marL="0" indent="0">
              <a:buNone/>
            </a:pPr>
            <a:endParaRPr lang="en-US" dirty="0"/>
          </a:p>
          <a:p>
            <a:pPr marL="0" indent="0">
              <a:buNone/>
            </a:pPr>
            <a:endParaRPr lang="ar-IQ" dirty="0"/>
          </a:p>
        </p:txBody>
      </p:sp>
    </p:spTree>
    <p:extLst>
      <p:ext uri="{BB962C8B-B14F-4D97-AF65-F5344CB8AC3E}">
        <p14:creationId xmlns:p14="http://schemas.microsoft.com/office/powerpoint/2010/main" val="1541661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260350"/>
            <a:ext cx="8280920" cy="648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828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3568" y="3140968"/>
            <a:ext cx="7488832" cy="2664296"/>
          </a:xfrm>
        </p:spPr>
        <p:style>
          <a:lnRef idx="0">
            <a:schemeClr val="accent5"/>
          </a:lnRef>
          <a:fillRef idx="3">
            <a:schemeClr val="accent5"/>
          </a:fillRef>
          <a:effectRef idx="3">
            <a:schemeClr val="accent5"/>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IQ" sz="11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المرونة</a:t>
            </a:r>
            <a:endParaRPr lang="ar-SA"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عنوان 3"/>
          <p:cNvSpPr>
            <a:spLocks noGrp="1"/>
          </p:cNvSpPr>
          <p:nvPr>
            <p:ph type="ctrTitle"/>
          </p:nvPr>
        </p:nvSpPr>
        <p:spPr>
          <a:xfrm>
            <a:off x="611560" y="620688"/>
            <a:ext cx="7772400" cy="2160240"/>
          </a:xfrm>
        </p:spPr>
        <p:style>
          <a:lnRef idx="0">
            <a:schemeClr val="accent6"/>
          </a:lnRef>
          <a:fillRef idx="3">
            <a:schemeClr val="accent6"/>
          </a:fillRef>
          <a:effectRef idx="3">
            <a:schemeClr val="accent6"/>
          </a:effectRef>
          <a:fontRef idx="minor">
            <a:schemeClr val="lt1"/>
          </a:fontRef>
        </p:style>
        <p:txBody>
          <a:bodyPr>
            <a:normAutofit/>
          </a:bodyPr>
          <a:lstStyle/>
          <a:p>
            <a:r>
              <a:rPr lang="ar-IQ"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المحاضرة الرابعة</a:t>
            </a:r>
            <a:endParaRPr lang="ar-IQ"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08830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9512" y="260648"/>
            <a:ext cx="8784976" cy="6480720"/>
          </a:xfrm>
        </p:spPr>
        <p:txBody>
          <a:bodyPr>
            <a:normAutofit fontScale="85000" lnSpcReduction="20000"/>
          </a:bodyPr>
          <a:lstStyle/>
          <a:p>
            <a:pPr marL="0" indent="0">
              <a:buNone/>
            </a:pPr>
            <a:r>
              <a:rPr lang="ar-IQ" dirty="0"/>
              <a:t>المرونة (</a:t>
            </a:r>
            <a:r>
              <a:rPr lang="en-US" dirty="0"/>
              <a:t>Elasticity): </a:t>
            </a:r>
            <a:r>
              <a:rPr lang="ar-IQ" dirty="0"/>
              <a:t>مقياس لمدى (أو درجة) استجابة المتغير التابع للتغير الحاصل في المتغير المستقل.</a:t>
            </a:r>
          </a:p>
          <a:p>
            <a:pPr marL="0" indent="0">
              <a:buNone/>
            </a:pPr>
            <a:r>
              <a:rPr lang="ar-IQ" dirty="0"/>
              <a:t>مرونة الطلب (</a:t>
            </a:r>
            <a:r>
              <a:rPr lang="en-US" dirty="0"/>
              <a:t>Elasticity of Demand)</a:t>
            </a:r>
          </a:p>
          <a:p>
            <a:pPr marL="0" indent="0">
              <a:buNone/>
            </a:pPr>
            <a:r>
              <a:rPr lang="en-US" dirty="0"/>
              <a:t>      </a:t>
            </a:r>
            <a:r>
              <a:rPr lang="ar-IQ" dirty="0"/>
              <a:t>هي درجة استجابة الكمية المطلوبة من سلعة أو خدمة معينة للتغير في المتغيرات المستقلة المؤثرة في هذه الكمية, وهي السعر أو الدخل أو أسعار السلع الأخرى.</a:t>
            </a:r>
          </a:p>
          <a:p>
            <a:pPr marL="0" indent="0">
              <a:buNone/>
            </a:pPr>
            <a:r>
              <a:rPr lang="ar-IQ" dirty="0"/>
              <a:t>      إذ ان التغير في الكمية المطلوبة وفقا للتغير في ثمنها, أو احد العوامل المستقلة الأخرى المؤثرة فيها, يختلف من سلعة إلى أخرى, فعلى سبيل المثال الطلب على الملح لا يتأثر كثيرا بتغير السعر لثبات الكمية المستهلكة منه نسبيا, بينما الطلب على اللحوم قد يتأثر أكثر نسبيا بتغير السعر, ولهذا كان من الضروري تحديد مدى أو درجة تأثر أو استجابة الكمية المطلوبة من السلعة أو الخدمة للتغير في العوامل الأخرى المؤثرة فيها, ولاسيما الثمن. </a:t>
            </a:r>
          </a:p>
          <a:p>
            <a:pPr marL="0" indent="0">
              <a:buNone/>
            </a:pPr>
            <a:r>
              <a:rPr lang="ar-IQ" dirty="0"/>
              <a:t>     وبالإمكان التمييز بين ثلاثة أنواع من مرونة الطلب وكالاتي :</a:t>
            </a:r>
          </a:p>
          <a:p>
            <a:pPr marL="0" indent="0">
              <a:buNone/>
            </a:pPr>
            <a:r>
              <a:rPr lang="ar-IQ" dirty="0"/>
              <a:t>1-	مرونة الطلب السعرية (</a:t>
            </a:r>
            <a:r>
              <a:rPr lang="en-US" dirty="0"/>
              <a:t>Price Elasticity of Demand):</a:t>
            </a:r>
          </a:p>
          <a:p>
            <a:pPr marL="0" indent="0">
              <a:buNone/>
            </a:pPr>
            <a:r>
              <a:rPr lang="en-US" dirty="0"/>
              <a:t>2-	</a:t>
            </a:r>
            <a:r>
              <a:rPr lang="ar-IQ" dirty="0"/>
              <a:t>مرونة الطلب </a:t>
            </a:r>
            <a:r>
              <a:rPr lang="ar-IQ" dirty="0" err="1"/>
              <a:t>الدخلية</a:t>
            </a:r>
            <a:r>
              <a:rPr lang="ar-IQ" dirty="0"/>
              <a:t> (</a:t>
            </a:r>
            <a:r>
              <a:rPr lang="en-US" dirty="0"/>
              <a:t>Income Elasticity of Demand):</a:t>
            </a:r>
          </a:p>
          <a:p>
            <a:pPr marL="0" indent="0">
              <a:buNone/>
            </a:pPr>
            <a:r>
              <a:rPr lang="en-US" dirty="0"/>
              <a:t>3-	</a:t>
            </a:r>
            <a:r>
              <a:rPr lang="ar-IQ" dirty="0"/>
              <a:t>مرونة الطلب </a:t>
            </a:r>
            <a:r>
              <a:rPr lang="ar-IQ" dirty="0" err="1"/>
              <a:t>التقاطعية</a:t>
            </a:r>
            <a:r>
              <a:rPr lang="ar-IQ" dirty="0"/>
              <a:t> (</a:t>
            </a:r>
            <a:r>
              <a:rPr lang="en-US" dirty="0"/>
              <a:t>Cross Elasticity of Demand):</a:t>
            </a:r>
          </a:p>
          <a:p>
            <a:pPr marL="0" indent="0">
              <a:buNone/>
            </a:pPr>
            <a:endParaRPr lang="ar-IQ" dirty="0"/>
          </a:p>
        </p:txBody>
      </p:sp>
    </p:spTree>
    <p:extLst>
      <p:ext uri="{BB962C8B-B14F-4D97-AF65-F5344CB8AC3E}">
        <p14:creationId xmlns:p14="http://schemas.microsoft.com/office/powerpoint/2010/main" val="4184125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8424936" cy="619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07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260648"/>
            <a:ext cx="8496944"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540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0485"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8208912"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772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a:bodyPr>
          <a:lstStyle/>
          <a:p>
            <a:pPr marL="0" indent="0" algn="ctr">
              <a:buNone/>
            </a:pPr>
            <a:r>
              <a:rPr lang="ar-IQ" dirty="0" smtClean="0"/>
              <a:t>يعد </a:t>
            </a:r>
            <a:r>
              <a:rPr lang="ar-IQ" dirty="0"/>
              <a:t>علم الاقتصاد من العلوم الاجتماعية التي تهتم بالقوانين الاجتماعية المتعلقة بالإنتاج والتوزيع والتبادل والاستهلاك, وهو علم كونه يتضمن تراكم وتصنيف وتنظيم المعرفة, وهو فن كونه يهدف إلى تحقيق الكفاءة في تطبيق القوانين الاجتماعية المتعلقة بالإنتاج والتوزيع والتبادل والاستهلاك.</a:t>
            </a:r>
            <a:endParaRPr lang="en-US" dirty="0"/>
          </a:p>
          <a:p>
            <a:pPr marL="0" indent="0">
              <a:buNone/>
            </a:pPr>
            <a:r>
              <a:rPr lang="ar-IQ" dirty="0"/>
              <a:t> </a:t>
            </a:r>
            <a:r>
              <a:rPr lang="ar-IQ" dirty="0" smtClean="0"/>
              <a:t>    ويمكن </a:t>
            </a:r>
            <a:r>
              <a:rPr lang="ar-IQ" b="1" dirty="0"/>
              <a:t>تعريف علم الاقتصاد</a:t>
            </a:r>
            <a:r>
              <a:rPr lang="ar-IQ" dirty="0"/>
              <a:t> بأنه (دراسة السلوك الإنساني للأفراد والمجتمع المتمثل بالسعي نحو إشباع الحاجات المتعددة باستخدام الموارد الإنتاجية المحدودة للوصول إلى أقصى درجة إشباع ممكنة.</a:t>
            </a:r>
            <a:endParaRPr lang="en-US" dirty="0"/>
          </a:p>
          <a:p>
            <a:endParaRPr lang="ar-IQ" dirty="0"/>
          </a:p>
        </p:txBody>
      </p:sp>
    </p:spTree>
    <p:extLst>
      <p:ext uri="{BB962C8B-B14F-4D97-AF65-F5344CB8AC3E}">
        <p14:creationId xmlns:p14="http://schemas.microsoft.com/office/powerpoint/2010/main" val="3906782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9464" name="Picture 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83186"/>
            <a:ext cx="8136904" cy="623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826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11542"/>
            <a:ext cx="8136903" cy="637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024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5601"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350"/>
            <a:ext cx="8352928" cy="648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727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350"/>
            <a:ext cx="8568952" cy="648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571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350"/>
            <a:ext cx="8136904" cy="648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2252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3568" y="3140968"/>
            <a:ext cx="7488832" cy="2664296"/>
          </a:xfrm>
        </p:spPr>
        <p:style>
          <a:lnRef idx="0">
            <a:schemeClr val="accent5"/>
          </a:lnRef>
          <a:fillRef idx="3">
            <a:schemeClr val="accent5"/>
          </a:fillRef>
          <a:effectRef idx="3">
            <a:schemeClr val="accent5"/>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IQ"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تطور نظرية الطلب (نظريات سلوك المستهلك)</a:t>
            </a:r>
          </a:p>
        </p:txBody>
      </p:sp>
      <p:sp>
        <p:nvSpPr>
          <p:cNvPr id="4" name="عنوان 3"/>
          <p:cNvSpPr>
            <a:spLocks noGrp="1"/>
          </p:cNvSpPr>
          <p:nvPr>
            <p:ph type="ctrTitle"/>
          </p:nvPr>
        </p:nvSpPr>
        <p:spPr>
          <a:xfrm>
            <a:off x="611560" y="620688"/>
            <a:ext cx="7772400" cy="2160240"/>
          </a:xfrm>
        </p:spPr>
        <p:style>
          <a:lnRef idx="0">
            <a:schemeClr val="accent6"/>
          </a:lnRef>
          <a:fillRef idx="3">
            <a:schemeClr val="accent6"/>
          </a:fillRef>
          <a:effectRef idx="3">
            <a:schemeClr val="accent6"/>
          </a:effectRef>
          <a:fontRef idx="minor">
            <a:schemeClr val="lt1"/>
          </a:fontRef>
        </p:style>
        <p:txBody>
          <a:bodyPr>
            <a:normAutofit/>
          </a:bodyPr>
          <a:lstStyle/>
          <a:p>
            <a:r>
              <a:rPr lang="ar-IQ"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المحاضرة الخامسة</a:t>
            </a:r>
            <a:endParaRPr lang="ar-IQ"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825381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9512" y="260648"/>
            <a:ext cx="8784976" cy="6480720"/>
          </a:xfrm>
        </p:spPr>
        <p:txBody>
          <a:bodyPr>
            <a:normAutofit fontScale="92500" lnSpcReduction="10000"/>
          </a:bodyPr>
          <a:lstStyle/>
          <a:p>
            <a:pPr marL="0" indent="0">
              <a:buNone/>
            </a:pPr>
            <a:r>
              <a:rPr lang="ar-IQ" dirty="0" smtClean="0"/>
              <a:t>أولا </a:t>
            </a:r>
            <a:r>
              <a:rPr lang="ar-IQ" dirty="0"/>
              <a:t>: نظرية المنفعة (الكلاسيكية)</a:t>
            </a:r>
          </a:p>
          <a:p>
            <a:pPr marL="0" indent="0">
              <a:buNone/>
            </a:pPr>
            <a:r>
              <a:rPr lang="ar-IQ" dirty="0"/>
              <a:t>       ظهرت فكرة المنفعة كأساس لتحليل طلب المستهلك في سبعينات القرن الماضي, وتناولت تحليل سلوك المستهلك على أساس حسابه (للمتعة والألم), إذ يحاول المستهلك تحقيق اكبر قدر من المتعة وتجنب الألم. وتُعرف المنفعة (</a:t>
            </a:r>
            <a:r>
              <a:rPr lang="en-US" dirty="0"/>
              <a:t>Utility) </a:t>
            </a:r>
            <a:r>
              <a:rPr lang="ar-IQ" dirty="0"/>
              <a:t>بأنها (قدرة الشيء على إشباع الحاجة) أو هي (مقدار الإشباع الشخصي المتحقق نتيجة لاستهلاك كمية محددة من سلعة ما). </a:t>
            </a:r>
          </a:p>
          <a:p>
            <a:pPr marL="0" indent="0">
              <a:buNone/>
            </a:pPr>
            <a:r>
              <a:rPr lang="ar-IQ" dirty="0"/>
              <a:t>       فالمتعة (المنفعة من إشباع الحاجة) تعد صفة شخصية وليست موضوعية, إذ يحددها الفرد عند استهلاكه لسلعة أو خدمة ما, بغض النظر عن كونها متفقة أم غير متفقة مع الأخلاق أو الصحة أو القيم العامة في المجتمع, فعلى سبيل المثال عندما نقول ان التدخين مضر بالصحة فان هذا الحكم صحيح من وجهة النظر الموضوعية, إلا انه من وجهة النظر الاقتصادية يعد نافعا لمجرد كونه سلعة حققت إشباع لرغبة شخصية لدى المستهلك. </a:t>
            </a:r>
          </a:p>
          <a:p>
            <a:pPr marL="0" indent="0">
              <a:buNone/>
            </a:pPr>
            <a:endParaRPr lang="ar-IQ" dirty="0"/>
          </a:p>
        </p:txBody>
      </p:sp>
    </p:spTree>
    <p:extLst>
      <p:ext uri="{BB962C8B-B14F-4D97-AF65-F5344CB8AC3E}">
        <p14:creationId xmlns:p14="http://schemas.microsoft.com/office/powerpoint/2010/main" val="486377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9512" y="260648"/>
            <a:ext cx="8784976" cy="6480720"/>
          </a:xfrm>
        </p:spPr>
        <p:txBody>
          <a:bodyPr>
            <a:normAutofit fontScale="77500" lnSpcReduction="20000"/>
          </a:bodyPr>
          <a:lstStyle/>
          <a:p>
            <a:pPr marL="0" indent="0">
              <a:buNone/>
            </a:pPr>
            <a:r>
              <a:rPr lang="ar-IQ" dirty="0"/>
              <a:t>فروض نظرية المنفعة الحدية </a:t>
            </a:r>
          </a:p>
          <a:p>
            <a:pPr marL="0" indent="0">
              <a:buNone/>
            </a:pPr>
            <a:r>
              <a:rPr lang="ar-IQ" dirty="0"/>
              <a:t>1-	السلوك الرشيد للمستهلك, بمعنى ان المستهلك يتصف بالعقلانية ويتصرف بالطريقة التي تمكنه من إشباع اكبر قدر ممكن من حاجاته بحدود دخله المحدود والأسعار السائدة في السوق.</a:t>
            </a:r>
          </a:p>
          <a:p>
            <a:pPr marL="0" indent="0">
              <a:buNone/>
            </a:pPr>
            <a:r>
              <a:rPr lang="ar-IQ" dirty="0"/>
              <a:t>2-	قابلية المنفعة للقياس, بمعنى ان المستهلك يستطيع قياس مقدار المنفعة التي يحصل عليها من استهلاكه لوحدات السلعة وبشكل عددي.</a:t>
            </a:r>
          </a:p>
          <a:p>
            <a:pPr marL="0" indent="0">
              <a:buNone/>
            </a:pPr>
            <a:r>
              <a:rPr lang="ar-IQ" dirty="0"/>
              <a:t>3-	استقلالية المنفعة, بمعنى ان منفعة كل سلعة مستقلة عن منفعة السلع الأخرى.</a:t>
            </a:r>
          </a:p>
          <a:p>
            <a:pPr marL="0" indent="0">
              <a:buNone/>
            </a:pPr>
            <a:r>
              <a:rPr lang="ar-IQ" dirty="0"/>
              <a:t>4-	ان المنفعة الكلية للمستهلك تمثل مجموع المنافع المتحققة من استهلاك السلع المختلفة.</a:t>
            </a:r>
          </a:p>
          <a:p>
            <a:pPr marL="0" indent="0">
              <a:buNone/>
            </a:pPr>
            <a:r>
              <a:rPr lang="ar-IQ" dirty="0"/>
              <a:t>المنفعة الكلية والمنفعة الحدية </a:t>
            </a:r>
          </a:p>
          <a:p>
            <a:pPr marL="0" indent="0">
              <a:buNone/>
            </a:pPr>
            <a:r>
              <a:rPr lang="ar-IQ" dirty="0"/>
              <a:t>أولا : المنفعة الكلية (</a:t>
            </a:r>
            <a:r>
              <a:rPr lang="en-US" dirty="0"/>
              <a:t>Total Utility): </a:t>
            </a:r>
            <a:r>
              <a:rPr lang="ar-IQ" dirty="0"/>
              <a:t>هي مجموع المنفعة التي يحصل عليها المستهلك نظير استهلاكه لكمية محددة من سلعة ما وضمن مدة زمنية محددة.</a:t>
            </a:r>
          </a:p>
          <a:p>
            <a:pPr marL="0" indent="0">
              <a:buNone/>
            </a:pPr>
            <a:r>
              <a:rPr lang="ar-IQ" dirty="0"/>
              <a:t>     والمنفعة الكلية تتزايد مع تزايد عدد الوحدات المستهلكة من السلعة ولكن بمعدل متناقص, إلى ان تصل إلى أقصى حد لها ومن ثم تبدأ بالتناقص.</a:t>
            </a:r>
          </a:p>
          <a:p>
            <a:pPr marL="0" indent="0">
              <a:buNone/>
            </a:pPr>
            <a:r>
              <a:rPr lang="ar-IQ" dirty="0"/>
              <a:t>ثانيا : المنفعة الحدية (</a:t>
            </a:r>
            <a:r>
              <a:rPr lang="en-US" dirty="0"/>
              <a:t>Marginal Utility): </a:t>
            </a:r>
            <a:r>
              <a:rPr lang="ar-IQ" dirty="0"/>
              <a:t>هي منفعة الوحدة الأخيرة المستهلكة من السلعة, أو هي مقدار التغير في المنفعة الكلية الناجم عن استهلاك وحدة إضافية من السلعة, وتحسب وفق الصيغة الآتية :</a:t>
            </a:r>
          </a:p>
          <a:p>
            <a:pPr marL="0" indent="0">
              <a:buNone/>
            </a:pPr>
            <a:endParaRPr lang="ar-IQ" dirty="0"/>
          </a:p>
        </p:txBody>
      </p:sp>
    </p:spTree>
    <p:extLst>
      <p:ext uri="{BB962C8B-B14F-4D97-AF65-F5344CB8AC3E}">
        <p14:creationId xmlns:p14="http://schemas.microsoft.com/office/powerpoint/2010/main" val="2869411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1754" name="Picture 1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260350"/>
            <a:ext cx="8064896" cy="648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823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9512" y="260648"/>
            <a:ext cx="8784976" cy="6480720"/>
          </a:xfrm>
        </p:spPr>
        <p:txBody>
          <a:bodyPr>
            <a:normAutofit fontScale="92500" lnSpcReduction="20000"/>
          </a:bodyPr>
          <a:lstStyle/>
          <a:p>
            <a:pPr marL="0" indent="0">
              <a:buNone/>
            </a:pPr>
            <a:r>
              <a:rPr lang="ar-IQ" dirty="0"/>
              <a:t> يتضح من الجدول أعلاه الآتي :</a:t>
            </a:r>
          </a:p>
          <a:p>
            <a:pPr marL="0" indent="0">
              <a:buNone/>
            </a:pPr>
            <a:r>
              <a:rPr lang="ar-IQ" dirty="0"/>
              <a:t>1-	ان المنفعة الكلية هي مجموع المنافع الحدية.</a:t>
            </a:r>
          </a:p>
          <a:p>
            <a:pPr marL="0" indent="0">
              <a:buNone/>
            </a:pPr>
            <a:r>
              <a:rPr lang="ar-IQ" dirty="0"/>
              <a:t>2-	المنفعة الكلية تتزايد بمعدل متناقص, والمنفعة الحدية تتناقص بالرغم من تزايد المنفعة الكلية, وهذا ما يطلق عليه قانون (المنفعة الحدية المتناقصة) والذي يُعرف بأنه ( تناقص مقدار الإشباع الحدي الذي يحصل عليه المستهلك من استهلاكه لوحدات إضافية من السلعة).</a:t>
            </a:r>
          </a:p>
          <a:p>
            <a:pPr marL="0" indent="0">
              <a:buNone/>
            </a:pPr>
            <a:r>
              <a:rPr lang="ar-IQ" dirty="0"/>
              <a:t>3-	عندما تكون المنفعة الكلية اكبر ما يمكن تكون المنفعة الحدية مساوية للصفر.</a:t>
            </a:r>
          </a:p>
          <a:p>
            <a:pPr marL="0" indent="0">
              <a:buNone/>
            </a:pPr>
            <a:r>
              <a:rPr lang="ar-IQ" dirty="0"/>
              <a:t>     ويمكن تمثيل البيانات في الجدول (2) على شكل رسم بياني (4), والذي يوضح ان منحنى المنفعة الكلية يتزايد بشكل متناقص إلى ان يصل إلى أعلى نقطة ومن ثم يبدأ بالتناقص, اما منحنى المنفعة الحدية فانه يأخذ شكل منحنى الطلب (أي ان له ميلا سالباً), ويلاحظ ان المنفعة الحدية تصل إلى درجة الصفر عندما تكون المنفعة الكلية عند أعلى درجة لها, وتصبح المنفعة الحدية سالبة عندما تبدأ المنفعة الكلية بالتناقص.</a:t>
            </a:r>
          </a:p>
        </p:txBody>
      </p:sp>
    </p:spTree>
    <p:extLst>
      <p:ext uri="{BB962C8B-B14F-4D97-AF65-F5344CB8AC3E}">
        <p14:creationId xmlns:p14="http://schemas.microsoft.com/office/powerpoint/2010/main" val="6515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47500" lnSpcReduction="20000"/>
          </a:bodyPr>
          <a:lstStyle/>
          <a:p>
            <a:pPr marL="0" indent="0" algn="ctr">
              <a:buNone/>
            </a:pPr>
            <a:r>
              <a:rPr lang="ar-SA" sz="4200" b="1" dirty="0"/>
              <a:t>علاقة علم الاقتصاد بالعلوم الأخرى</a:t>
            </a:r>
          </a:p>
          <a:p>
            <a:pPr marL="0" indent="0" algn="just">
              <a:buNone/>
            </a:pPr>
            <a:r>
              <a:rPr lang="ar-SA" sz="5100" dirty="0"/>
              <a:t>أولا : علاقة علم الاقتصاد بالسياسة</a:t>
            </a:r>
          </a:p>
          <a:p>
            <a:pPr marL="0" indent="0" algn="just">
              <a:buNone/>
            </a:pPr>
            <a:r>
              <a:rPr lang="ar-SA" sz="5100" dirty="0"/>
              <a:t>     مما لاشك فيه ان ارتباط علم الاقتصاد بعلم السياسة هو ارتباط وثيق ذلك ان أي نظام اقتصادي يعمل في ظل سياسية معينة يكون متأثرا ومؤثرا فيها في الوقت ذاته، وقد كان ذلك أحد الأسباب التي جعلت علم الاقتصاد يعرف لمدة طويلة "بالاقتصاد السياسي".</a:t>
            </a:r>
          </a:p>
          <a:p>
            <a:pPr marL="0" indent="0" algn="just">
              <a:buNone/>
            </a:pPr>
            <a:r>
              <a:rPr lang="ar-SA" sz="5100" dirty="0"/>
              <a:t>     كما ان القرارات السياسية تحمل في طياتها نتائج اقتصادية فالضرائب وتحديد الأجور وإقرار الموازنة وغيرها, كلها قرارات سياسية لكنها ذات نتائج وأبعاد اقتصادية, إذاً هناك علاقة مباشرة أو غير مباشرة بين علم الاقتصاد والسياسة.</a:t>
            </a:r>
          </a:p>
          <a:p>
            <a:pPr marL="0" indent="0" algn="just">
              <a:buNone/>
            </a:pPr>
            <a:r>
              <a:rPr lang="ar-SA" sz="5100" dirty="0"/>
              <a:t>ثانيا : علاقة علم الاقتصاد بعلم الاجتماع</a:t>
            </a:r>
          </a:p>
          <a:p>
            <a:pPr marL="0" indent="0" algn="just">
              <a:buNone/>
            </a:pPr>
            <a:r>
              <a:rPr lang="ar-SA" sz="5100" dirty="0"/>
              <a:t>       هناك علاقة متبادلة بين علم الاقتصاد وعلم الاجتماع, إذ ان كليهما يدرسان سلوك الإنسان في المجتمع، فعلم الاجتماع يركز على علاقة الإنسان بالبيئة والتنظيمات الموجودة في المجتمع والتي لها دور في تحديد القيم والعادات التي تسود ذلك المجتمع، ويستمد علم الاقتصاد من علم الاجتماع المعلومات الهامة حول عادات المجتمع وتقاليده.</a:t>
            </a:r>
          </a:p>
          <a:p>
            <a:pPr marL="0" indent="0" algn="just">
              <a:buNone/>
            </a:pPr>
            <a:r>
              <a:rPr lang="ar-SA" sz="5100" dirty="0"/>
              <a:t>     فعلى سبيل المثال تعد تربية الأبقار من المشاريع الاقتصادية المربحة والضرورية، ولكن مثل هذه المشاريع تعد لا فائدة منها في كثير من مناطق الهند التي يقدس السكان فيها البقر.</a:t>
            </a:r>
          </a:p>
          <a:p>
            <a:pPr marL="0" indent="0" algn="just">
              <a:buNone/>
            </a:pPr>
            <a:r>
              <a:rPr lang="ar-SA" sz="5100" dirty="0"/>
              <a:t>     كما أن علم الاقتصاد يؤثر في علم الاجتماع, ذلك أن علم الاقتصاد هو أداة هامة في تغيير المجتمع, كأن يتحول من مجتمع زراعي إلى مجتمع صناعي، وتعد هذه التغيرات موضوع أساسي في دراسات علم الاجتماع.</a:t>
            </a:r>
          </a:p>
        </p:txBody>
      </p:sp>
    </p:spTree>
    <p:extLst>
      <p:ext uri="{BB962C8B-B14F-4D97-AF65-F5344CB8AC3E}">
        <p14:creationId xmlns:p14="http://schemas.microsoft.com/office/powerpoint/2010/main" val="2098863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260350"/>
            <a:ext cx="8280920" cy="648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364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350"/>
            <a:ext cx="8424936" cy="648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485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686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350"/>
            <a:ext cx="8280920" cy="648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975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9512" y="260648"/>
            <a:ext cx="8784976" cy="6480720"/>
          </a:xfrm>
        </p:spPr>
        <p:txBody>
          <a:bodyPr>
            <a:normAutofit fontScale="92500" lnSpcReduction="10000"/>
          </a:bodyPr>
          <a:lstStyle/>
          <a:p>
            <a:pPr marL="0" indent="0">
              <a:buNone/>
            </a:pPr>
            <a:r>
              <a:rPr lang="ar-IQ" dirty="0"/>
              <a:t>2-	اما بالنسبة للشرط الثاني فانه يتحقق فقط عند المجموعة السلعية الثالثة وكالاتي :</a:t>
            </a:r>
          </a:p>
          <a:p>
            <a:pPr marL="0" indent="0">
              <a:buNone/>
            </a:pPr>
            <a:r>
              <a:rPr lang="en-US" dirty="0"/>
              <a:t>q1 p1 + q2 p2 = M</a:t>
            </a:r>
          </a:p>
          <a:p>
            <a:pPr marL="0" indent="0">
              <a:buNone/>
            </a:pPr>
            <a:r>
              <a:rPr lang="en-US" dirty="0"/>
              <a:t>q1 = 3 , q2 = 6                                  (3 × 2) + (6 × 1) = 12 </a:t>
            </a:r>
          </a:p>
          <a:p>
            <a:pPr marL="0" indent="0">
              <a:buNone/>
            </a:pPr>
            <a:r>
              <a:rPr lang="en-US" dirty="0"/>
              <a:t>     </a:t>
            </a:r>
            <a:r>
              <a:rPr lang="ar-IQ" dirty="0"/>
              <a:t>وهذا يعني ان توازن المستهلك يتحقق عند المجموعة السلعية الثالثة, التي يستهلك ضمنها المستهلك ثلاث وحدات من السلعة الأولى و ست وحدات من السلعة الثانية, وبذلك يحقق أقصى إشباع ممكن ضمن حدود دخله المحدود (12) دينار.</a:t>
            </a:r>
          </a:p>
          <a:p>
            <a:pPr marL="0" indent="0">
              <a:buNone/>
            </a:pPr>
            <a:endParaRPr lang="ar-IQ" dirty="0"/>
          </a:p>
          <a:p>
            <a:pPr marL="0" indent="0">
              <a:buNone/>
            </a:pPr>
            <a:r>
              <a:rPr lang="ar-IQ" dirty="0"/>
              <a:t>      من أهم الانتقادات التي وجهت إلى هذه النظرية, هو افتراضها إمكانية قياس المنفعة بشكل عددي من قبل المستهلك, وهذا لا يمكن تحقيقه في الواقع العملي كون المنفعة شعور نفسي يختلف من فرد إلى آخر ولا يمكن قياسه بشكل عددي.</a:t>
            </a:r>
          </a:p>
          <a:p>
            <a:pPr marL="0" indent="0">
              <a:buNone/>
            </a:pPr>
            <a:endParaRPr lang="ar-IQ" dirty="0"/>
          </a:p>
          <a:p>
            <a:pPr marL="0" indent="0">
              <a:buNone/>
            </a:pPr>
            <a:endParaRPr lang="ar-IQ" dirty="0"/>
          </a:p>
        </p:txBody>
      </p:sp>
    </p:spTree>
    <p:extLst>
      <p:ext uri="{BB962C8B-B14F-4D97-AF65-F5344CB8AC3E}">
        <p14:creationId xmlns:p14="http://schemas.microsoft.com/office/powerpoint/2010/main" val="2798327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5841"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60350"/>
            <a:ext cx="8208911" cy="648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817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188640"/>
            <a:ext cx="8856984" cy="6552728"/>
          </a:xfrm>
        </p:spPr>
        <p:txBody>
          <a:bodyPr>
            <a:normAutofit fontScale="85000" lnSpcReduction="20000"/>
          </a:bodyPr>
          <a:lstStyle/>
          <a:p>
            <a:pPr marL="0" indent="0">
              <a:buNone/>
            </a:pPr>
            <a:r>
              <a:rPr lang="ar-IQ" dirty="0"/>
              <a:t> يتضح من الشكل (5) الآتي :</a:t>
            </a:r>
          </a:p>
          <a:p>
            <a:pPr marL="0" indent="0">
              <a:buNone/>
            </a:pPr>
            <a:r>
              <a:rPr lang="ar-IQ" dirty="0"/>
              <a:t>1-	ان المجموعة السلعية عند النقطة (</a:t>
            </a:r>
            <a:r>
              <a:rPr lang="en-US" dirty="0"/>
              <a:t>A) </a:t>
            </a:r>
            <a:r>
              <a:rPr lang="ar-IQ" dirty="0"/>
              <a:t>تعطي مقداراً من الإشباع مساوياً للمجموعة السلعية عند النقطة (</a:t>
            </a:r>
            <a:r>
              <a:rPr lang="en-US" dirty="0"/>
              <a:t>B) .</a:t>
            </a:r>
          </a:p>
          <a:p>
            <a:pPr marL="0" indent="0">
              <a:buNone/>
            </a:pPr>
            <a:r>
              <a:rPr lang="en-US" dirty="0"/>
              <a:t>2-	</a:t>
            </a:r>
            <a:r>
              <a:rPr lang="ar-IQ" dirty="0"/>
              <a:t>كلما ارتفع منحنى السواء إلى الأعلى في خريطة السواء, كلما زاد مقدار الإشباع والعكس صحيح .</a:t>
            </a:r>
          </a:p>
          <a:p>
            <a:pPr marL="0" indent="0">
              <a:buNone/>
            </a:pPr>
            <a:r>
              <a:rPr lang="ar-IQ" dirty="0"/>
              <a:t>خصائص منحنيات السواء :</a:t>
            </a:r>
          </a:p>
          <a:p>
            <a:pPr marL="0" indent="0">
              <a:buNone/>
            </a:pPr>
            <a:r>
              <a:rPr lang="ar-IQ" dirty="0"/>
              <a:t>أولا : منحنى السواء ينحدر من أعلى إلى أسفل ومن اليسار إلى اليمين, أي له ميل سالب .</a:t>
            </a:r>
          </a:p>
          <a:p>
            <a:pPr marL="0" indent="0">
              <a:buNone/>
            </a:pPr>
            <a:r>
              <a:rPr lang="ar-IQ" dirty="0"/>
              <a:t>      وذلك للدلالة على ان العلاقة عكسية بين ما يستهلكه المستهلك من سلعة ما وما يستهلكه من السلعة الأخرى, لان المستهلك إذا تغير ذوقه تجاه السلعة (أ) مثلا وأراد المزيد منها لابد ان يتنازل ويضحي بوحدات معينة من السلعة (ب) لكي يحافظ على نفس المستوى من الإشباع.</a:t>
            </a:r>
          </a:p>
          <a:p>
            <a:pPr marL="0" indent="0">
              <a:buNone/>
            </a:pPr>
            <a:r>
              <a:rPr lang="ar-IQ" dirty="0"/>
              <a:t>ثانيا : منحنى السواء محدب باتجاه نقطة الأصل : وذلك بسبب (معدل الإحلال الحدي المتناقص) والذي يعرف (بأنه الكمية من السلعة الثانية التي يكون المستهلك مستعداً للتضحية بها في سبيل الحصول على وحدة إضافية من السلعة الأولى, بشرط ان يحافظ على نفس المستوى من الإشباع), وكما هو واضح من الشكل البياني (6) أدناه : </a:t>
            </a:r>
          </a:p>
        </p:txBody>
      </p:sp>
    </p:spTree>
    <p:extLst>
      <p:ext uri="{BB962C8B-B14F-4D97-AF65-F5344CB8AC3E}">
        <p14:creationId xmlns:p14="http://schemas.microsoft.com/office/powerpoint/2010/main" val="2321407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8352928"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344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188640"/>
            <a:ext cx="8856984" cy="6552728"/>
          </a:xfrm>
        </p:spPr>
        <p:txBody>
          <a:bodyPr>
            <a:normAutofit fontScale="85000" lnSpcReduction="10000"/>
          </a:bodyPr>
          <a:lstStyle/>
          <a:p>
            <a:pPr marL="0" indent="0">
              <a:buNone/>
            </a:pPr>
            <a:r>
              <a:rPr lang="ar-IQ" dirty="0"/>
              <a:t> يلاحظ من الشكل أعلاه انه عند النقطة (</a:t>
            </a:r>
            <a:r>
              <a:rPr lang="en-US" dirty="0"/>
              <a:t>A) </a:t>
            </a:r>
            <a:r>
              <a:rPr lang="ar-IQ" dirty="0"/>
              <a:t>يضحي المستهلك بالكمية (</a:t>
            </a:r>
            <a:r>
              <a:rPr lang="en-US" dirty="0"/>
              <a:t>q20 , q21) </a:t>
            </a:r>
            <a:r>
              <a:rPr lang="ar-IQ" dirty="0"/>
              <a:t>من السلعة الثانية (</a:t>
            </a:r>
            <a:r>
              <a:rPr lang="en-US" dirty="0"/>
              <a:t>q2) </a:t>
            </a:r>
            <a:r>
              <a:rPr lang="ar-IQ" dirty="0"/>
              <a:t>في سبيل الحصول على وحدة إضافية من السلعة الأولى (</a:t>
            </a:r>
            <a:r>
              <a:rPr lang="en-US" dirty="0"/>
              <a:t>q1), </a:t>
            </a:r>
            <a:r>
              <a:rPr lang="ar-IQ" dirty="0"/>
              <a:t>وهكذا يستمر المستهلك في إحلال السلعة الثانية محل السلعة الأولى وعند كافة النقاط على منحنى السواء (</a:t>
            </a:r>
            <a:r>
              <a:rPr lang="en-US" dirty="0"/>
              <a:t>I), </a:t>
            </a:r>
            <a:r>
              <a:rPr lang="ar-IQ" dirty="0"/>
              <a:t>من ذلك يتضح انه عندما يتحرك المستهلك من أعلى إلى أسفل وعلى نفس منحنى السواء تتناقص تدريجياً الكمية التي يضحي بها المستهلك من السلعة الثانية في سبيل الحصول على وحدة إضافية من السلعة الأولى, وهذا معناه ان المعدل الحدي لإحلال السلعة الثانية محل السلعة الأولى يتناقص تدريجيا بزيادة الاستهلاك من السلعة الأولى .</a:t>
            </a:r>
          </a:p>
          <a:p>
            <a:pPr marL="0" indent="0">
              <a:buNone/>
            </a:pPr>
            <a:r>
              <a:rPr lang="ar-IQ" dirty="0"/>
              <a:t>ثالثا : منحنيات السواء لا يمكن ان تتقاطع : أن كل منحنى سواء يمثل مجموعات من السلع المختلفة والتي تعطي للمستهلك نفس القدر من المنفعة (الإشباع)، أي أن كل النقاط الموجودة على نفس المنحنى متساوية فيما بينها في الإشباع. </a:t>
            </a:r>
          </a:p>
          <a:p>
            <a:pPr marL="0" indent="0">
              <a:buNone/>
            </a:pPr>
            <a:r>
              <a:rPr lang="ar-IQ" dirty="0"/>
              <a:t>     فمثلا الشكل البياني (7) أدناه يوضح اثنين من منحنيات السواء المتقاطعين عند النقطة (</a:t>
            </a:r>
            <a:r>
              <a:rPr lang="en-US" dirty="0"/>
              <a:t>A), </a:t>
            </a:r>
            <a:r>
              <a:rPr lang="ar-IQ" dirty="0"/>
              <a:t>وتمثل النقطة (</a:t>
            </a:r>
            <a:r>
              <a:rPr lang="en-US" dirty="0"/>
              <a:t>C) </a:t>
            </a:r>
            <a:r>
              <a:rPr lang="ar-IQ" dirty="0"/>
              <a:t>الواقعة على منحنى السواء (</a:t>
            </a:r>
            <a:r>
              <a:rPr lang="en-US" dirty="0"/>
              <a:t>I2) </a:t>
            </a:r>
            <a:r>
              <a:rPr lang="ar-IQ" dirty="0"/>
              <a:t>مستوى إشباع أعلى بالنسبة للمستهلك من النقطة (</a:t>
            </a:r>
            <a:r>
              <a:rPr lang="en-US" dirty="0"/>
              <a:t>B) </a:t>
            </a:r>
            <a:r>
              <a:rPr lang="ar-IQ" dirty="0"/>
              <a:t>والتي هي على منحنى السواء (</a:t>
            </a:r>
            <a:r>
              <a:rPr lang="en-US" dirty="0"/>
              <a:t>I1), </a:t>
            </a:r>
            <a:r>
              <a:rPr lang="ar-IQ" dirty="0"/>
              <a:t>بينما النقطة (</a:t>
            </a:r>
            <a:r>
              <a:rPr lang="en-US" dirty="0"/>
              <a:t>A) </a:t>
            </a:r>
            <a:r>
              <a:rPr lang="ar-IQ" dirty="0"/>
              <a:t>تقع على كلا المنحنيين, وهذا يتضمن ان مستويين الإشباع (</a:t>
            </a:r>
            <a:r>
              <a:rPr lang="en-US" dirty="0"/>
              <a:t>C , B) </a:t>
            </a:r>
            <a:r>
              <a:rPr lang="ar-IQ" dirty="0"/>
              <a:t>واللذان هما بالتعريف غير متساويين يصبحان متساويين عند النقطة (</a:t>
            </a:r>
            <a:r>
              <a:rPr lang="en-US" dirty="0"/>
              <a:t>A) </a:t>
            </a:r>
            <a:r>
              <a:rPr lang="ar-IQ" dirty="0"/>
              <a:t>وهذا غير مقبول, لذا فان منحنيات السواء لا تتقاطع .</a:t>
            </a:r>
          </a:p>
        </p:txBody>
      </p:sp>
    </p:spTree>
    <p:extLst>
      <p:ext uri="{BB962C8B-B14F-4D97-AF65-F5344CB8AC3E}">
        <p14:creationId xmlns:p14="http://schemas.microsoft.com/office/powerpoint/2010/main" val="344849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0"/>
            <a:ext cx="842493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303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8913"/>
            <a:ext cx="8352928"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124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62500" lnSpcReduction="20000"/>
          </a:bodyPr>
          <a:lstStyle/>
          <a:p>
            <a:pPr marL="0" indent="0" algn="just">
              <a:buNone/>
            </a:pPr>
            <a:r>
              <a:rPr lang="ar-SA" sz="4200" b="1" dirty="0"/>
              <a:t>ثالثا : علاقة علم الاقتصاد بعلم النفس</a:t>
            </a:r>
          </a:p>
          <a:p>
            <a:pPr marL="0" indent="0" algn="just">
              <a:buNone/>
            </a:pPr>
            <a:r>
              <a:rPr lang="ar-SA" sz="4200" b="1" dirty="0"/>
              <a:t>       بما أن علم الاقتصاد يهتم بدراسة سلوك الإنسان وكيفية إشباع رغباته، فإن علم النفس عن طريق وسائله يساعد علم الاقتصاد في التعرف على الخصائص النفسية والتصرفات الشخصية للأفراد داخل المجتمع.</a:t>
            </a:r>
          </a:p>
          <a:p>
            <a:pPr marL="0" indent="0" algn="just">
              <a:buNone/>
            </a:pPr>
            <a:r>
              <a:rPr lang="ar-SA" sz="4200" b="1" dirty="0"/>
              <a:t>      فمثلا تخفيض رسوم الهاتف أو زيادة رسوم والكهرباء سيكون لها تأثير نفسي كبير على كثير من الأفراد في المجتمع، ومن ثم فإن دراسة مثل هذه التأثيرات تمد الاقتصاديين بمعلومات تفيد كثيراً في توصياتهم ونصائحهم باتخاذ القرارات الاقتصادية الملائمة والناجحة.</a:t>
            </a:r>
          </a:p>
          <a:p>
            <a:pPr marL="0" indent="0" algn="just">
              <a:buNone/>
            </a:pPr>
            <a:r>
              <a:rPr lang="ar-SA" sz="4200" b="1" dirty="0"/>
              <a:t>رابعا : علاقة الاقتصاد بالرياضيات والإحصاء والحاسب الآلي</a:t>
            </a:r>
          </a:p>
          <a:p>
            <a:pPr marL="0" indent="0" algn="just">
              <a:buNone/>
            </a:pPr>
            <a:r>
              <a:rPr lang="ar-SA" sz="4200" b="1" dirty="0"/>
              <a:t>     تتضح هذه العلاقة من استخدام النماذج الرياضية والإحصائية وحزم الحاسب الآلي في الأبحاث الاقتصادية, وتكاد لا تخلو دراسة اقتصادية من الأساليب الإحصائية الدقيقة المتمثلة في جمع البيانات وتصنيفها وتحليلها وتفسيرها, كما أمكن عن طريق الرياضيات التعبير عن العلاقات بين المتغيرات الاقتصادية بالرموز والمصطلحات الرياضية بدلا من الكلمات والعبارات </a:t>
            </a:r>
            <a:r>
              <a:rPr lang="ar-SA" sz="4200" b="1" dirty="0" err="1"/>
              <a:t>المستطردة</a:t>
            </a:r>
            <a:r>
              <a:rPr lang="ar-SA" sz="4200" b="1" dirty="0"/>
              <a:t> والغير دقيقة, وعن طريق الحاسب الآلي أمكن معالجة العديد من النماذج الاقتصادية والرياضية بسهولة وسرعة فائقة.</a:t>
            </a:r>
          </a:p>
          <a:p>
            <a:pPr marL="0" indent="0" algn="just">
              <a:buNone/>
            </a:pPr>
            <a:r>
              <a:rPr lang="ar-SA" sz="4200" b="1" dirty="0"/>
              <a:t>    واليوم تكاد لا تخلو منهجية للاقتصاد في أي جامعة من مواد كالاقتصاد الرياضي والقياسي.</a:t>
            </a:r>
          </a:p>
        </p:txBody>
      </p:sp>
    </p:spTree>
    <p:extLst>
      <p:ext uri="{BB962C8B-B14F-4D97-AF65-F5344CB8AC3E}">
        <p14:creationId xmlns:p14="http://schemas.microsoft.com/office/powerpoint/2010/main" val="37820299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9937"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8568952" cy="648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145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608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188913"/>
            <a:ext cx="8208912"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9422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188640"/>
            <a:ext cx="8856984" cy="6552728"/>
          </a:xfrm>
        </p:spPr>
        <p:txBody>
          <a:bodyPr>
            <a:normAutofit fontScale="92500" lnSpcReduction="10000"/>
          </a:bodyPr>
          <a:lstStyle/>
          <a:p>
            <a:pPr marL="0" indent="0">
              <a:buNone/>
            </a:pPr>
            <a:r>
              <a:rPr lang="ar-IQ" dirty="0"/>
              <a:t> من الشكل أعلاه يتضح ان النقطة (</a:t>
            </a:r>
            <a:r>
              <a:rPr lang="en-US" dirty="0"/>
              <a:t>D) </a:t>
            </a:r>
            <a:r>
              <a:rPr lang="ar-IQ" dirty="0"/>
              <a:t>الواقعة على منحنى السواء (</a:t>
            </a:r>
            <a:r>
              <a:rPr lang="en-US" dirty="0"/>
              <a:t>I3) </a:t>
            </a:r>
            <a:r>
              <a:rPr lang="ar-IQ" dirty="0"/>
              <a:t>تحقق اكبر إشباع ممكن للمستهلك, كونها واقعة على منحنى سواء أعلى من المنحنيات التي تقع عليها النقاط الأخرى, إلا أنها لا تمثل نقطة التوازن بسبب وقوعها خارج إمكانية المستهلك (أي دخل المستهلك) والمتمثلة بخط السعر (</a:t>
            </a:r>
            <a:r>
              <a:rPr lang="en-US" dirty="0"/>
              <a:t>n p), </a:t>
            </a:r>
            <a:r>
              <a:rPr lang="ar-IQ" dirty="0"/>
              <a:t>كذلك النقاط (</a:t>
            </a:r>
            <a:r>
              <a:rPr lang="en-US" dirty="0"/>
              <a:t>C , B) </a:t>
            </a:r>
            <a:r>
              <a:rPr lang="ar-IQ" dirty="0"/>
              <a:t>لا يمثلان نقاط توازن بالرغم من كونهما يقعان على خط السعر (أي ضمن إمكانية المستهلك), بسبب انهما لا يمثلان أقصى إشباع ممكن.</a:t>
            </a:r>
          </a:p>
          <a:p>
            <a:pPr marL="0" indent="0">
              <a:buNone/>
            </a:pPr>
            <a:r>
              <a:rPr lang="ar-IQ" dirty="0"/>
              <a:t>     عليه تكون النقطة (</a:t>
            </a:r>
            <a:r>
              <a:rPr lang="en-US" dirty="0"/>
              <a:t>A) </a:t>
            </a:r>
            <a:r>
              <a:rPr lang="ar-IQ" dirty="0"/>
              <a:t>هي نقطة توازن المستهلك كونها تمثل أقصى إشباع ممكن من السلعتين (</a:t>
            </a:r>
            <a:r>
              <a:rPr lang="en-US" dirty="0"/>
              <a:t>q1 , q2) </a:t>
            </a:r>
            <a:r>
              <a:rPr lang="ar-IQ" dirty="0"/>
              <a:t>وضمن حدود دخل المستهلك المتمثل بخط السعر (قيد الميزانية), وتسمى هذه النقطة بنقطة التوازن (نقطة المماس) والتي عندها يتساوى ميل كل من منحنى السواء وخط السعر (قيد الميزانية) .</a:t>
            </a:r>
          </a:p>
          <a:p>
            <a:pPr marL="0" indent="0">
              <a:buNone/>
            </a:pPr>
            <a:r>
              <a:rPr lang="ar-IQ" dirty="0"/>
              <a:t>       لذا فان المستهلك يكون في حالة توازن وفق النظرية الحديثة لسلوك المستهلك (نظرية منحنيات السواء) عندما يكون خط السعر (خط الميزانية) مماساً لأعلى منحنى سواء ممكن بلوغه بهذه الميزانية .</a:t>
            </a:r>
          </a:p>
        </p:txBody>
      </p:sp>
    </p:spTree>
    <p:extLst>
      <p:ext uri="{BB962C8B-B14F-4D97-AF65-F5344CB8AC3E}">
        <p14:creationId xmlns:p14="http://schemas.microsoft.com/office/powerpoint/2010/main" val="1184585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3568" y="3140968"/>
            <a:ext cx="7488832" cy="2664296"/>
          </a:xfrm>
        </p:spPr>
        <p:style>
          <a:lnRef idx="0">
            <a:schemeClr val="accent5"/>
          </a:lnRef>
          <a:fillRef idx="3">
            <a:schemeClr val="accent5"/>
          </a:fillRef>
          <a:effectRef idx="3">
            <a:schemeClr val="accent5"/>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IQ"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نظرية العرض</a:t>
            </a:r>
          </a:p>
          <a:p>
            <a:endParaRPr lang="ar-IQ"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عنوان 3"/>
          <p:cNvSpPr>
            <a:spLocks noGrp="1"/>
          </p:cNvSpPr>
          <p:nvPr>
            <p:ph type="ctrTitle"/>
          </p:nvPr>
        </p:nvSpPr>
        <p:spPr>
          <a:xfrm>
            <a:off x="611560" y="620688"/>
            <a:ext cx="7772400" cy="2160240"/>
          </a:xfrm>
        </p:spPr>
        <p:style>
          <a:lnRef idx="0">
            <a:schemeClr val="accent6"/>
          </a:lnRef>
          <a:fillRef idx="3">
            <a:schemeClr val="accent6"/>
          </a:fillRef>
          <a:effectRef idx="3">
            <a:schemeClr val="accent6"/>
          </a:effectRef>
          <a:fontRef idx="minor">
            <a:schemeClr val="lt1"/>
          </a:fontRef>
        </p:style>
        <p:txBody>
          <a:bodyPr>
            <a:normAutofit/>
          </a:bodyPr>
          <a:lstStyle/>
          <a:p>
            <a:r>
              <a:rPr lang="ar-IQ"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المحاضرة السادسة</a:t>
            </a:r>
            <a:endParaRPr lang="ar-IQ"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848971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188640"/>
            <a:ext cx="8856984" cy="6552728"/>
          </a:xfrm>
        </p:spPr>
        <p:txBody>
          <a:bodyPr/>
          <a:lstStyle/>
          <a:p>
            <a:pPr marL="0" indent="0">
              <a:buNone/>
            </a:pPr>
            <a:r>
              <a:rPr lang="ar-IQ" dirty="0" smtClean="0"/>
              <a:t>تعريف </a:t>
            </a:r>
            <a:r>
              <a:rPr lang="ar-IQ" dirty="0"/>
              <a:t>العرض (</a:t>
            </a:r>
            <a:r>
              <a:rPr lang="en-US" dirty="0"/>
              <a:t>Supply)</a:t>
            </a:r>
          </a:p>
          <a:p>
            <a:pPr marL="0" indent="0">
              <a:buNone/>
            </a:pPr>
            <a:r>
              <a:rPr lang="en-US" dirty="0"/>
              <a:t>     </a:t>
            </a:r>
            <a:r>
              <a:rPr lang="ar-IQ" dirty="0"/>
              <a:t>هو كمية السلع والخدمات التي يكون المنتجون (البائعون) مستعدون لبيعها في السوق عند الأسعار المختلفة وضمن مدة زمنية محددة, ومع افتراض بقاء العوامل الأخرى على حالها .</a:t>
            </a:r>
          </a:p>
          <a:p>
            <a:pPr marL="0" indent="0">
              <a:buNone/>
            </a:pPr>
            <a:r>
              <a:rPr lang="ar-IQ" dirty="0"/>
              <a:t>قانون العرض </a:t>
            </a:r>
          </a:p>
          <a:p>
            <a:pPr marL="0" indent="0">
              <a:buNone/>
            </a:pPr>
            <a:r>
              <a:rPr lang="ar-IQ" dirty="0"/>
              <a:t>     بافتراض بقاء العوامل الأخرى على حالها, فان الكمية المعروضة من سلعة أو خدمة ما تتناسب طرديا مع التغير الحاصل في سعرها, فكلما ارتفع السعر زادت الكمية المعروضة وكلما انخفض السعر انخفضت الكمية المعروضة.</a:t>
            </a:r>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endParaRPr lang="ar-IQ" dirty="0"/>
          </a:p>
        </p:txBody>
      </p:sp>
    </p:spTree>
    <p:extLst>
      <p:ext uri="{BB962C8B-B14F-4D97-AF65-F5344CB8AC3E}">
        <p14:creationId xmlns:p14="http://schemas.microsoft.com/office/powerpoint/2010/main" val="26934407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813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913"/>
            <a:ext cx="828092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3524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7105"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8913"/>
            <a:ext cx="8352928"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654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188640"/>
            <a:ext cx="8856984" cy="6552728"/>
          </a:xfrm>
        </p:spPr>
        <p:txBody>
          <a:bodyPr>
            <a:normAutofit fontScale="62500" lnSpcReduction="20000"/>
          </a:bodyPr>
          <a:lstStyle/>
          <a:p>
            <a:pPr marL="0" indent="0">
              <a:buNone/>
            </a:pPr>
            <a:r>
              <a:rPr lang="ar-IQ" dirty="0"/>
              <a:t>العوامل المحددة للعرض (</a:t>
            </a:r>
            <a:r>
              <a:rPr lang="en-US" dirty="0"/>
              <a:t>Determinants of Supply)</a:t>
            </a:r>
          </a:p>
          <a:p>
            <a:pPr marL="0" indent="0">
              <a:buNone/>
            </a:pPr>
            <a:r>
              <a:rPr lang="en-US" dirty="0"/>
              <a:t>      </a:t>
            </a:r>
            <a:r>
              <a:rPr lang="ar-IQ" dirty="0"/>
              <a:t>تتأثر الكمية المعروضة من سلعة معينة بعدة عوامل منها الآتي :</a:t>
            </a:r>
          </a:p>
          <a:p>
            <a:pPr marL="0" indent="0">
              <a:buNone/>
            </a:pPr>
            <a:r>
              <a:rPr lang="ar-IQ" dirty="0"/>
              <a:t>أولا : سعر السلعة نفسها : كلما زاد سعر السلعة زادت الكمية المعروضة منها والعكس صحيح.</a:t>
            </a:r>
          </a:p>
          <a:p>
            <a:pPr marL="0" indent="0">
              <a:buNone/>
            </a:pPr>
            <a:r>
              <a:rPr lang="ar-IQ" dirty="0"/>
              <a:t>ثانيا : أسعار السلع الأخرى :  إذ كلما ارتفع سعر السلع الأخرى قلت الكمية المعروضة من السلعة الأصلية, بسبب إمكانية توجه المنتجين نحو إنتاج السلع الأخرى التي ارتفع سعرها, ومن ثم يقل إنتاجهم من السلعة الأصلية, إذا العلاقة عكسية بين أسعار السلع الأخرى والكمية المعروضة من السلعة الأصلية.</a:t>
            </a:r>
          </a:p>
          <a:p>
            <a:pPr marL="0" indent="0">
              <a:buNone/>
            </a:pPr>
            <a:r>
              <a:rPr lang="ar-IQ" dirty="0"/>
              <a:t>ثالثا : المستوى الفني (التكنولوجي) : إذا حصل أي تحسن في المستوى الفني للعملية الإنتاجية نتيجة استخدام الآلات والمكائن الحديثة، فان ذلك يؤدي إلى تخفيض متوسط تكاليف الإنتاج، وهذا يحفز المنتجين لزيادة الإنتاج ومن ثم يزداد العرض عند سعر معين لأن ذلك يؤدي إلى زيادة أرباحهم, وتنعكس هذه الزيادة في الكمية المعروضة على منحنى العرض بانتقاله نحو اليمين, اما إذا حدث العكس وتم استخدام تكنولوجيا أقل تطورا فان ذلك يزيد من متوسط التكاليف ويخفض الأرباح مما يدعو المنتجين إلى تخفيض الكمية المعروضة عند سعر معين, وانخفاض العرض من السلعة يؤدي إلى انتقال منحنى العرض نحو اليسار, إذا العلاقة طردية بين التطور الفني التكنولوجي والكمية المعروضة من السلعة.</a:t>
            </a:r>
          </a:p>
          <a:p>
            <a:pPr marL="0" indent="0">
              <a:buNone/>
            </a:pPr>
            <a:r>
              <a:rPr lang="ar-IQ" dirty="0"/>
              <a:t>رابعا : أسعار عوامل الإنتاج : عند انخفاض أسعار عوامل الإنتاج المستخدمة في العملية الإنتاجية لإنتاج سلعة معينة (الأرض، العمل، رأس المال، التنظيم), فان ذلك يعني انخفاض تكاليف إنتاج السلعة، وأن انخفاض تكاليف إنتاج السلعة عند سعر معين يعني زيادة الأرباح لدى المنتجين، وبالتالي من مصلحة المنتجين زيادة عرض هده السلعة، فزيادة العرض يؤدي إلى انتقال منحنى العرض إلى اليمين, أما إذا ارتفعت أسعار عوامل الإنتاج الداخلة في العملية الإنتاجية لإنتاج سلعة معينة، فان ذلك يعني زيادة في التكاليف عند سعر معين، معنى ذلك انخفاض أرباح المنتجين ومن ثم يقلل المنتجين من عرض السلعة، وانخفاض عرض السلعة يؤدي إلى انتقال منحنى العرض نحو اليسار, إذا العلاقة عكسية بين الكمية المعروضة وأسعار عوامل الإنتاج.</a:t>
            </a:r>
          </a:p>
          <a:p>
            <a:pPr marL="0" indent="0">
              <a:buNone/>
            </a:pPr>
            <a:r>
              <a:rPr lang="ar-IQ" dirty="0"/>
              <a:t>خامسا : الإعانات والضرائب : إذا أرادت الحكومة زيادة إنتاج سلعة معينة وعرضها في السوق، فإنها تلجأ إلى تقديم الإعانات والمساعدات للمنتجين لتحفيزهم على زيادة إنتاجهم لهذه السلعة، وهذا يعني تقليل حجم التكاليف بالنسبة للمنتجين، وبالتالي زيادة في حجم أرباحهم, وينعكس ذلك على منحنى العرض بزيادته وانتقاله نحو اليمين, أي العلاقة طردية بين الكمية المعروضة من السلعة </a:t>
            </a:r>
          </a:p>
        </p:txBody>
      </p:sp>
    </p:spTree>
    <p:extLst>
      <p:ext uri="{BB962C8B-B14F-4D97-AF65-F5344CB8AC3E}">
        <p14:creationId xmlns:p14="http://schemas.microsoft.com/office/powerpoint/2010/main" val="28826953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188640"/>
            <a:ext cx="8856984" cy="6552728"/>
          </a:xfrm>
        </p:spPr>
        <p:txBody>
          <a:bodyPr>
            <a:normAutofit fontScale="77500" lnSpcReduction="20000"/>
          </a:bodyPr>
          <a:lstStyle/>
          <a:p>
            <a:pPr marL="0" indent="0">
              <a:buNone/>
            </a:pPr>
            <a:r>
              <a:rPr lang="ar-IQ" dirty="0"/>
              <a:t>والإعانات. أما الضرائب فتأثيرها يكون عكسيا، لأنها تزيد من حجم تكاليف السلعة المنتجة وتقلل من أرباحها، مما يؤدي إلى تخفيض إنتاج وعرض السلعة في السوق من قبل المنتجين وهذا يعني انتقال منحنى العرض إلى اليسار.</a:t>
            </a:r>
          </a:p>
          <a:p>
            <a:pPr marL="0" indent="0">
              <a:buNone/>
            </a:pPr>
            <a:r>
              <a:rPr lang="ar-IQ" dirty="0"/>
              <a:t>سادسا : توقعات المنتجين المستقبلية للأسعار : إذا توقع المنتجون بأن سعر السلعة التي ينتجونها ويعرضونها في السوق سوف يزداد في المستقبل، فإنهم يقللوا من عرضها في الوقت الحالي (يقل عرض السلعة) انتظاراً لارتفاع السعر في المستقبل ومن ثم ينتقل منحنى العرض نحو اليسار والعكس صحيح في حالة اعتقاد المنتجين بانخفاض أسعار السلع في المستقبل فإنهم يزيدون الكميات المنتجة أو المعروضة الآن كي يتجنبوا الخسائر في المستقبل، وبالتالي ينتقل منحنى العرض إلى اليمين, إذا العلاقة عكسية بين الكمية المعروضة من السلعة وتوقعات المنتجين لها.</a:t>
            </a:r>
          </a:p>
          <a:p>
            <a:pPr marL="0" indent="0">
              <a:buNone/>
            </a:pPr>
            <a:r>
              <a:rPr lang="ar-IQ" dirty="0"/>
              <a:t>     مما تقدم يمكن التعبير عن العلاقة بين الكمية المعروضة من السلعة والعوامل المحددة أو المؤثرة فيها بالصورة الدالية الآتية :</a:t>
            </a:r>
          </a:p>
          <a:p>
            <a:pPr marL="0" indent="0">
              <a:buNone/>
            </a:pPr>
            <a:r>
              <a:rPr lang="en-US" dirty="0"/>
              <a:t>QS = F(P,PX,T,F,S,N)</a:t>
            </a:r>
          </a:p>
          <a:p>
            <a:pPr marL="0" indent="0">
              <a:buNone/>
            </a:pPr>
            <a:r>
              <a:rPr lang="en-US" dirty="0"/>
              <a:t>     </a:t>
            </a:r>
            <a:r>
              <a:rPr lang="ar-IQ" dirty="0"/>
              <a:t>إذ ان </a:t>
            </a:r>
            <a:r>
              <a:rPr lang="en-US" dirty="0"/>
              <a:t>QS </a:t>
            </a:r>
            <a:r>
              <a:rPr lang="ar-IQ" dirty="0"/>
              <a:t>تمثل الكمية المعروضة من السلعة, </a:t>
            </a:r>
            <a:r>
              <a:rPr lang="en-US" dirty="0"/>
              <a:t>P </a:t>
            </a:r>
            <a:r>
              <a:rPr lang="ar-IQ" dirty="0"/>
              <a:t>سعر السلعة نفسها, </a:t>
            </a:r>
            <a:r>
              <a:rPr lang="en-US" dirty="0"/>
              <a:t>PX </a:t>
            </a:r>
            <a:r>
              <a:rPr lang="ar-IQ" dirty="0"/>
              <a:t>سعر السلعة البديلة الأخرى, </a:t>
            </a:r>
            <a:r>
              <a:rPr lang="en-US" dirty="0"/>
              <a:t>T </a:t>
            </a:r>
            <a:r>
              <a:rPr lang="ar-IQ" dirty="0"/>
              <a:t>المستوى الفني التكنولوجي, </a:t>
            </a:r>
            <a:r>
              <a:rPr lang="en-US" dirty="0"/>
              <a:t>F </a:t>
            </a:r>
            <a:r>
              <a:rPr lang="ar-IQ" dirty="0"/>
              <a:t>أسعار عوامل الإنتاج, </a:t>
            </a:r>
            <a:r>
              <a:rPr lang="en-US" dirty="0"/>
              <a:t>S </a:t>
            </a:r>
            <a:r>
              <a:rPr lang="ar-IQ" dirty="0"/>
              <a:t>الإعانات والضرائب, </a:t>
            </a:r>
            <a:r>
              <a:rPr lang="en-US" dirty="0"/>
              <a:t>N </a:t>
            </a:r>
            <a:r>
              <a:rPr lang="ar-IQ" dirty="0"/>
              <a:t>توقعات المنتجين المستقبلية للأسعار. </a:t>
            </a:r>
          </a:p>
          <a:p>
            <a:pPr marL="0" indent="0">
              <a:buNone/>
            </a:pPr>
            <a:r>
              <a:rPr lang="ar-IQ" dirty="0"/>
              <a:t>     بمعنى ان الكمية المعروضة (</a:t>
            </a:r>
            <a:r>
              <a:rPr lang="en-US" dirty="0"/>
              <a:t>QS) </a:t>
            </a:r>
            <a:r>
              <a:rPr lang="ar-IQ" dirty="0"/>
              <a:t>دالة (أي تابعة ومتأثرة) في العوامل أو المحددات المستقلة (</a:t>
            </a:r>
            <a:r>
              <a:rPr lang="en-US" dirty="0"/>
              <a:t>P,PX,T,F,S,N) .</a:t>
            </a:r>
          </a:p>
          <a:p>
            <a:pPr marL="0" indent="0">
              <a:buNone/>
            </a:pPr>
            <a:endParaRPr lang="en-US" dirty="0"/>
          </a:p>
          <a:p>
            <a:pPr marL="0" indent="0">
              <a:buNone/>
            </a:pPr>
            <a:endParaRPr lang="en-US" dirty="0"/>
          </a:p>
          <a:p>
            <a:pPr marL="0" indent="0">
              <a:buNone/>
            </a:pPr>
            <a:endParaRPr lang="ar-IQ" dirty="0"/>
          </a:p>
        </p:txBody>
      </p:sp>
    </p:spTree>
    <p:extLst>
      <p:ext uri="{BB962C8B-B14F-4D97-AF65-F5344CB8AC3E}">
        <p14:creationId xmlns:p14="http://schemas.microsoft.com/office/powerpoint/2010/main" val="32524222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120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913"/>
            <a:ext cx="8424936"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201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85000" lnSpcReduction="20000"/>
          </a:bodyPr>
          <a:lstStyle/>
          <a:p>
            <a:pPr marL="0" indent="0" algn="just">
              <a:buNone/>
            </a:pPr>
            <a:r>
              <a:rPr lang="ar-SA" sz="4200" b="1" dirty="0"/>
              <a:t>خامسا : علاقة علم الاقتصاد بعلم التاريخ</a:t>
            </a:r>
          </a:p>
          <a:p>
            <a:pPr marL="0" indent="0" algn="just">
              <a:buNone/>
            </a:pPr>
            <a:r>
              <a:rPr lang="ar-SA" sz="4200" b="1" dirty="0"/>
              <a:t>       فالأحداث الاقتصادية الماضية كالكساد الكبير والتضخم النقدي وغيرها, تعد ذات فائدة كبيرة للباحث الاقتصادي في رسم السياسات الحاضرة والمستقبلية ، فالتاريخ يعطينا كثيراً من المعلومات القيمة التي تساعدنا في علاج الوقائع الحاضرة عن طريق التعلم من أخطاء الماضي.</a:t>
            </a:r>
          </a:p>
          <a:p>
            <a:pPr marL="0" indent="0" algn="just">
              <a:buNone/>
            </a:pPr>
            <a:r>
              <a:rPr lang="ar-SA" sz="4200" b="1" dirty="0"/>
              <a:t>المشكلة الاقتصادية (</a:t>
            </a:r>
            <a:r>
              <a:rPr lang="en-US" sz="4200" b="1" dirty="0"/>
              <a:t>Economic Problem) </a:t>
            </a:r>
          </a:p>
          <a:p>
            <a:pPr marL="0" indent="0" algn="just">
              <a:buNone/>
            </a:pPr>
            <a:r>
              <a:rPr lang="en-US" sz="4200" b="1" dirty="0"/>
              <a:t>       </a:t>
            </a:r>
            <a:r>
              <a:rPr lang="ar-SA" sz="4200" b="1" dirty="0"/>
              <a:t>تتمثل المشكلة الاقتصادية عموما في الندرة النسبية للموارد المتاحة عن تلبية الاحتياجات الإنسانية المتعددة واللانهائية.</a:t>
            </a:r>
          </a:p>
          <a:p>
            <a:pPr marL="0" indent="0" algn="just">
              <a:buNone/>
            </a:pPr>
            <a:r>
              <a:rPr lang="ar-SA" sz="4200" b="1" dirty="0"/>
              <a:t>       إذاً ان المشكلة الاقتصادية تتكون من عنصرين رئيسين هما :</a:t>
            </a:r>
          </a:p>
        </p:txBody>
      </p:sp>
    </p:spTree>
    <p:extLst>
      <p:ext uri="{BB962C8B-B14F-4D97-AF65-F5344CB8AC3E}">
        <p14:creationId xmlns:p14="http://schemas.microsoft.com/office/powerpoint/2010/main" val="26734356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22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913"/>
            <a:ext cx="849694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4246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32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913"/>
            <a:ext cx="7776864"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003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42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188913"/>
            <a:ext cx="8136904"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836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3568" y="3140968"/>
            <a:ext cx="7488832" cy="2664296"/>
          </a:xfrm>
        </p:spPr>
        <p:style>
          <a:lnRef idx="0">
            <a:schemeClr val="accent5"/>
          </a:lnRef>
          <a:fillRef idx="3">
            <a:schemeClr val="accent5"/>
          </a:fillRef>
          <a:effectRef idx="3">
            <a:schemeClr val="accent5"/>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IQ"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نظرية </a:t>
            </a:r>
            <a:r>
              <a:rPr lang="ar-IQ"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الانتاج</a:t>
            </a:r>
            <a:endParaRPr lang="ar-IQ"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ar-IQ"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عنوان 3"/>
          <p:cNvSpPr>
            <a:spLocks noGrp="1"/>
          </p:cNvSpPr>
          <p:nvPr>
            <p:ph type="ctrTitle"/>
          </p:nvPr>
        </p:nvSpPr>
        <p:spPr>
          <a:xfrm>
            <a:off x="611560" y="620688"/>
            <a:ext cx="7772400" cy="2160240"/>
          </a:xfrm>
        </p:spPr>
        <p:style>
          <a:lnRef idx="0">
            <a:schemeClr val="accent6"/>
          </a:lnRef>
          <a:fillRef idx="3">
            <a:schemeClr val="accent6"/>
          </a:fillRef>
          <a:effectRef idx="3">
            <a:schemeClr val="accent6"/>
          </a:effectRef>
          <a:fontRef idx="minor">
            <a:schemeClr val="lt1"/>
          </a:fontRef>
        </p:style>
        <p:txBody>
          <a:bodyPr>
            <a:normAutofit/>
          </a:bodyPr>
          <a:lstStyle/>
          <a:p>
            <a:r>
              <a:rPr lang="ar-IQ"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المحاضرة السابعة</a:t>
            </a:r>
            <a:endParaRPr lang="ar-IQ"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1622452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188640"/>
            <a:ext cx="8856984" cy="6552728"/>
          </a:xfrm>
        </p:spPr>
        <p:txBody>
          <a:bodyPr>
            <a:normAutofit fontScale="70000" lnSpcReduction="20000"/>
          </a:bodyPr>
          <a:lstStyle/>
          <a:p>
            <a:pPr marL="0" indent="0">
              <a:buNone/>
            </a:pPr>
            <a:r>
              <a:rPr lang="ar-IQ" dirty="0" smtClean="0"/>
              <a:t>نظرية </a:t>
            </a:r>
            <a:r>
              <a:rPr lang="ar-IQ" dirty="0"/>
              <a:t>الإنتاج ( </a:t>
            </a:r>
            <a:r>
              <a:rPr lang="en-US" dirty="0"/>
              <a:t>Production Theory )</a:t>
            </a:r>
          </a:p>
          <a:p>
            <a:pPr marL="0" indent="0">
              <a:buNone/>
            </a:pPr>
            <a:r>
              <a:rPr lang="en-US" dirty="0"/>
              <a:t>      </a:t>
            </a:r>
            <a:r>
              <a:rPr lang="ar-IQ" dirty="0"/>
              <a:t>تم تعريف الإنتاج في الفصل الأول بأنه (كل ما يضاف للمادة من منافع سواء كانت مكانية أو زمانية أو شكلية أو تملكيه, مما يجعل السلعة تصل إلى المستهلك النهائي في المكان والزمان المناسبين وبالشكل الذي يرغبه, عليه فالإنتاج أما يكون ماديا كتغيير في شكل السلعة مثلا أو غير مادي كخدمات النقل وخدمات التعليم, إذا الإنتاج يشمل إنتاج السلع والخدمات).</a:t>
            </a:r>
          </a:p>
          <a:p>
            <a:pPr marL="0" indent="0">
              <a:buNone/>
            </a:pPr>
            <a:r>
              <a:rPr lang="ar-IQ" dirty="0"/>
              <a:t>    ويمكن تعريف الإنتاج أيضا بأنه (عملية تحويل مختلف عناصر الإنتاج (أرض أو موارد طبيعية، عمل، رأس مال، تنظيم) إلى سلع وخدمات يكون المستهلك على استعداد لدفع ثمن (سعر) لها).</a:t>
            </a:r>
          </a:p>
          <a:p>
            <a:pPr marL="0" indent="0">
              <a:buNone/>
            </a:pPr>
            <a:r>
              <a:rPr lang="ar-IQ" dirty="0"/>
              <a:t>  إذاً عملية إنتاج السلع والخدمات تتطلب مساهمة وتضافر جهود عوامل الإنتاج مجتمعة في سبيل إضافة منافع جديدة, وعوامل الإنتاج تقسم على أربعة أنواع هي (الأرض (الموارد الطبيعية), العمل, رأس المال, التنظيم), وقد سبق تعريف هذه العوامل في الفصل الأول, يمكن الرجوع إليها ولا داعي لتكرارها هنا, إلا انه ينبغي الإشارة إلى وجود تقسيم آخر لعوامل الإنتاج وكالاتي :</a:t>
            </a:r>
          </a:p>
          <a:p>
            <a:pPr marL="0" indent="0">
              <a:buNone/>
            </a:pPr>
            <a:r>
              <a:rPr lang="ar-IQ" dirty="0"/>
              <a:t>1-	عوامل الإنتاج الثابتة : هي تلك العوامل التي لا يمكن تغيير مقاديرها بالزيادة أو النقصان ضمن المدة القصيرة (المدى القصير), وإنما يتم تغيير مقاديرها ضمن المدة الطويلة (المدى الطويل), ومن أهم هذه العوامل الأراضي, المباني والإنشاءات, المكائن والآلات.</a:t>
            </a:r>
          </a:p>
          <a:p>
            <a:pPr marL="0" indent="0">
              <a:buNone/>
            </a:pPr>
            <a:r>
              <a:rPr lang="ar-IQ" dirty="0"/>
              <a:t>2-	 عوامل الإنتاج المتغيرة : هي تلك العوامل التي يمكن إحداث تغييرات في كمياتها سواء بالزيادة أو النقصان وفقا لمستوى الإنتاج المطلوب, بغض النظر عن المدة الزمنية, ومن أمثلتها العمل البشري, المواد الخام, الوقود.</a:t>
            </a:r>
          </a:p>
          <a:p>
            <a:pPr marL="0" indent="0">
              <a:buNone/>
            </a:pPr>
            <a:endParaRPr lang="ar-IQ" dirty="0"/>
          </a:p>
        </p:txBody>
      </p:sp>
    </p:spTree>
    <p:extLst>
      <p:ext uri="{BB962C8B-B14F-4D97-AF65-F5344CB8AC3E}">
        <p14:creationId xmlns:p14="http://schemas.microsoft.com/office/powerpoint/2010/main" val="12547773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188640"/>
            <a:ext cx="8856984" cy="6552728"/>
          </a:xfrm>
        </p:spPr>
        <p:txBody>
          <a:bodyPr>
            <a:normAutofit fontScale="62500" lnSpcReduction="20000"/>
          </a:bodyPr>
          <a:lstStyle/>
          <a:p>
            <a:pPr marL="0" indent="0">
              <a:buNone/>
            </a:pPr>
            <a:r>
              <a:rPr lang="ar-IQ" dirty="0"/>
              <a:t>ويقصد بالمدى القصير والمدى الطويل الآتي :</a:t>
            </a:r>
          </a:p>
          <a:p>
            <a:pPr marL="0" indent="0">
              <a:buNone/>
            </a:pPr>
            <a:r>
              <a:rPr lang="ar-IQ" dirty="0"/>
              <a:t>المدى (الأجل) القصير : هو المدة الزمنية التي يكون فيها على الأقل واحد من عناصر الإنتاج ثابت ولا يمكن تغييره .</a:t>
            </a:r>
          </a:p>
          <a:p>
            <a:pPr marL="0" indent="0">
              <a:buNone/>
            </a:pPr>
            <a:r>
              <a:rPr lang="ar-IQ" dirty="0"/>
              <a:t>   المدى (الأجل) الطويل : المدة الزمنية التي يكون فيها  جميع عناصر الإنتاج متغيره .</a:t>
            </a:r>
          </a:p>
          <a:p>
            <a:pPr marL="0" indent="0">
              <a:buNone/>
            </a:pPr>
            <a:r>
              <a:rPr lang="ar-IQ" dirty="0"/>
              <a:t>دالة الإنتاج (</a:t>
            </a:r>
            <a:r>
              <a:rPr lang="en-US" dirty="0"/>
              <a:t>Production Function)</a:t>
            </a:r>
          </a:p>
          <a:p>
            <a:pPr marL="0" indent="0">
              <a:buNone/>
            </a:pPr>
            <a:r>
              <a:rPr lang="en-US" dirty="0"/>
              <a:t>    </a:t>
            </a:r>
            <a:r>
              <a:rPr lang="ar-IQ" dirty="0"/>
              <a:t>تعرف دالة الإنتاج بأنها (علاقة فنية توضح لنا أقصى ما يمكن إنتاجه أو الحصول عليه من السلع والخدمات باستخدام كمية معينة من عناصر الإنتاج وذلك عند مستوى معين من التكنولوجيا ويمكن التعبير عنها بالشكل الآتي :</a:t>
            </a:r>
          </a:p>
          <a:p>
            <a:pPr marL="0" indent="0">
              <a:buNone/>
            </a:pPr>
            <a:r>
              <a:rPr lang="en-US" dirty="0"/>
              <a:t>Q= f(x1,x2,x3,………,</a:t>
            </a:r>
            <a:r>
              <a:rPr lang="en-US" dirty="0" err="1"/>
              <a:t>xn</a:t>
            </a:r>
            <a:r>
              <a:rPr lang="en-US" dirty="0"/>
              <a:t>)</a:t>
            </a:r>
          </a:p>
          <a:p>
            <a:pPr marL="0" indent="0">
              <a:buNone/>
            </a:pPr>
            <a:r>
              <a:rPr lang="ar-IQ" dirty="0"/>
              <a:t>وعلى سبيل المثال إذا استخدمت منشأة ما عناصر الإنتاج (</a:t>
            </a:r>
            <a:r>
              <a:rPr lang="en-US" dirty="0"/>
              <a:t>L,K) </a:t>
            </a:r>
            <a:r>
              <a:rPr lang="ar-IQ" dirty="0"/>
              <a:t>فإن دالة الإنتاج تكون كالآتي :</a:t>
            </a:r>
          </a:p>
          <a:p>
            <a:pPr marL="0" indent="0">
              <a:buNone/>
            </a:pPr>
            <a:r>
              <a:rPr lang="en-US" dirty="0"/>
              <a:t>Q= F (L,K,)</a:t>
            </a:r>
          </a:p>
          <a:p>
            <a:pPr marL="0" indent="0">
              <a:buNone/>
            </a:pPr>
            <a:r>
              <a:rPr lang="en-US" dirty="0"/>
              <a:t>    </a:t>
            </a:r>
            <a:r>
              <a:rPr lang="ar-IQ" dirty="0"/>
              <a:t>وتمثل (</a:t>
            </a:r>
            <a:r>
              <a:rPr lang="en-US" dirty="0"/>
              <a:t>Q) </a:t>
            </a:r>
            <a:r>
              <a:rPr lang="ar-IQ" dirty="0"/>
              <a:t>حجم الإنتاج والذي هو دالة في كمية المستخدم من عناصر الإنتاج، مثل عنصر العمل (</a:t>
            </a:r>
            <a:r>
              <a:rPr lang="en-US" dirty="0"/>
              <a:t>L) </a:t>
            </a:r>
            <a:r>
              <a:rPr lang="ar-IQ" dirty="0"/>
              <a:t>ورأس المال (</a:t>
            </a:r>
            <a:r>
              <a:rPr lang="en-US" dirty="0"/>
              <a:t>K), </a:t>
            </a:r>
            <a:r>
              <a:rPr lang="ar-IQ" dirty="0"/>
              <a:t>وهذا يعني أن حجم الإنتاج من السلعة التي ينتجها المشروع يتوقف على كمية المسـتخدم من عناصر الإنتاج, بمعنى ان حجم الإنتاج (</a:t>
            </a:r>
            <a:r>
              <a:rPr lang="en-US" dirty="0"/>
              <a:t>Q) </a:t>
            </a:r>
            <a:r>
              <a:rPr lang="ar-IQ" dirty="0"/>
              <a:t>يكون هو المتغير التابع في دالة الإنتاج بينما يمثل المستخدم من عناصر الإنتاج </a:t>
            </a:r>
            <a:r>
              <a:rPr lang="en-US" dirty="0"/>
              <a:t>L، K، </a:t>
            </a:r>
            <a:r>
              <a:rPr lang="ar-IQ" dirty="0"/>
              <a:t>المتغيرات المستقلة في الدالة التي تؤثر في حجم الإنتاج. </a:t>
            </a:r>
          </a:p>
          <a:p>
            <a:pPr marL="0" indent="0">
              <a:buNone/>
            </a:pPr>
            <a:r>
              <a:rPr lang="ar-IQ" dirty="0"/>
              <a:t>أنواع علاقات المستخدم المنتج (دوال الإنتاج) </a:t>
            </a:r>
          </a:p>
          <a:p>
            <a:pPr marL="0" indent="0">
              <a:buNone/>
            </a:pPr>
            <a:r>
              <a:rPr lang="ar-IQ" dirty="0"/>
              <a:t>    هناك نوعان من علاقات المستخدم المنتج أو دوال الإنتاج, يمكن عن طريقها زيادة حجم الإنتاج في المشروع أو المنشأة وكالاتي :</a:t>
            </a:r>
          </a:p>
          <a:p>
            <a:pPr marL="0" indent="0">
              <a:buNone/>
            </a:pPr>
            <a:r>
              <a:rPr lang="ar-IQ" dirty="0"/>
              <a:t>النوع الأول (الطريقة الأولى) :      هو النوع أو الطريقة التي يتم ضمنها زيادة حجم الإنتاج من السلعة التي ينتجها المشروع أو المنشأة عن طريق زيادة كمية المستخدم من أحد عناصر الإنتاج (أو بعضها) مع ثبات عناصر الإنتاج الأخرى, ويحدث ذلك في المدى القصير (</a:t>
            </a:r>
            <a:r>
              <a:rPr lang="en-US" dirty="0"/>
              <a:t>Short Run), </a:t>
            </a:r>
            <a:r>
              <a:rPr lang="ar-IQ" dirty="0"/>
              <a:t>فمثلا يتم زيادة عنصر العمل أو كمية المستخدم من المواد الأولية بينما تبقى عناصر الإنتاج الأخرى مثل الآلات و المعدات والمباني ثابتة. </a:t>
            </a:r>
          </a:p>
        </p:txBody>
      </p:sp>
    </p:spTree>
    <p:extLst>
      <p:ext uri="{BB962C8B-B14F-4D97-AF65-F5344CB8AC3E}">
        <p14:creationId xmlns:p14="http://schemas.microsoft.com/office/powerpoint/2010/main" val="14308183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52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3" y="188913"/>
            <a:ext cx="7992888"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89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7352" name="Picture 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88913"/>
            <a:ext cx="8064896"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9392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6321"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88913"/>
            <a:ext cx="7776864"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0926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188640"/>
            <a:ext cx="8856984" cy="6552728"/>
          </a:xfrm>
        </p:spPr>
        <p:txBody>
          <a:bodyPr>
            <a:normAutofit fontScale="70000" lnSpcReduction="20000"/>
          </a:bodyPr>
          <a:lstStyle/>
          <a:p>
            <a:pPr marL="0" indent="0">
              <a:buNone/>
            </a:pPr>
            <a:r>
              <a:rPr lang="ar-IQ" dirty="0"/>
              <a:t>يتضح من الشكل أعلاه الآتي :</a:t>
            </a:r>
          </a:p>
          <a:p>
            <a:pPr marL="0" indent="0">
              <a:buNone/>
            </a:pPr>
            <a:r>
              <a:rPr lang="ar-IQ" dirty="0"/>
              <a:t>1-	ضمن المرحلة الأولى يزداد الناتج الكلي بمعدل متزايد وكذلك يزداد الناتج الحدي والناتج المتوسط, ويكون منحنى الناتج الحدي أعلى من منحنى الناتج المتوسط, بمعنى ان الناتج الحدي يكون اكبر من الناتج المتوسط .</a:t>
            </a:r>
          </a:p>
          <a:p>
            <a:pPr marL="0" indent="0">
              <a:buNone/>
            </a:pPr>
            <a:r>
              <a:rPr lang="ar-IQ" dirty="0"/>
              <a:t>2-	ضمن المرحلة الثانية يزداد الناتج الكلي بمعدل متناقص, كما يتناقص كل من الناتج الحدي والناتج المتوسط, ويكون منحنى الناتج المتوسط أعلى من منحنى الناتج الحدي, بمعنى ان الناتج المتوسط يصبح اكبر من الناتج الحدي, ويستمر الناتج الحدي بالانخفاض حتى يصل إلى الصفر .</a:t>
            </a:r>
          </a:p>
          <a:p>
            <a:pPr marL="0" indent="0">
              <a:buNone/>
            </a:pPr>
            <a:r>
              <a:rPr lang="ar-IQ" dirty="0"/>
              <a:t>3-	ضمن المرحلة الثالثة يبدأ الناتج الكلي بالانخفاض وكذلك يستمر الناتج المتوسط بالانخفاض ويصبح الناتج الحدي سالباً .</a:t>
            </a:r>
          </a:p>
          <a:p>
            <a:pPr marL="0" indent="0">
              <a:buNone/>
            </a:pPr>
            <a:r>
              <a:rPr lang="ar-IQ" dirty="0"/>
              <a:t>تحديد المرحلة الاقتصادية :</a:t>
            </a:r>
          </a:p>
          <a:p>
            <a:pPr marL="0" indent="0">
              <a:buNone/>
            </a:pPr>
            <a:r>
              <a:rPr lang="ar-IQ" dirty="0"/>
              <a:t>1-	المرحلة الأولى (الغلة المتزايدة) : وهي مرحلة الزيادات المطلقة أي ان كل من الناتج الكلي والحدي والمتوسط يتزايد, بذلك يكون من مصلحة المنظم الاستمرار بالإنتاج ضمن هذه المرحلة طالما ان الناتج الحدي للعامل المضاف اكبر من تكلفته .</a:t>
            </a:r>
          </a:p>
          <a:p>
            <a:pPr marL="0" indent="0">
              <a:buNone/>
            </a:pPr>
            <a:r>
              <a:rPr lang="ar-IQ" dirty="0"/>
              <a:t>2-	 المرحلة الثانية (الغلة المتناقصة) : تبدأ هذه المرحلة عندما يتناقص الناتج الحدي والمتوسط, والناتج الكلي يتزايد بمعدل متناقص, ويصبح الناتج الحدي اقل من الناتج المتوسط, وتسمى هذه المرحلة (بالمرحلة الاقتصادية) والتي يتحدد فيها عدد العمال المستخدمين في المشروع وذلك على أساس المقارنة بين قيمة ما ينتجه العامل الإضافي و بين قيمة التكلفة التي يتحملها المشروع لتشغيل هذا العامل الإضافي, بعبارة أخرى يحدد المشروع عدد العمال المستخدمين عند المستوى الذي يتساوى عنده قيمة الإيراد الحدي للعمل مع التكلفة الحدية للعمل .</a:t>
            </a:r>
          </a:p>
          <a:p>
            <a:pPr marL="0" indent="0">
              <a:buNone/>
            </a:pPr>
            <a:r>
              <a:rPr lang="ar-IQ" dirty="0"/>
              <a:t>3-	المرحلة الثالثة (الغلة السالبة) : تبدأ عندما يتناقص الإنتاج الكلي ويصبح الناتج الحدي سالباً ويستمر الناتج المتوسط بالانخفاض, وهي مرحلة غير اقتصادية, ويتوقف المنظم عن الإنتاج ضمن هذه المرحلة بسبب ان الناتج الحدي للعنصر المتغير (العمل) يصبح اقل من تكلفته الحدية .</a:t>
            </a:r>
          </a:p>
          <a:p>
            <a:pPr marL="0" indent="0">
              <a:buNone/>
            </a:pPr>
            <a:endParaRPr lang="ar-IQ" dirty="0"/>
          </a:p>
          <a:p>
            <a:pPr marL="0" indent="0">
              <a:buNone/>
            </a:pPr>
            <a:endParaRPr lang="ar-IQ" dirty="0"/>
          </a:p>
        </p:txBody>
      </p:sp>
    </p:spTree>
    <p:extLst>
      <p:ext uri="{BB962C8B-B14F-4D97-AF65-F5344CB8AC3E}">
        <p14:creationId xmlns:p14="http://schemas.microsoft.com/office/powerpoint/2010/main" val="365456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62500" lnSpcReduction="20000"/>
          </a:bodyPr>
          <a:lstStyle/>
          <a:p>
            <a:pPr marL="0" indent="0" algn="just">
              <a:buNone/>
            </a:pPr>
            <a:r>
              <a:rPr lang="ar-SA" sz="4200" b="1" dirty="0"/>
              <a:t>أولا : الاحتياجات والرغبات الإنسانية</a:t>
            </a:r>
          </a:p>
          <a:p>
            <a:pPr marL="0" indent="0" algn="just">
              <a:buNone/>
            </a:pPr>
            <a:r>
              <a:rPr lang="ar-SA" sz="4200" b="1" dirty="0"/>
              <a:t>      تتسم الحاجات والرغبات الإنسانية بخصائص هي:</a:t>
            </a:r>
          </a:p>
          <a:p>
            <a:pPr marL="0" indent="0" algn="just">
              <a:buNone/>
            </a:pPr>
            <a:r>
              <a:rPr lang="ar-SA" sz="4200" b="1" dirty="0"/>
              <a:t>1-	متعددة ومتنوعة: ذلك ان الإنسان كلما اشبع حاجة أو رغبة تطلع إلى إشباع حاجة ورغبة أخرى, فالحاجة إلى الغذاء لا تقف عند نوع أو صنف محدد من الأطعمة وإنما إلى مختلف أنواع الطعام والشراب. </a:t>
            </a:r>
          </a:p>
          <a:p>
            <a:pPr marL="0" indent="0" algn="just">
              <a:buNone/>
            </a:pPr>
            <a:r>
              <a:rPr lang="ar-SA" sz="4200" b="1" dirty="0"/>
              <a:t>2-	قابلية الحاجة للإشباع : بمعنى كلما استهلك الفرد وحدات أكثر من السلعة كلما أشبعت  الحاجة أو الرغبة إلى تلك السلعة, إلى ان يصل الفرد إلى مستوى الإشباع التام من تلك السلعة, وأي وحدات إضافية مستهلكة بعد مستوى الإشباع التام ستكون مضرة للمستهلك, وهذا ما يطلق عليه (قانون تناقص المنفعة الحدية).  </a:t>
            </a:r>
          </a:p>
          <a:p>
            <a:pPr marL="0" indent="0" algn="just">
              <a:buNone/>
            </a:pPr>
            <a:r>
              <a:rPr lang="ar-SA" sz="4200" b="1" dirty="0"/>
              <a:t>3-	تزداد وتتنوع مع التطور العلمي والتكنولوجي وزيادة المعرفة البشرية . </a:t>
            </a:r>
          </a:p>
          <a:p>
            <a:pPr marL="0" indent="0" algn="just">
              <a:buNone/>
            </a:pPr>
            <a:r>
              <a:rPr lang="ar-SA" sz="4200" b="1" dirty="0"/>
              <a:t>4-	ذات خاصية (تنافسية) أي إنها تتنافس على مورد الفرد المحدود مما يتطلب ترتيبها حسب أهميتها. </a:t>
            </a:r>
          </a:p>
          <a:p>
            <a:pPr marL="0" indent="0" algn="just">
              <a:buNone/>
            </a:pPr>
            <a:r>
              <a:rPr lang="ar-SA" sz="4200" b="1" dirty="0"/>
              <a:t>5-	ذات خاصية (تكاملية) أي أن هذه الحاجات والرغبات يكمل بعضها بعضا، بمعنى ان إشباع حاجة معينة يستلزم إشباع حاجة أخرى مثل الحاجة إلى السيارة تتطلب الحاجة إلى تعلم القيادة, وقس على ذلك.</a:t>
            </a:r>
          </a:p>
        </p:txBody>
      </p:sp>
    </p:spTree>
    <p:extLst>
      <p:ext uri="{BB962C8B-B14F-4D97-AF65-F5344CB8AC3E}">
        <p14:creationId xmlns:p14="http://schemas.microsoft.com/office/powerpoint/2010/main" val="2367043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55000" lnSpcReduction="20000"/>
          </a:bodyPr>
          <a:lstStyle/>
          <a:p>
            <a:pPr marL="0" indent="0" algn="just">
              <a:buNone/>
            </a:pPr>
            <a:r>
              <a:rPr lang="ar-SA" sz="4200" b="1" dirty="0"/>
              <a:t>ثانيا : الموارد اللازمة لإشباع الاحتياجات المتعددة واللانهائية</a:t>
            </a:r>
          </a:p>
          <a:p>
            <a:pPr marL="0" indent="0" algn="just">
              <a:buNone/>
            </a:pPr>
            <a:r>
              <a:rPr lang="ar-SA" sz="4200" b="1" dirty="0"/>
              <a:t>1-	الموارد الطبيعية : يقصد بها كل ما على سطح الأرض وكل ما في باطنها من مصادر إنتاجية طبيعية يمكن استخدامها في إنتاج السلع والخدمات. وعائد الأرض يسمى (الريع).</a:t>
            </a:r>
          </a:p>
          <a:p>
            <a:pPr marL="0" indent="0" algn="just">
              <a:buNone/>
            </a:pPr>
            <a:r>
              <a:rPr lang="ar-SA" sz="4200" b="1" dirty="0"/>
              <a:t>2-	العمل : كل جهد إنساني جسمانياً كان أم ذهنياً يساهم في إنتاج السلع والخدمات. وعائد العمل يسمى (الأجر) </a:t>
            </a:r>
          </a:p>
          <a:p>
            <a:pPr marL="0" indent="0" algn="just">
              <a:buNone/>
            </a:pPr>
            <a:r>
              <a:rPr lang="ar-SA" sz="4200" b="1" dirty="0"/>
              <a:t>3-	رأس المال : هو سلع منتجة تسهم في إنتاج سلع وخدمات إضافية مثل المكائن والمعدات, المباني, الحاسب الآلي, وغيرها. وعائد رأس المال يسمى (الفائدة).</a:t>
            </a:r>
          </a:p>
          <a:p>
            <a:pPr marL="0" indent="0" algn="just">
              <a:buNone/>
            </a:pPr>
            <a:r>
              <a:rPr lang="ar-SA" sz="4200" b="1" dirty="0"/>
              <a:t>4-	المنظم : هو الذي يقوم بعملية تنظيم عمل عناصر الإنتاج السابقة عن طريق استخدام المهارات الفنية والإدارية المتوفرة لديه, في سبيل إنتاج السلعة أو الخدمة, ويقع على عاتقه اتخاذ قرار القيام بالعملية الإنتاجية وتحمل المخاطر. وعائد المنظم يسمى (الربح).</a:t>
            </a:r>
          </a:p>
          <a:p>
            <a:pPr marL="0" indent="0" algn="just">
              <a:buNone/>
            </a:pPr>
            <a:r>
              <a:rPr lang="ar-SA" sz="4200" b="1" dirty="0"/>
              <a:t>واهم خصائص هذه الموارد هي : </a:t>
            </a:r>
          </a:p>
          <a:p>
            <a:pPr marL="0" indent="0" algn="just">
              <a:buNone/>
            </a:pPr>
            <a:r>
              <a:rPr lang="ar-SA" sz="4200" b="1" dirty="0"/>
              <a:t>أ‌-	الندرة النسبية : أي إنها موجودة ولكن بكميات محدودة, وهذه الخاصية هي أساس ومنبع المشكلة الاقتصادية.</a:t>
            </a:r>
          </a:p>
          <a:p>
            <a:pPr marL="0" indent="0" algn="just">
              <a:buNone/>
            </a:pPr>
            <a:r>
              <a:rPr lang="ar-SA" sz="4200" b="1" dirty="0"/>
              <a:t>ب‌-	 تعدد الاستخدام : أي ان هذه الموارد بالرغم من أنها نادرة نسبياً إلا أنها متعددة الاستخدام، بمعنى إمكانية استخدامها في إنتاج سلع و خدمات مختلفة. وهذه الخاصية تخفف من حدة المشكلة الاقتصادية.</a:t>
            </a:r>
          </a:p>
        </p:txBody>
      </p:sp>
    </p:spTree>
    <p:extLst>
      <p:ext uri="{BB962C8B-B14F-4D97-AF65-F5344CB8AC3E}">
        <p14:creationId xmlns:p14="http://schemas.microsoft.com/office/powerpoint/2010/main" val="312009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77500" lnSpcReduction="20000"/>
          </a:bodyPr>
          <a:lstStyle/>
          <a:p>
            <a:pPr marL="0" indent="0" algn="just">
              <a:buNone/>
            </a:pPr>
            <a:r>
              <a:rPr lang="ar-SA" sz="4200" b="1" dirty="0"/>
              <a:t>نتيجة للمشكلة الاقتصادية يواجه المجتمع أو الفرد أربعة اختبارات وهي:</a:t>
            </a:r>
          </a:p>
          <a:p>
            <a:pPr marL="0" indent="0" algn="just">
              <a:buNone/>
            </a:pPr>
            <a:r>
              <a:rPr lang="ar-SA" sz="4200" b="1" dirty="0"/>
              <a:t>1-	ماذا ننتج ؟ وهنا تظهر مشكلة الاختيار بالنسبة للاحتياجات والرغبات التي يختار الفرد أو المجتمع إشباعها من بين جميع احتياجاته و رغباته, وضمن موارده المتاحة, وهذا لاختيار يطلق عليه مصطلح (كلفة الفرصة البديلة).</a:t>
            </a:r>
          </a:p>
          <a:p>
            <a:pPr marL="0" indent="0" algn="just">
              <a:buNone/>
            </a:pPr>
            <a:r>
              <a:rPr lang="ar-SA" sz="4200" b="1" dirty="0"/>
              <a:t>2-	 كيف ننتج ؟ أي ما هي الطريقة الفنية المتبعة لمزج عوامل الإنتاج المستخدمة في إنتاج السلع والخدمات التي تم اختيارها.</a:t>
            </a:r>
          </a:p>
          <a:p>
            <a:pPr marL="0" indent="0" algn="just">
              <a:buNone/>
            </a:pPr>
            <a:r>
              <a:rPr lang="ar-SA" sz="4200" b="1" dirty="0"/>
              <a:t>3-	لمن ننتج ؟ بمعنى كيفية توزيع الإنتاج بين أعضاء المجتمع. </a:t>
            </a:r>
          </a:p>
          <a:p>
            <a:pPr marL="0" indent="0" algn="just">
              <a:buNone/>
            </a:pPr>
            <a:r>
              <a:rPr lang="ar-SA" sz="4200" b="1" dirty="0"/>
              <a:t>4-	كم ننتج ؟ أي تحديد الكميات المنتجة من كل سلعة وخدمة تم اختيار إنتاجها</a:t>
            </a:r>
            <a:r>
              <a:rPr lang="ar-SA" sz="4200" b="1" dirty="0" smtClean="0"/>
              <a:t>.</a:t>
            </a:r>
            <a:endParaRPr lang="ar-SA" sz="4200" b="1" dirty="0"/>
          </a:p>
        </p:txBody>
      </p:sp>
    </p:spTree>
    <p:extLst>
      <p:ext uri="{BB962C8B-B14F-4D97-AF65-F5344CB8AC3E}">
        <p14:creationId xmlns:p14="http://schemas.microsoft.com/office/powerpoint/2010/main" val="1492281850"/>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TotalTime>
  <Words>3244</Words>
  <Application>Microsoft Office PowerPoint</Application>
  <PresentationFormat>عرض على الشاشة (3:4)‏</PresentationFormat>
  <Paragraphs>215</Paragraphs>
  <Slides>69</Slides>
  <Notes>0</Notes>
  <HiddenSlides>0</HiddenSlides>
  <MMClips>0</MMClips>
  <ScaleCrop>false</ScaleCrop>
  <HeadingPairs>
    <vt:vector size="4" baseType="variant">
      <vt:variant>
        <vt:lpstr>نسق</vt:lpstr>
      </vt:variant>
      <vt:variant>
        <vt:i4>1</vt:i4>
      </vt:variant>
      <vt:variant>
        <vt:lpstr>عناوين الشرائح</vt:lpstr>
      </vt:variant>
      <vt:variant>
        <vt:i4>69</vt:i4>
      </vt:variant>
    </vt:vector>
  </HeadingPairs>
  <TitlesOfParts>
    <vt:vector size="70" baseType="lpstr">
      <vt:lpstr>سمة Office</vt:lpstr>
      <vt:lpstr>محاضرات مادة مبادئ الاقتصاد الكورس الاول</vt:lpstr>
      <vt:lpstr>المحاضرة الاولى</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المحاضرة الثانية</vt:lpstr>
      <vt:lpstr>عرض تقديمي في PowerPoint</vt:lpstr>
      <vt:lpstr>عرض تقديمي في PowerPoint</vt:lpstr>
      <vt:lpstr>عرض تقديمي في PowerPoint</vt:lpstr>
      <vt:lpstr>عرض تقديمي في PowerPoint</vt:lpstr>
      <vt:lpstr>عرض تقديمي في PowerPoint</vt:lpstr>
      <vt:lpstr>المحاضرة الثالثة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المحاضرة الرابعة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المحاضرة الخامسة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المحاضرة السادسة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المحاضرة السابعة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OMAR HAMEED</dc:creator>
  <cp:lastModifiedBy>OMAR HAMEED</cp:lastModifiedBy>
  <cp:revision>16</cp:revision>
  <dcterms:created xsi:type="dcterms:W3CDTF">2018-11-13T12:41:19Z</dcterms:created>
  <dcterms:modified xsi:type="dcterms:W3CDTF">2018-11-15T12:43:35Z</dcterms:modified>
</cp:coreProperties>
</file>