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51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24/03/1440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24/03/1440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24/03/1440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24/03/1440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24/03/1440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24/03/1440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24/03/1440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24/03/1440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24/03/1440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24/03/1440</a:t>
            </a:fld>
            <a:endParaRPr lang="ar-SA"/>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SA"/>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24/03/1440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B8ABB09-4A1D-463E-8065-109CC2B7EFAA}" type="datetimeFigureOut">
              <a:rPr lang="ar-SA" smtClean="0"/>
              <a:t>24/03/1440</a:t>
            </a:fld>
            <a:endParaRPr lang="ar-SA"/>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SA"/>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332286" y="1161756"/>
            <a:ext cx="5648623" cy="1226143"/>
          </a:xfrm>
        </p:spPr>
        <p:txBody>
          <a:bodyPr/>
          <a:lstStyle/>
          <a:p>
            <a:pPr algn="ctr"/>
            <a:r>
              <a:rPr lang="ar-IQ" sz="4400" b="1" dirty="0" smtClean="0"/>
              <a:t>التسويق   </a:t>
            </a:r>
            <a:endParaRPr lang="ar-IQ" sz="4400" b="1" dirty="0"/>
          </a:p>
        </p:txBody>
      </p:sp>
      <p:sp>
        <p:nvSpPr>
          <p:cNvPr id="3" name="Subtitle 2"/>
          <p:cNvSpPr>
            <a:spLocks noGrp="1"/>
          </p:cNvSpPr>
          <p:nvPr>
            <p:ph type="subTitle" idx="1"/>
          </p:nvPr>
        </p:nvSpPr>
        <p:spPr>
          <a:xfrm rot="19140000">
            <a:off x="130521" y="2459707"/>
            <a:ext cx="7588694" cy="744929"/>
          </a:xfrm>
        </p:spPr>
        <p:txBody>
          <a:bodyPr>
            <a:noAutofit/>
          </a:bodyPr>
          <a:lstStyle/>
          <a:p>
            <a:pPr algn="ctr"/>
            <a:r>
              <a:rPr lang="ar-IQ" sz="4800" b="1" dirty="0" smtClean="0">
                <a:effectLst>
                  <a:outerShdw blurRad="38100" dist="38100" dir="2700000" algn="tl">
                    <a:srgbClr val="000000">
                      <a:alpha val="43137"/>
                    </a:srgbClr>
                  </a:outerShdw>
                </a:effectLst>
                <a:latin typeface="ToyorAljanah" pitchFamily="50" charset="-78"/>
                <a:cs typeface="ToyorAljanah" pitchFamily="50" charset="-78"/>
              </a:rPr>
              <a:t>فلسفة التوجه نحو التسويق</a:t>
            </a:r>
            <a:endParaRPr lang="ar-IQ" sz="4800" b="1" dirty="0">
              <a:effectLst>
                <a:outerShdw blurRad="38100" dist="38100" dir="2700000" algn="tl">
                  <a:srgbClr val="000000">
                    <a:alpha val="43137"/>
                  </a:srgbClr>
                </a:outerShdw>
              </a:effectLst>
              <a:latin typeface="ToyorAljanah" pitchFamily="50" charset="-78"/>
              <a:cs typeface="ToyorAljanah" pitchFamily="50" charset="-78"/>
            </a:endParaRPr>
          </a:p>
        </p:txBody>
      </p:sp>
    </p:spTree>
    <p:extLst>
      <p:ext uri="{BB962C8B-B14F-4D97-AF65-F5344CB8AC3E}">
        <p14:creationId xmlns:p14="http://schemas.microsoft.com/office/powerpoint/2010/main" val="3507603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buFont typeface="Wingdings" pitchFamily="2" charset="2"/>
              <a:buChar char="q"/>
            </a:pPr>
            <a:r>
              <a:rPr lang="ar-IQ" sz="2400" dirty="0" smtClean="0"/>
              <a:t>تسويق </a:t>
            </a:r>
            <a:r>
              <a:rPr lang="ar-IQ" sz="2400" dirty="0"/>
              <a:t>الأداء :  يضم التسويق الشمولي على التسويق الأدائي اذ يضم بين طياته نشاط أوسع لتسويق النشاطات والبرامج الاجتماعية والقانونية والبيئة والأخلاقية. وبشكل واضح يمتد والنتيجة لمدى التسويق إلى ابعد من الشركة والمستهلك لكي يشمل المجتمع ككل. تتطلب المسؤولية الاجتماعية أيضاً من المسوقين على ضرورة اعتبار الدور الذي يلعبونه بعناية في كيفية تحقيق الرفاهية الاجتماعية. أن مثل هذه الحالات تدعو لاستحداث تعبير جديد يوسع مفهوم التسويق . ونقترح دعوته " مفهوم التسويق الاجتماعي الحضاري هو "مهمة المنظمة في تقرير الحاجات، الرغبات، ومصالح الاسواق المستهدفة وتسلم الرضاء المطلوب عملياً أكثر وبشكل كفوء من المنافسين بطريقة ما لتحسين المستهلك وحالة المجتمع.</a:t>
            </a:r>
          </a:p>
          <a:p>
            <a:endParaRPr lang="ar-IQ" dirty="0"/>
          </a:p>
        </p:txBody>
      </p:sp>
    </p:spTree>
    <p:extLst>
      <p:ext uri="{BB962C8B-B14F-4D97-AF65-F5344CB8AC3E}">
        <p14:creationId xmlns:p14="http://schemas.microsoft.com/office/powerpoint/2010/main" val="15680783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التوجه الفلسفي نحو مفهوم التسويق </a:t>
            </a:r>
            <a:endParaRPr lang="ar-IQ" dirty="0"/>
          </a:p>
        </p:txBody>
      </p:sp>
      <p:sp>
        <p:nvSpPr>
          <p:cNvPr id="3" name="Content Placeholder 2"/>
          <p:cNvSpPr>
            <a:spLocks noGrp="1"/>
          </p:cNvSpPr>
          <p:nvPr>
            <p:ph idx="1"/>
          </p:nvPr>
        </p:nvSpPr>
        <p:spPr/>
        <p:txBody>
          <a:bodyPr>
            <a:normAutofit lnSpcReduction="10000"/>
          </a:bodyPr>
          <a:lstStyle/>
          <a:p>
            <a:r>
              <a:rPr lang="ar-IQ" sz="2000" dirty="0" smtClean="0"/>
              <a:t>1- فلسفة التوجه نحو الانتاج </a:t>
            </a:r>
          </a:p>
          <a:p>
            <a:r>
              <a:rPr lang="ar-IQ" sz="2000" dirty="0" smtClean="0"/>
              <a:t>اتسمت بسيادة نبدأ الانتاج الواسع مما أدى الى ضخ المنتجات الى السوق واللب على السلع اصبح عاليا , وهذا التوجه يظهر بطريقين : </a:t>
            </a:r>
          </a:p>
          <a:p>
            <a:pPr marL="457200" indent="-457200">
              <a:buAutoNum type="arabic1Minus"/>
            </a:pPr>
            <a:r>
              <a:rPr lang="ar-IQ" sz="2000" dirty="0" smtClean="0"/>
              <a:t>الادارة تركز على الكلف </a:t>
            </a:r>
          </a:p>
          <a:p>
            <a:pPr marL="457200" indent="-457200">
              <a:buAutoNum type="arabic1Minus"/>
            </a:pPr>
            <a:r>
              <a:rPr lang="ar-IQ" sz="2000" dirty="0" smtClean="0"/>
              <a:t>تعريف الاعمال بلغة يرافقها الانتاج </a:t>
            </a:r>
          </a:p>
          <a:p>
            <a:pPr marL="0" indent="0"/>
            <a:endParaRPr lang="ar-IQ" sz="2000" dirty="0"/>
          </a:p>
          <a:p>
            <a:pPr marL="0" indent="0"/>
            <a:r>
              <a:rPr lang="ar-IQ" sz="2000" dirty="0" smtClean="0"/>
              <a:t>2- فلسفة الوجه نحو البيع </a:t>
            </a:r>
          </a:p>
          <a:p>
            <a:pPr marL="0" indent="0"/>
            <a:r>
              <a:rPr lang="ar-IQ" sz="2000" dirty="0" smtClean="0"/>
              <a:t>اتسمت بانخفاض الطلب  وسيادة مبدأ زيادة المبيعات نتيجة انخفاض الطلب وبات الاهتمام </a:t>
            </a:r>
            <a:r>
              <a:rPr lang="ar-IQ" sz="2000" dirty="0" err="1" smtClean="0"/>
              <a:t>بأمتلاك</a:t>
            </a:r>
            <a:r>
              <a:rPr lang="ar-IQ" sz="2000" dirty="0" smtClean="0"/>
              <a:t> رجل بيع للاعتماد عليهم بالبيع الشخصي والاهمام </a:t>
            </a:r>
            <a:r>
              <a:rPr lang="ar-IQ" sz="2000" dirty="0" err="1" smtClean="0"/>
              <a:t>بالاعلان</a:t>
            </a:r>
            <a:r>
              <a:rPr lang="ar-IQ" sz="2000" dirty="0" smtClean="0"/>
              <a:t> واساليب الترويج الاخرى هو محور عملية التسويق</a:t>
            </a:r>
          </a:p>
        </p:txBody>
      </p:sp>
    </p:spTree>
    <p:extLst>
      <p:ext uri="{BB962C8B-B14F-4D97-AF65-F5344CB8AC3E}">
        <p14:creationId xmlns:p14="http://schemas.microsoft.com/office/powerpoint/2010/main" val="607188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sz="2000" dirty="0" smtClean="0"/>
              <a:t>3- فلسفة الوجه نحو المنتج </a:t>
            </a:r>
          </a:p>
          <a:p>
            <a:r>
              <a:rPr lang="ar-IQ" sz="2000" dirty="0" smtClean="0"/>
              <a:t>اتسم التركيز نحو المنتجات التي تسمم بالنوعية الجيدة و الاداء المناسب و الافاق المستقبلية للابتكار ووجه المنظمات ينصب على الطاقة الانتاجية . </a:t>
            </a:r>
          </a:p>
          <a:p>
            <a:endParaRPr lang="ar-IQ" sz="2000" dirty="0" smtClean="0"/>
          </a:p>
          <a:p>
            <a:r>
              <a:rPr lang="ar-IQ" sz="2000" dirty="0" smtClean="0"/>
              <a:t>4- فلسفة التوجه نحو التسويق </a:t>
            </a:r>
          </a:p>
          <a:p>
            <a:r>
              <a:rPr lang="ar-IQ" sz="2000" dirty="0" smtClean="0"/>
              <a:t>اتسم </a:t>
            </a:r>
            <a:r>
              <a:rPr lang="ar-IQ" sz="2000" dirty="0" err="1" smtClean="0"/>
              <a:t>باعادة</a:t>
            </a:r>
            <a:r>
              <a:rPr lang="ar-IQ" sz="2000" dirty="0" smtClean="0"/>
              <a:t> النظر بالحملات الترويجية وتغير اساليب البيع المتبعة لزيادة التأثير بالزبائن وبات التركيز  بمعرفة حاجات ورغبات الزبائن قبل </a:t>
            </a:r>
            <a:r>
              <a:rPr lang="ar-IQ" sz="2000" dirty="0" err="1" smtClean="0"/>
              <a:t>البدأ</a:t>
            </a:r>
            <a:r>
              <a:rPr lang="ar-IQ" sz="2000" dirty="0" smtClean="0"/>
              <a:t> </a:t>
            </a:r>
            <a:r>
              <a:rPr lang="ar-IQ" sz="2000" dirty="0" err="1" smtClean="0"/>
              <a:t>بالانتاج</a:t>
            </a:r>
            <a:r>
              <a:rPr lang="ar-IQ" sz="2000" dirty="0" smtClean="0"/>
              <a:t> </a:t>
            </a:r>
            <a:endParaRPr lang="ar-IQ" sz="2000" dirty="0"/>
          </a:p>
        </p:txBody>
      </p:sp>
    </p:spTree>
    <p:extLst>
      <p:ext uri="{BB962C8B-B14F-4D97-AF65-F5344CB8AC3E}">
        <p14:creationId xmlns:p14="http://schemas.microsoft.com/office/powerpoint/2010/main" val="381010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sz="2400" dirty="0" smtClean="0"/>
              <a:t>5- فلسف التوجه نحو الانتاج </a:t>
            </a:r>
          </a:p>
          <a:p>
            <a:endParaRPr lang="ar-IQ" sz="2400" dirty="0" smtClean="0"/>
          </a:p>
          <a:p>
            <a:r>
              <a:rPr lang="ar-IQ" sz="2400" dirty="0"/>
              <a:t>يشير الى العمليات الديناميكية لمنظمات الاعمال والتي تحدث التكامل بمنتجاتها مع اهداف وقيم المجتمع ، وبهذا الشكل فانه يتم التركيز على القرارات المتخذة من قبل الافراد وبما يتناسب مع القيم الفردية لهم ولعموم المجتمع وبما يمكن المنظمات التسويقية من تلبية حاجات ورغبات المستهلكين وتحقيق رضاهم، وكانت فلسفة هذا التوجه انتاج منتج صديق للبيئة.</a:t>
            </a:r>
          </a:p>
        </p:txBody>
      </p:sp>
    </p:spTree>
    <p:extLst>
      <p:ext uri="{BB962C8B-B14F-4D97-AF65-F5344CB8AC3E}">
        <p14:creationId xmlns:p14="http://schemas.microsoft.com/office/powerpoint/2010/main" val="22707067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endParaRPr lang="ar-IQ" dirty="0"/>
          </a:p>
          <a:p>
            <a:pPr>
              <a:buAutoNum type="arabicPeriod" startAt="6"/>
            </a:pPr>
            <a:r>
              <a:rPr lang="ar-IQ" sz="2400" dirty="0" smtClean="0"/>
              <a:t>فلسفة </a:t>
            </a:r>
            <a:r>
              <a:rPr lang="ar-IQ" sz="2400" dirty="0"/>
              <a:t>التسويق الشمولي : </a:t>
            </a:r>
            <a:endParaRPr lang="ar-IQ" sz="2400" dirty="0" smtClean="0"/>
          </a:p>
          <a:p>
            <a:pPr marL="0" indent="0"/>
            <a:r>
              <a:rPr lang="ar-IQ" sz="2400" dirty="0" smtClean="0"/>
              <a:t> </a:t>
            </a:r>
            <a:r>
              <a:rPr lang="ar-IQ" sz="2400" dirty="0"/>
              <a:t>ظهرت مجموعة كاملة من القوى في العقد الأخير تدعو إلى ممارسات تتمتع بقابليات جديدة يمكن أن تحقق تفوقاً من خلال التسويق </a:t>
            </a:r>
            <a:r>
              <a:rPr lang="ar-IQ" sz="2400" dirty="0" smtClean="0"/>
              <a:t> وتحتاج </a:t>
            </a:r>
            <a:r>
              <a:rPr lang="ar-IQ" sz="2400" dirty="0"/>
              <a:t>الشركات إلى التأمل بالحاجات الجديدة وكيفية العمل والمنافسة في بيئة تسويقية جديدة . ويدرك </a:t>
            </a:r>
            <a:r>
              <a:rPr lang="ar-IQ" sz="2400" dirty="0" err="1" smtClean="0"/>
              <a:t>مسوقوا</a:t>
            </a:r>
            <a:r>
              <a:rPr lang="ar-IQ" sz="2400" dirty="0" smtClean="0"/>
              <a:t> </a:t>
            </a:r>
            <a:r>
              <a:rPr lang="ar-IQ" sz="2400" dirty="0"/>
              <a:t>القرن الحادي والعشرين على نحو متزايد أن تكون لديهم نظرة متماسكة كاملة تتجاوز التطبيقات التقليدية لمفهوم التسويق. إذن التسويق الشمولي مستند على التطوير، التصميم وتطبيق برامج التسويق، العمليات والنشاطات التي تدرك عمق التفاعلات. ويعترف التسويق الشمولي بتسويق (كل الأشياء) من خلال تسويق </a:t>
            </a:r>
            <a:r>
              <a:rPr lang="ar-IQ" sz="2400" dirty="0" smtClean="0"/>
              <a:t>ذا </a:t>
            </a:r>
            <a:r>
              <a:rPr lang="ar-IQ" sz="2400" dirty="0"/>
              <a:t>منظور متكامل واسع وضروري في اغلب </a:t>
            </a:r>
            <a:r>
              <a:rPr lang="ar-IQ" sz="2400" dirty="0" smtClean="0"/>
              <a:t>الأحيان.</a:t>
            </a:r>
            <a:endParaRPr lang="ar-IQ" sz="2400" dirty="0"/>
          </a:p>
        </p:txBody>
      </p:sp>
    </p:spTree>
    <p:extLst>
      <p:ext uri="{BB962C8B-B14F-4D97-AF65-F5344CB8AC3E}">
        <p14:creationId xmlns:p14="http://schemas.microsoft.com/office/powerpoint/2010/main" val="2796670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ar-IQ" sz="2800" dirty="0" smtClean="0"/>
              <a:t>وتتألف </a:t>
            </a:r>
            <a:r>
              <a:rPr lang="ar-IQ" sz="2800" dirty="0"/>
              <a:t>مكونات التسويق الشمولي من أربعة عناصر هي : تسويق العلاقة، والتسويق المتكامل، التسويق الداخلي وتسويق الأداء وكانت فلسفة هذا التوجه انتاج منتج يشبع حاجات ورغبات الزبون وهو بنفس الوقت صديق للبيئة.  وهكذا يعد التسويق الشمولي كمدخل للعملية التسويقية التي تحاول تسويق جميع الأنشطة. ويمكن توضيحها بالاتي : </a:t>
            </a:r>
          </a:p>
        </p:txBody>
      </p:sp>
    </p:spTree>
    <p:extLst>
      <p:ext uri="{BB962C8B-B14F-4D97-AF65-F5344CB8AC3E}">
        <p14:creationId xmlns:p14="http://schemas.microsoft.com/office/powerpoint/2010/main" val="2670152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ar-IQ" sz="2800" dirty="0"/>
              <a:t>	تسويق العلاقة  :  أن الهدف الرئيس من تسويق العلاقة هو تطوير علاقات </a:t>
            </a:r>
            <a:r>
              <a:rPr lang="ar-IQ" sz="2800" dirty="0" err="1"/>
              <a:t>دائمية</a:t>
            </a:r>
            <a:r>
              <a:rPr lang="ar-IQ" sz="2800" dirty="0"/>
              <a:t> عميقة مع كل الأفراد او المنظمات التي يمكن أن تؤثر بشكل مباشر أو غير مباشر على نجاح نشاطات الشركة التسويقية، ويهدف تسويق العلاقة إلى بناء العلاقات الطويلة الأمد المرضية بشكل متبادل مع الأطراف الرئيسة – كالزبائن، المجهزون، الموزعون، والشركاء التسويقيون الآخرون </a:t>
            </a:r>
            <a:r>
              <a:rPr lang="ar-IQ" sz="2800" dirty="0" smtClean="0"/>
              <a:t>.</a:t>
            </a:r>
            <a:endParaRPr lang="ar-IQ" sz="2800" dirty="0"/>
          </a:p>
          <a:p>
            <a:endParaRPr lang="ar-IQ" dirty="0"/>
          </a:p>
        </p:txBody>
      </p:sp>
    </p:spTree>
    <p:extLst>
      <p:ext uri="{BB962C8B-B14F-4D97-AF65-F5344CB8AC3E}">
        <p14:creationId xmlns:p14="http://schemas.microsoft.com/office/powerpoint/2010/main" val="498386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ar-IQ" sz="2800" dirty="0" smtClean="0"/>
              <a:t>التسويق </a:t>
            </a:r>
            <a:r>
              <a:rPr lang="ar-IQ" sz="2800" dirty="0"/>
              <a:t>المتكامل : أن مهمة المسوق أن يبتكر نشاطات تسويقية وإنشاء برامج تسويقية متكاملة لخلق ، وإيصال ، وتسليم قيمة للزبون. يشمل برنامج التسويق القرارات العديدة المتعلقة بتحسين قيمة النشاطات التسويقية المراد استخدامها. وجاءت النشاطات التسويقية على كل الاشكال، وهناك تصور تقليدي لتسويق النشاطات من ناحية المزيج التسويقي ، الذي عرف على أنه "مجموعة من الادوات التسويقية، التي تستعملها الشركة لمتابعة أهدافها التسويقية". وقد صنف </a:t>
            </a:r>
            <a:r>
              <a:rPr lang="en-US" sz="2800" dirty="0"/>
              <a:t>McCarthy </a:t>
            </a:r>
            <a:r>
              <a:rPr lang="ar-IQ" sz="2800" dirty="0"/>
              <a:t>هذه الأدوات إلى مجموعات أربع واسعة أطلق عليها اسم (</a:t>
            </a:r>
            <a:r>
              <a:rPr lang="en-US" sz="2800" dirty="0"/>
              <a:t>Ps) </a:t>
            </a:r>
            <a:r>
              <a:rPr lang="ar-IQ" sz="2800" dirty="0"/>
              <a:t>وهي اختصار للكلمات الإنكليزية التي تبدأ بحرف (</a:t>
            </a:r>
            <a:r>
              <a:rPr lang="en-US" sz="2800" dirty="0"/>
              <a:t>P) : </a:t>
            </a:r>
            <a:r>
              <a:rPr lang="ar-IQ" sz="2800" dirty="0"/>
              <a:t>المنتج (</a:t>
            </a:r>
            <a:r>
              <a:rPr lang="en-US" sz="2800" dirty="0"/>
              <a:t>Product)، </a:t>
            </a:r>
            <a:r>
              <a:rPr lang="ar-IQ" sz="2800" dirty="0"/>
              <a:t>السعر (</a:t>
            </a:r>
            <a:r>
              <a:rPr lang="en-US" sz="2800" dirty="0"/>
              <a:t>Price)، </a:t>
            </a:r>
            <a:r>
              <a:rPr lang="ar-IQ" sz="2800" dirty="0"/>
              <a:t>التوزيع (</a:t>
            </a:r>
            <a:r>
              <a:rPr lang="en-US" sz="2800" dirty="0"/>
              <a:t>Place)، </a:t>
            </a:r>
            <a:r>
              <a:rPr lang="ar-IQ" sz="2800" dirty="0"/>
              <a:t>والترويج (</a:t>
            </a:r>
            <a:r>
              <a:rPr lang="en-US" sz="2800" dirty="0"/>
              <a:t>Promotion). </a:t>
            </a:r>
          </a:p>
          <a:p>
            <a:pPr algn="just"/>
            <a:endParaRPr lang="ar-IQ" sz="2400" dirty="0"/>
          </a:p>
        </p:txBody>
      </p:sp>
    </p:spTree>
    <p:extLst>
      <p:ext uri="{BB962C8B-B14F-4D97-AF65-F5344CB8AC3E}">
        <p14:creationId xmlns:p14="http://schemas.microsoft.com/office/powerpoint/2010/main" val="2516583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ar-IQ" dirty="0"/>
              <a:t></a:t>
            </a:r>
            <a:r>
              <a:rPr lang="ar-IQ" sz="2400" dirty="0"/>
              <a:t>	التسويق الداخلي: يحتوي التسويق الشمولي على تسويقاً داخلياً، ويضمن بان كل شخص في المنظمة يحصل على مبادئ تسويقية مناسبة ، خصوصاً في الإدارة العليا. ويقصد  بالتسويق الداخلي هو مهمة استئجار، تدريب ، وتحفيز المستخدمين القادرين الذين يرغبون في خدمة الزبائن بشكل جيد. ويعترف المسوقون الأذكياء بأن النشاطات التسويقية ضمن الشركة يمكن ان تكون مهمة بدرجة أكبر من النشاطات تسويقية الموجهة خارج الشركة. وسوف لن يكون معنى بالوعد بالخدمة الممتازة من قبل موظفي الشركة ما لم يكونوا مستعدين لتقديم هذه الخدمة.</a:t>
            </a:r>
          </a:p>
          <a:p>
            <a:endParaRPr lang="ar-IQ" dirty="0"/>
          </a:p>
        </p:txBody>
      </p:sp>
    </p:spTree>
    <p:extLst>
      <p:ext uri="{BB962C8B-B14F-4D97-AF65-F5344CB8AC3E}">
        <p14:creationId xmlns:p14="http://schemas.microsoft.com/office/powerpoint/2010/main" val="42120013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30</TotalTime>
  <Words>564</Words>
  <Application>Microsoft Office PowerPoint</Application>
  <PresentationFormat>عرض على الشاشة (3:4)‏</PresentationFormat>
  <Paragraphs>26</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Angles</vt:lpstr>
      <vt:lpstr>التسويق   </vt:lpstr>
      <vt:lpstr>التوجه الفلسفي نحو مفهوم التسويق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التسويق   </dc:title>
  <dc:creator>master</dc:creator>
  <cp:lastModifiedBy>win7</cp:lastModifiedBy>
  <cp:revision>6</cp:revision>
  <dcterms:created xsi:type="dcterms:W3CDTF">2018-11-17T19:20:08Z</dcterms:created>
  <dcterms:modified xsi:type="dcterms:W3CDTF">2018-12-02T08:44:56Z</dcterms:modified>
</cp:coreProperties>
</file>