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t>09/03/1440</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09/03/1440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09/03/1440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09/03/1440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09/03/1440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t>09/03/1440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8ABB09-4A1D-463E-8065-109CC2B7EFAA}" type="datetimeFigureOut">
              <a:rPr lang="ar-SA" smtClean="0"/>
              <a:t>09/03/1440</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B8ABB09-4A1D-463E-8065-109CC2B7EFAA}" type="datetimeFigureOut">
              <a:rPr lang="ar-SA" smtClean="0"/>
              <a:t>09/03/1440</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B8ABB09-4A1D-463E-8065-109CC2B7EFAA}" type="datetimeFigureOut">
              <a:rPr lang="ar-SA" smtClean="0"/>
              <a:t>09/03/1440</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t>09/03/1440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t>09/03/1440</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t>09/03/1440</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2088232"/>
          </a:xfrm>
        </p:spPr>
        <p:txBody>
          <a:bodyPr>
            <a:normAutofit fontScale="90000"/>
          </a:bodyPr>
          <a:lstStyle/>
          <a:p>
            <a:pPr algn="ctr"/>
            <a:r>
              <a:rPr lang="ar-IQ" dirty="0" smtClean="0"/>
              <a:t>خطوات –خصائص </a:t>
            </a:r>
            <a:br>
              <a:rPr lang="ar-IQ" dirty="0" smtClean="0"/>
            </a:br>
            <a:r>
              <a:rPr lang="ar-IQ" dirty="0" smtClean="0"/>
              <a:t> -اهداف التسويق – و الفرق بين الحاجات </a:t>
            </a:r>
            <a:r>
              <a:rPr lang="ar-IQ" dirty="0"/>
              <a:t>والرغبات والطلبات </a:t>
            </a:r>
          </a:p>
        </p:txBody>
      </p:sp>
    </p:spTree>
    <p:extLst>
      <p:ext uri="{BB962C8B-B14F-4D97-AF65-F5344CB8AC3E}">
        <p14:creationId xmlns:p14="http://schemas.microsoft.com/office/powerpoint/2010/main" val="4223987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ar-IQ" dirty="0"/>
              <a:t>يجب أن يحاول المسوق فهم الحاجات والرغبات وطلبات السوق المستهدف. فالحاجات هي المتطلبات الإنسانية الأساسية. ويحتاج الناس الغذاء، الهواء، الماء، الملبس، وملجأ للعيش. والناس عندهم حاجات قوية أيضا للاستجمام ، التعليم، والترفيه. وتصبح هذه الحاجات رغبات متى كانت موجهة إلى الأشياء المعنية التي قد تشبع الحاجة، أما الطلبات في رغبات للمنتجات المعينة دعمت بقوة الدفع. ويرغب العديد من الناس بسيارة المرسيدس ولكن بضعة فقط منهم راغبين وقادرين على شراء هذه السيارة، ويجب على الشركات أن لا تحسب فقط عدد الأفراد الذين يردون منتجاتها ولكن أيضاً يجب أن تحسب مدة رغبة الأفراد وقدرتهم على الشراء.</a:t>
            </a:r>
          </a:p>
          <a:p>
            <a:pPr marL="109728" indent="0">
              <a:buNone/>
            </a:pPr>
            <a:r>
              <a:rPr lang="ar-IQ" dirty="0"/>
              <a:t>أن عملية فهم حاجات ورغبات الزبون ليست عملية بسيطة دائماً . فبعض الزبائن لديهم الحاجات التي ليسوا واعيين عن ما هيتها، أو هم لا يستطيعون وضع هذه الحاجات، أو هم يستعملون بعض التفسير . ويمكن أن نميز بين خمسة أنواع من الحاجات وهي:</a:t>
            </a:r>
          </a:p>
          <a:p>
            <a:pPr marL="109728" indent="0">
              <a:buNone/>
            </a:pPr>
            <a:endParaRPr lang="ar-IQ" dirty="0"/>
          </a:p>
        </p:txBody>
      </p:sp>
      <p:sp>
        <p:nvSpPr>
          <p:cNvPr id="3" name="Title 2"/>
          <p:cNvSpPr>
            <a:spLocks noGrp="1"/>
          </p:cNvSpPr>
          <p:nvPr>
            <p:ph type="title"/>
          </p:nvPr>
        </p:nvSpPr>
        <p:spPr/>
        <p:txBody>
          <a:bodyPr/>
          <a:lstStyle/>
          <a:p>
            <a:pPr algn="ctr"/>
            <a:r>
              <a:rPr lang="ar-IQ" dirty="0"/>
              <a:t>الحاجات والرغبات والطلبات </a:t>
            </a:r>
          </a:p>
        </p:txBody>
      </p:sp>
    </p:spTree>
    <p:extLst>
      <p:ext uri="{BB962C8B-B14F-4D97-AF65-F5344CB8AC3E}">
        <p14:creationId xmlns:p14="http://schemas.microsoft.com/office/powerpoint/2010/main" val="1873414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fontScale="85000" lnSpcReduction="20000"/>
          </a:bodyPr>
          <a:lstStyle/>
          <a:p>
            <a:pPr marL="109728" indent="0">
              <a:buNone/>
            </a:pPr>
            <a:endParaRPr lang="ar-IQ" dirty="0"/>
          </a:p>
          <a:p>
            <a:pPr marL="109728" indent="0" algn="just">
              <a:buNone/>
            </a:pPr>
            <a:r>
              <a:rPr lang="ar-IQ" dirty="0"/>
              <a:t>1.	الحاجات المنصوصة: مثل ( يريد الزبون سيارة رخيصة).</a:t>
            </a:r>
          </a:p>
          <a:p>
            <a:pPr marL="109728" indent="0" algn="just">
              <a:buNone/>
            </a:pPr>
            <a:r>
              <a:rPr lang="ar-IQ" dirty="0"/>
              <a:t>2.	الحاجات الحقيقية: الزبون يريد سيارة تكلفة تشغيلها منخفضة، وليس سعرها الأولي.</a:t>
            </a:r>
          </a:p>
          <a:p>
            <a:pPr marL="109728" indent="0" algn="just">
              <a:buNone/>
            </a:pPr>
            <a:r>
              <a:rPr lang="ar-IQ" dirty="0"/>
              <a:t>3.	حاجات غير منصوصة: يتوقع الزبون خدمة جيدة من التاجر.</a:t>
            </a:r>
          </a:p>
          <a:p>
            <a:pPr marL="109728" indent="0" algn="just">
              <a:buNone/>
            </a:pPr>
            <a:r>
              <a:rPr lang="ar-IQ" dirty="0"/>
              <a:t>4.	حاجات مفرحة: يود الزبون من التاجر ان يضمن له نظام الملاحة.</a:t>
            </a:r>
          </a:p>
          <a:p>
            <a:pPr marL="109728" indent="0" algn="just">
              <a:buNone/>
            </a:pPr>
            <a:r>
              <a:rPr lang="ar-IQ" dirty="0"/>
              <a:t>5.	حاجات سرية: يريد الزبون أن يكون متفاخراً والظهور أمام الأصدقاء على أنه مستهلك مهم معروف.</a:t>
            </a:r>
          </a:p>
          <a:p>
            <a:pPr marL="109728" indent="0" algn="just">
              <a:buNone/>
            </a:pPr>
            <a:r>
              <a:rPr lang="ar-IQ" dirty="0"/>
              <a:t>وبالنسبة للحاجة المنصوصة فربما تغير من وجهة نظر البائع. فالعديد من المستهلكين لا يعرفون ما يردونه من المنتج. ولا يعرف المستهلكون كثير حول الهواتف الخلوية ومتى تم طرحها في الأسواق أول مرة.</a:t>
            </a:r>
          </a:p>
          <a:p>
            <a:pPr marL="109728" indent="0" algn="just">
              <a:buNone/>
            </a:pPr>
            <a:r>
              <a:rPr lang="ar-IQ" dirty="0"/>
              <a:t>وفي الماضي، كان مصطلح "الاستجابة لحاجات الزبون" يعني دراسة حاجات الزبون وصناعة المنتج الذي يلائم هذه الحاجات على وفق نسبة معدلة، لكن البعض من شركات اليوم بدلا من ذلك بدأت في تلبية حاجات الزبون الفردية. فشركة حاسوب </a:t>
            </a:r>
            <a:r>
              <a:rPr lang="en-US" dirty="0"/>
              <a:t>DELL </a:t>
            </a:r>
            <a:r>
              <a:rPr lang="ar-IQ" dirty="0"/>
              <a:t>لا يصنع حاسوب كامل المواصفات لسوقه المستهدف، بل تجهز الشركة أنواع المنتجات التي فيها يفضل كل شخص الميزات التي يرغب بها في هذا الحاسوب. وهذا يعتبر تغيير من فلسفة " الصناعة والبيع" إلى فلسفة جديدة هي "الإحساس والاستجابة".</a:t>
            </a:r>
          </a:p>
          <a:p>
            <a:pPr marL="109728" indent="0">
              <a:buNone/>
            </a:pPr>
            <a:endParaRPr lang="ar-IQ" dirty="0"/>
          </a:p>
        </p:txBody>
      </p:sp>
    </p:spTree>
    <p:extLst>
      <p:ext uri="{BB962C8B-B14F-4D97-AF65-F5344CB8AC3E}">
        <p14:creationId xmlns:p14="http://schemas.microsoft.com/office/powerpoint/2010/main" val="401091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lstStyle/>
          <a:p>
            <a:pPr marL="109728" indent="0">
              <a:buNone/>
            </a:pPr>
            <a:endParaRPr lang="ar-IQ" dirty="0"/>
          </a:p>
          <a:p>
            <a:pPr marL="109728" indent="0" algn="ctr">
              <a:buNone/>
            </a:pPr>
            <a:r>
              <a:rPr lang="ar-IQ" dirty="0" smtClean="0"/>
              <a:t>خطوات التسويق</a:t>
            </a:r>
          </a:p>
          <a:p>
            <a:pPr marL="109728" indent="0">
              <a:buNone/>
            </a:pPr>
            <a:r>
              <a:rPr lang="ar-IQ" dirty="0" smtClean="0"/>
              <a:t>يتكون </a:t>
            </a:r>
            <a:r>
              <a:rPr lang="ar-IQ" dirty="0"/>
              <a:t>التسويق من خمس خطوات رئيسة هي :</a:t>
            </a:r>
          </a:p>
          <a:p>
            <a:pPr marL="109728" indent="0">
              <a:buNone/>
            </a:pPr>
            <a:r>
              <a:rPr lang="ar-IQ" dirty="0"/>
              <a:t>1.	فهم حاجات ورغبات والزبائن .</a:t>
            </a:r>
          </a:p>
          <a:p>
            <a:pPr marL="109728" indent="0">
              <a:buNone/>
            </a:pPr>
            <a:r>
              <a:rPr lang="ar-IQ" dirty="0"/>
              <a:t>2.	تصميم استراتيجية تسويقية مستندة الى الزبون </a:t>
            </a:r>
          </a:p>
          <a:p>
            <a:pPr marL="109728" indent="0">
              <a:buNone/>
            </a:pPr>
            <a:r>
              <a:rPr lang="ar-IQ" dirty="0"/>
              <a:t>3.	بناء برنامج تسويقي متكامل يعطي قيمة فائقة .</a:t>
            </a:r>
          </a:p>
          <a:p>
            <a:pPr marL="109728" indent="0">
              <a:buNone/>
            </a:pPr>
            <a:r>
              <a:rPr lang="ar-IQ" dirty="0"/>
              <a:t>4.	بناء علاقات مربحة وخلق راحة للزبون . </a:t>
            </a:r>
          </a:p>
          <a:p>
            <a:pPr marL="109728" indent="0">
              <a:buNone/>
            </a:pPr>
            <a:r>
              <a:rPr lang="ar-IQ" dirty="0"/>
              <a:t>5.	الحصول على قيمة من الزبائن من اجل تحقيق الارباح . </a:t>
            </a:r>
          </a:p>
          <a:p>
            <a:pPr marL="109728" indent="0">
              <a:buNone/>
            </a:pPr>
            <a:r>
              <a:rPr lang="ar-IQ" dirty="0" smtClean="0"/>
              <a:t> ويمكن تلخصيها عبر الشكل ادناه: </a:t>
            </a:r>
            <a:endParaRPr lang="ar-IQ" dirty="0"/>
          </a:p>
        </p:txBody>
      </p:sp>
    </p:spTree>
    <p:extLst>
      <p:ext uri="{BB962C8B-B14F-4D97-AF65-F5344CB8AC3E}">
        <p14:creationId xmlns:p14="http://schemas.microsoft.com/office/powerpoint/2010/main" val="1887794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3" y="980728"/>
            <a:ext cx="756084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203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ar-IQ" dirty="0"/>
          </a:p>
          <a:p>
            <a:pPr marL="109728" indent="0">
              <a:buNone/>
            </a:pPr>
            <a:r>
              <a:rPr lang="ar-IQ" dirty="0"/>
              <a:t>1.	عملية إدارية وشاملة ومتكاملة. </a:t>
            </a:r>
          </a:p>
          <a:p>
            <a:pPr marL="109728" indent="0">
              <a:buNone/>
            </a:pPr>
            <a:r>
              <a:rPr lang="ar-IQ" dirty="0"/>
              <a:t>2.	عملية اقتصادية واجتماعية (المسؤولية الاجتماعية).</a:t>
            </a:r>
          </a:p>
          <a:p>
            <a:pPr marL="109728" indent="0">
              <a:buNone/>
            </a:pPr>
            <a:r>
              <a:rPr lang="ar-IQ" dirty="0"/>
              <a:t>3.	يتضمن القيام بمجموعة من الأنشطة.</a:t>
            </a:r>
          </a:p>
          <a:p>
            <a:pPr marL="109728" indent="0">
              <a:buNone/>
            </a:pPr>
            <a:r>
              <a:rPr lang="ar-IQ" dirty="0"/>
              <a:t>4.	عملية تبادل منافع لطراف متعددة.</a:t>
            </a:r>
          </a:p>
          <a:p>
            <a:pPr marL="109728" indent="0">
              <a:buNone/>
            </a:pPr>
            <a:r>
              <a:rPr lang="ar-IQ" dirty="0"/>
              <a:t>5.	عملية هادفة تخضع إلى التخطيط العلمي.</a:t>
            </a:r>
          </a:p>
          <a:p>
            <a:pPr marL="109728" indent="0">
              <a:buNone/>
            </a:pPr>
            <a:r>
              <a:rPr lang="ar-IQ" dirty="0"/>
              <a:t>6.	عملية مستمرة وديناميكية.</a:t>
            </a:r>
          </a:p>
          <a:p>
            <a:pPr marL="109728" indent="0">
              <a:buNone/>
            </a:pPr>
            <a:r>
              <a:rPr lang="ar-IQ" dirty="0"/>
              <a:t>7.	لا يقتصر تطبيق التسويق على المنظمات الهادفة للربح.</a:t>
            </a:r>
          </a:p>
          <a:p>
            <a:pPr marL="109728" indent="0">
              <a:buNone/>
            </a:pPr>
            <a:endParaRPr lang="ar-IQ" dirty="0"/>
          </a:p>
        </p:txBody>
      </p:sp>
      <p:sp>
        <p:nvSpPr>
          <p:cNvPr id="3" name="Title 2"/>
          <p:cNvSpPr>
            <a:spLocks noGrp="1"/>
          </p:cNvSpPr>
          <p:nvPr>
            <p:ph type="title"/>
          </p:nvPr>
        </p:nvSpPr>
        <p:spPr/>
        <p:txBody>
          <a:bodyPr/>
          <a:lstStyle/>
          <a:p>
            <a:pPr algn="ctr"/>
            <a:r>
              <a:rPr lang="ar-IQ" dirty="0" smtClean="0"/>
              <a:t>خصائص التسويق</a:t>
            </a:r>
            <a:endParaRPr lang="ar-IQ" dirty="0"/>
          </a:p>
        </p:txBody>
      </p:sp>
    </p:spTree>
    <p:extLst>
      <p:ext uri="{BB962C8B-B14F-4D97-AF65-F5344CB8AC3E}">
        <p14:creationId xmlns:p14="http://schemas.microsoft.com/office/powerpoint/2010/main" val="2386305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lnSpcReduction="10000"/>
          </a:bodyPr>
          <a:lstStyle/>
          <a:p>
            <a:pPr marL="109728" indent="0" algn="ctr">
              <a:buNone/>
            </a:pPr>
            <a:r>
              <a:rPr lang="ar-IQ" sz="4000" dirty="0"/>
              <a:t>أهداف </a:t>
            </a:r>
            <a:r>
              <a:rPr lang="ar-IQ" sz="4000" dirty="0" smtClean="0"/>
              <a:t>التسويق</a:t>
            </a:r>
          </a:p>
          <a:p>
            <a:pPr marL="109728" indent="0" algn="ctr">
              <a:buNone/>
            </a:pPr>
            <a:endParaRPr lang="ar-IQ" sz="4000" dirty="0"/>
          </a:p>
          <a:p>
            <a:pPr marL="109728" indent="0" algn="just">
              <a:buNone/>
            </a:pPr>
            <a:r>
              <a:rPr lang="ar-IQ" sz="4000" dirty="0"/>
              <a:t>يقصد بأهداف التسويق النتائج النهائية التي </a:t>
            </a:r>
            <a:r>
              <a:rPr lang="ar-IQ" sz="4000" dirty="0" smtClean="0"/>
              <a:t>ترغب </a:t>
            </a:r>
            <a:r>
              <a:rPr lang="ar-IQ" sz="4000" dirty="0"/>
              <a:t>المنظمة في تحقيقها من خلال نشاط إدارة التسويق, فهناك إجماع بين </a:t>
            </a:r>
            <a:r>
              <a:rPr lang="ar-IQ" sz="4000" dirty="0" smtClean="0"/>
              <a:t>الاقتصاديين </a:t>
            </a:r>
            <a:r>
              <a:rPr lang="ar-IQ" sz="4000" dirty="0"/>
              <a:t>والمسيرين على أن للمنظمة </a:t>
            </a:r>
            <a:r>
              <a:rPr lang="ar-IQ" sz="4000" dirty="0" smtClean="0"/>
              <a:t>الاقتصادية </a:t>
            </a:r>
            <a:r>
              <a:rPr lang="ar-IQ" sz="4000" dirty="0"/>
              <a:t>على اختلاف طبيعتها ثلاث أهداف استراتيجية يشترك في تحقيقها مختلف أنشطة المنظمات, و هذه الأهداف هي: الربـح, النمـو، البقـاء.</a:t>
            </a:r>
            <a:endParaRPr lang="ar-IQ" sz="4000" dirty="0" smtClean="0"/>
          </a:p>
          <a:p>
            <a:pPr marL="109728" indent="0" algn="ctr">
              <a:buNone/>
            </a:pPr>
            <a:endParaRPr lang="ar-IQ" dirty="0"/>
          </a:p>
        </p:txBody>
      </p:sp>
    </p:spTree>
    <p:extLst>
      <p:ext uri="{BB962C8B-B14F-4D97-AF65-F5344CB8AC3E}">
        <p14:creationId xmlns:p14="http://schemas.microsoft.com/office/powerpoint/2010/main" val="2342370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lstStyle/>
          <a:p>
            <a:pPr marL="109728" indent="0" algn="just">
              <a:buNone/>
            </a:pPr>
            <a:endParaRPr lang="ar-IQ" sz="2800" dirty="0"/>
          </a:p>
          <a:p>
            <a:pPr marL="109728" indent="0" algn="just">
              <a:buNone/>
            </a:pPr>
            <a:r>
              <a:rPr lang="ar-IQ" sz="2800" dirty="0"/>
              <a:t>1.	هدف الربح: يأتي في مقدمة أهداف المنظمة </a:t>
            </a:r>
            <a:r>
              <a:rPr lang="ar-IQ" sz="2800" dirty="0" err="1"/>
              <a:t>الإقتصادية</a:t>
            </a:r>
            <a:r>
              <a:rPr lang="ar-IQ" sz="2800" dirty="0"/>
              <a:t> و من ثم فإنها تحاول تعظيم أرباحها, غير أن حرية المنظمة في واقع المر محددة في هذا المجال, إذ توجد قيود تحول دون إمكانية تحقيق ربح أعظم كتصرفات المنافسين  و الرقابة الحكومية على الأسعار, و التشريعات </a:t>
            </a:r>
            <a:r>
              <a:rPr lang="ar-IQ" sz="2800" dirty="0" err="1"/>
              <a:t>الجبائية</a:t>
            </a:r>
            <a:r>
              <a:rPr lang="ar-IQ" sz="2800" dirty="0"/>
              <a:t>, و كذا يصبح على المنظمة أن تسعى لتحقيق ربح أمثل و هذا الربح القابل للتحقيق و الذي يضمن إيرادا مقبولا (أعلى من سعر الفائدة في السوق المالي) للمساهمين في رأس المال المنظمة , كما تمد المنظمة بفائض قابل </a:t>
            </a:r>
            <a:r>
              <a:rPr lang="ar-IQ" sz="2800" dirty="0" err="1"/>
              <a:t>للإستثمار</a:t>
            </a:r>
            <a:r>
              <a:rPr lang="ar-IQ" sz="2800" dirty="0"/>
              <a:t> و الذي يحقق لها هدف النمو المطلوب في الأجل الطويل, فكيف تحقق وظيفة التسويق هذا القدر من الربح؟</a:t>
            </a:r>
          </a:p>
          <a:p>
            <a:pPr marL="109728" indent="0">
              <a:buNone/>
            </a:pPr>
            <a:endParaRPr lang="ar-IQ" dirty="0"/>
          </a:p>
        </p:txBody>
      </p:sp>
    </p:spTree>
    <p:extLst>
      <p:ext uri="{BB962C8B-B14F-4D97-AF65-F5344CB8AC3E}">
        <p14:creationId xmlns:p14="http://schemas.microsoft.com/office/powerpoint/2010/main" val="150853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fontScale="92500" lnSpcReduction="20000"/>
          </a:bodyPr>
          <a:lstStyle/>
          <a:p>
            <a:pPr marL="109728" indent="0" algn="just">
              <a:buNone/>
            </a:pPr>
            <a:r>
              <a:rPr lang="ar-IQ" dirty="0"/>
              <a:t>	دور التسويق في تحقيق الربح: يعتقد بعض رجال الأعمال و الإدارة أن تحقيق الربح هو من مسؤولية إدارة التسويق هو </a:t>
            </a:r>
            <a:r>
              <a:rPr lang="ar-IQ" dirty="0" err="1"/>
              <a:t>إعتقاد</a:t>
            </a:r>
            <a:r>
              <a:rPr lang="ar-IQ" dirty="0"/>
              <a:t> خاطئ لأنه حصيلة تظافر جهود مختلف أقسام ووحدات المنظمة, [الربح=الإيراد-الكلفة], فالكلفة تتكون من عناصر كثيرة تنتج من أنشطة جميع أقسام المنظمة, و لذا يكون دور التسويق هو تحقيق حجم مربح من المبيعات (عن طريق خلق فرص تسويقية جديدة, البحث عن القطاعات السوقية المربحة, تشجيع البحث عن سلع جديدة...إلخ.)</a:t>
            </a:r>
          </a:p>
          <a:p>
            <a:pPr marL="109728" indent="0" algn="just">
              <a:buNone/>
            </a:pPr>
            <a:r>
              <a:rPr lang="ar-IQ" dirty="0"/>
              <a:t>	علاقة الربح بربحية المنظمة : إن القيمة المطلقة للربح لا تعط سورة حقيقية عن ربحية المنظمة , فتحقيق ربح سنوي قدره 10مليون دينار قد يعتبر مؤشر نجاح بالنسبة لمنظمة صغيرة كورشة للنجارة مثلا, بينما تمثل خطوة نحو الإفلاس بالنسبة لمنظمة كبيرة كشركة للإنتاج السيارات مثلا, و لكن يعتبر الربح تعبيرا صادقا عن ربحية المنظمة لا بد أن ينسب إلى جميع أصولها, و هو ما يطلق عليه [معدل العائد على رأس المال= الربح الصافي / مجموع الموجودات], الذي يقيس مقدار الربح الناتج عن كل دينار من </a:t>
            </a:r>
            <a:r>
              <a:rPr lang="ar-IQ" dirty="0" err="1"/>
              <a:t>الإستثمار</a:t>
            </a:r>
            <a:r>
              <a:rPr lang="ar-IQ" dirty="0"/>
              <a:t>, فإذا كان سعر الفائدة السائد في السوق المالي هو 8% فإن مبلغ الربح الذي يتعين على المنظمة تحقيقه حتى يقال عنها أنها تعمل في شروط مقبولة من الربحية هو ذلك الذي تجعل معدل العائد على </a:t>
            </a:r>
            <a:r>
              <a:rPr lang="ar-IQ" dirty="0" err="1"/>
              <a:t>الإستثمار</a:t>
            </a:r>
            <a:r>
              <a:rPr lang="ar-IQ" dirty="0"/>
              <a:t> أكبر من (8%).</a:t>
            </a:r>
          </a:p>
          <a:p>
            <a:pPr marL="109728" indent="0">
              <a:buNone/>
            </a:pPr>
            <a:endParaRPr lang="ar-IQ" dirty="0"/>
          </a:p>
        </p:txBody>
      </p:sp>
    </p:spTree>
    <p:extLst>
      <p:ext uri="{BB962C8B-B14F-4D97-AF65-F5344CB8AC3E}">
        <p14:creationId xmlns:p14="http://schemas.microsoft.com/office/powerpoint/2010/main" val="1683216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6192688"/>
          </a:xfrm>
        </p:spPr>
        <p:txBody>
          <a:bodyPr/>
          <a:lstStyle/>
          <a:p>
            <a:pPr marL="109728" indent="0" algn="just">
              <a:buNone/>
            </a:pPr>
            <a:r>
              <a:rPr lang="ar-IQ" sz="3600" dirty="0"/>
              <a:t>2.	هدف النمو: يساهم التسويق في تحقيق هدف النمو من خلال التوسع عن طريق زيادة حجم المبيعات الذي يتأتى بزيادة حصة المنظمة من حجم السوق أو غزو أسواق جديدة, ومن أهم دوافع النمو:</a:t>
            </a:r>
          </a:p>
          <a:p>
            <a:pPr marL="109728" indent="0" algn="just">
              <a:buNone/>
            </a:pPr>
            <a:r>
              <a:rPr lang="ar-IQ" sz="3600" dirty="0"/>
              <a:t>	زيادة الطلب على الإنتاج: اذ تعمل المنظمة على توسيع قاعدتها الإنتاجية, أي زيادة عدد الأقسام و الوحدات و هو ما يطلق عليه بالنمو الداخلي.</a:t>
            </a:r>
          </a:p>
          <a:p>
            <a:pPr marL="109728" indent="0" algn="just">
              <a:buNone/>
            </a:pPr>
            <a:r>
              <a:rPr lang="ar-IQ" sz="3600" dirty="0"/>
              <a:t>	زيادة شدة المنافسة:  مما يؤدي بالمنظمة إلى القيام باستثمارات جديدة و الذي يترتب عليه زيادة الكلفة الثابتة.</a:t>
            </a:r>
          </a:p>
          <a:p>
            <a:pPr marL="109728" indent="0">
              <a:buNone/>
            </a:pPr>
            <a:endParaRPr lang="ar-IQ" dirty="0"/>
          </a:p>
        </p:txBody>
      </p:sp>
    </p:spTree>
    <p:extLst>
      <p:ext uri="{BB962C8B-B14F-4D97-AF65-F5344CB8AC3E}">
        <p14:creationId xmlns:p14="http://schemas.microsoft.com/office/powerpoint/2010/main" val="1947003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lstStyle/>
          <a:p>
            <a:pPr marL="624078" indent="-514350">
              <a:buAutoNum type="arabicPeriod" startAt="3"/>
            </a:pPr>
            <a:r>
              <a:rPr lang="ar-IQ" dirty="0" smtClean="0"/>
              <a:t>هدف </a:t>
            </a:r>
            <a:r>
              <a:rPr lang="ar-IQ" dirty="0"/>
              <a:t>البقاء: يعد بقاء المنظمة و استمرار نشاطها في السوق هدف رئيسي يشترك في تحقيقه جميع أقسام وحدات المنظمة , و يقوم نشاط التسويق بدور حيوي في تحقيقه, و لابد لإدارة التسويق من أن تدرك هذه الحقيقة و تقتنع بها, و من ثم ذلك فإنه تمكن لها أن تساهم بفعالية في تحقيق استمرارية المنظمة من خلال قيامها بالوظيفتين التاليتين</a:t>
            </a:r>
            <a:r>
              <a:rPr lang="ar-IQ" dirty="0" smtClean="0"/>
              <a:t>:</a:t>
            </a:r>
          </a:p>
          <a:p>
            <a:pPr marL="109728" indent="0">
              <a:buNone/>
            </a:pPr>
            <a:r>
              <a:rPr lang="ar-IQ" dirty="0"/>
              <a:t>	البحث باستمرار على فرص تسويقية جديدة: سواء بزيادة الحيز الذي تحتله المنظمة في السوق القائمة أو بغزو أسواق جديدة أو التحول إلى </a:t>
            </a:r>
            <a:r>
              <a:rPr lang="ar-IQ" dirty="0" err="1"/>
              <a:t>بضاعات</a:t>
            </a:r>
            <a:r>
              <a:rPr lang="ar-IQ" dirty="0"/>
              <a:t> تسويقية أكثر ربحية.</a:t>
            </a:r>
          </a:p>
          <a:p>
            <a:pPr marL="109728" indent="0">
              <a:buNone/>
            </a:pPr>
            <a:r>
              <a:rPr lang="ar-IQ" dirty="0"/>
              <a:t>	ضرورة تنظيم و تطوير نظم المعلومات التسويقية: 	أي نظام جمع و معالجة و تدوين المعلومات بالشكل الذي يسمح لها بتزويد الإدارة العليا في المنظمة بالمعلومات السوقية في الوقت المناسب, حتى تتمكن من اتخاذ القرارات السليمة في جميع مجالات نشاطها.</a:t>
            </a:r>
          </a:p>
          <a:p>
            <a:pPr marL="109728" indent="0">
              <a:buNone/>
            </a:pPr>
            <a:endParaRPr lang="ar-IQ" dirty="0"/>
          </a:p>
        </p:txBody>
      </p:sp>
    </p:spTree>
    <p:extLst>
      <p:ext uri="{BB962C8B-B14F-4D97-AF65-F5344CB8AC3E}">
        <p14:creationId xmlns:p14="http://schemas.microsoft.com/office/powerpoint/2010/main" val="40518662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TotalTime>
  <Words>297</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خطوات –خصائص   -اهداف التسويق – و الفرق بين الحاجات والرغبات والطلبات </vt:lpstr>
      <vt:lpstr>PowerPoint Presentation</vt:lpstr>
      <vt:lpstr>PowerPoint Presentation</vt:lpstr>
      <vt:lpstr>خصائص التسويق</vt:lpstr>
      <vt:lpstr>PowerPoint Presentation</vt:lpstr>
      <vt:lpstr>PowerPoint Presentation</vt:lpstr>
      <vt:lpstr>PowerPoint Presentation</vt:lpstr>
      <vt:lpstr>PowerPoint Presentation</vt:lpstr>
      <vt:lpstr>PowerPoint Presentation</vt:lpstr>
      <vt:lpstr>الحاجات والرغبات والطلبات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خطوات التسويق -اهداف التسويق - الحاجات والرغبات والطلبات </dc:title>
  <dc:creator>master</dc:creator>
  <cp:lastModifiedBy>Maher</cp:lastModifiedBy>
  <cp:revision>3</cp:revision>
  <dcterms:created xsi:type="dcterms:W3CDTF">2018-11-17T20:37:22Z</dcterms:created>
  <dcterms:modified xsi:type="dcterms:W3CDTF">2018-11-17T21:08:26Z</dcterms:modified>
</cp:coreProperties>
</file>