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sldIdLst>
    <p:sldId id="256" r:id="rId2"/>
    <p:sldId id="257" r:id="rId3"/>
    <p:sldId id="258" r:id="rId4"/>
    <p:sldId id="259" r:id="rId5"/>
    <p:sldId id="260" r:id="rId6"/>
    <p:sldId id="261" r:id="rId7"/>
    <p:sldId id="276" r:id="rId8"/>
    <p:sldId id="262" r:id="rId9"/>
    <p:sldId id="263" r:id="rId10"/>
    <p:sldId id="264" r:id="rId11"/>
    <p:sldId id="265" r:id="rId12"/>
    <p:sldId id="266" r:id="rId13"/>
    <p:sldId id="267"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ECC5"/>
    <a:srgbClr val="F5A1A1"/>
    <a:srgbClr val="A3F3C3"/>
    <a:srgbClr val="B2E2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6362FC-539A-4025-ABF0-0B2D61B1E4A3}"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11662481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D34900-3F67-4ADB-B2E9-0EA0F87BF0E9}"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260265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D34900-3F67-4ADB-B2E9-0EA0F87BF0E9}"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FFE3C2-7E3C-4B72-AAC4-DDFEFEFF9D3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21705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0D34900-3F67-4ADB-B2E9-0EA0F87BF0E9}"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1556486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0D34900-3F67-4ADB-B2E9-0EA0F87BF0E9}"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FFE3C2-7E3C-4B72-AAC4-DDFEFEFF9D3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478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0D34900-3F67-4ADB-B2E9-0EA0F87BF0E9}"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2640020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D34900-3F67-4ADB-B2E9-0EA0F87BF0E9}"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159773866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D34900-3F67-4ADB-B2E9-0EA0F87BF0E9}"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10175986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6362FC-539A-4025-ABF0-0B2D61B1E4A3}"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997231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D34900-3F67-4ADB-B2E9-0EA0F87BF0E9}"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37295644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D34900-3F67-4ADB-B2E9-0EA0F87BF0E9}"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409286427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D34900-3F67-4ADB-B2E9-0EA0F87BF0E9}"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17126051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D34900-3F67-4ADB-B2E9-0EA0F87BF0E9}"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2225682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D34900-3F67-4ADB-B2E9-0EA0F87BF0E9}"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42718281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D34900-3F67-4ADB-B2E9-0EA0F87BF0E9}"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40167149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D34900-3F67-4ADB-B2E9-0EA0F87BF0E9}"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FFE3C2-7E3C-4B72-AAC4-DDFEFEFF9D32}" type="slidenum">
              <a:rPr lang="en-US" smtClean="0"/>
              <a:t>‹#›</a:t>
            </a:fld>
            <a:endParaRPr lang="en-US"/>
          </a:p>
        </p:txBody>
      </p:sp>
    </p:spTree>
    <p:extLst>
      <p:ext uri="{BB962C8B-B14F-4D97-AF65-F5344CB8AC3E}">
        <p14:creationId xmlns:p14="http://schemas.microsoft.com/office/powerpoint/2010/main" val="38840503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0D34900-3F67-4ADB-B2E9-0EA0F87BF0E9}" type="datetimeFigureOut">
              <a:rPr lang="en-US" smtClean="0"/>
              <a:t>11/7/2018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DFFE3C2-7E3C-4B72-AAC4-DDFEFEFF9D32}" type="slidenum">
              <a:rPr lang="en-US" smtClean="0"/>
              <a:t>‹#›</a:t>
            </a:fld>
            <a:endParaRPr lang="en-US"/>
          </a:p>
        </p:txBody>
      </p:sp>
    </p:spTree>
    <p:extLst>
      <p:ext uri="{BB962C8B-B14F-4D97-AF65-F5344CB8AC3E}">
        <p14:creationId xmlns:p14="http://schemas.microsoft.com/office/powerpoint/2010/main" val="165063437"/>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Lst>
  <p:transition>
    <p:fade thruBlk="1"/>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16406731_1363000363721696_8893301037360994983_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9747" y="369937"/>
            <a:ext cx="1318260" cy="1318260"/>
          </a:xfrm>
          <a:prstGeom prst="rect">
            <a:avLst/>
          </a:prstGeom>
          <a:noFill/>
        </p:spPr>
      </p:pic>
      <p:sp>
        <p:nvSpPr>
          <p:cNvPr id="5" name="TextBox 4"/>
          <p:cNvSpPr txBox="1"/>
          <p:nvPr/>
        </p:nvSpPr>
        <p:spPr>
          <a:xfrm>
            <a:off x="7700903" y="369937"/>
            <a:ext cx="2721102" cy="1200329"/>
          </a:xfrm>
          <a:prstGeom prst="rect">
            <a:avLst/>
          </a:prstGeom>
          <a:noFill/>
        </p:spPr>
        <p:txBody>
          <a:bodyPr wrap="square" rtlCol="0">
            <a:spAutoFit/>
          </a:bodyPr>
          <a:lstStyle/>
          <a:p>
            <a:pPr algn="ctr"/>
            <a:r>
              <a:rPr lang="ar-IQ" dirty="0">
                <a:solidFill>
                  <a:schemeClr val="bg1"/>
                </a:solidFill>
                <a:latin typeface="Calibri" panose="020F0502020204030204" pitchFamily="34" charset="0"/>
                <a:cs typeface="Calibri" panose="020F0502020204030204" pitchFamily="34" charset="0"/>
              </a:rPr>
              <a:t>جامعة بغداد</a:t>
            </a:r>
            <a:endParaRPr lang="en-US" dirty="0">
              <a:solidFill>
                <a:schemeClr val="bg1"/>
              </a:solidFill>
              <a:latin typeface="Calibri" panose="020F0502020204030204" pitchFamily="34" charset="0"/>
              <a:cs typeface="Calibri" panose="020F0502020204030204" pitchFamily="34" charset="0"/>
            </a:endParaRPr>
          </a:p>
          <a:p>
            <a:pPr algn="ctr"/>
            <a:r>
              <a:rPr lang="ar-IQ" dirty="0">
                <a:solidFill>
                  <a:schemeClr val="bg1"/>
                </a:solidFill>
                <a:latin typeface="Calibri" panose="020F0502020204030204" pitchFamily="34" charset="0"/>
                <a:cs typeface="Calibri" panose="020F0502020204030204" pitchFamily="34" charset="0"/>
              </a:rPr>
              <a:t>كلية الإدارة والاقتصاد</a:t>
            </a:r>
            <a:endParaRPr lang="en-US" dirty="0">
              <a:solidFill>
                <a:schemeClr val="bg1"/>
              </a:solidFill>
              <a:latin typeface="Calibri" panose="020F0502020204030204" pitchFamily="34" charset="0"/>
              <a:cs typeface="Calibri" panose="020F0502020204030204" pitchFamily="34" charset="0"/>
            </a:endParaRPr>
          </a:p>
          <a:p>
            <a:pPr algn="ctr"/>
            <a:r>
              <a:rPr lang="ar-IQ" dirty="0">
                <a:solidFill>
                  <a:schemeClr val="bg1"/>
                </a:solidFill>
                <a:latin typeface="Calibri" panose="020F0502020204030204" pitchFamily="34" charset="0"/>
                <a:cs typeface="Calibri" panose="020F0502020204030204" pitchFamily="34" charset="0"/>
              </a:rPr>
              <a:t>قسم إدارة الإعمال / الدراسات العليا</a:t>
            </a:r>
            <a:endParaRPr lang="en-US" dirty="0">
              <a:solidFill>
                <a:schemeClr val="bg1"/>
              </a:solidFill>
              <a:latin typeface="Calibri" panose="020F0502020204030204" pitchFamily="34" charset="0"/>
              <a:cs typeface="Calibri" panose="020F0502020204030204" pitchFamily="34" charset="0"/>
            </a:endParaRPr>
          </a:p>
        </p:txBody>
      </p:sp>
      <p:sp>
        <p:nvSpPr>
          <p:cNvPr id="2" name="Title 1"/>
          <p:cNvSpPr>
            <a:spLocks noGrp="1"/>
          </p:cNvSpPr>
          <p:nvPr>
            <p:ph type="ctrTitle"/>
          </p:nvPr>
        </p:nvSpPr>
        <p:spPr>
          <a:xfrm>
            <a:off x="2450122" y="1625967"/>
            <a:ext cx="6494585" cy="2142241"/>
          </a:xfrm>
        </p:spPr>
        <p:txBody>
          <a:bodyPr>
            <a:noAutofit/>
          </a:bodyPr>
          <a:lstStyle/>
          <a:p>
            <a:pPr algn="ctr"/>
            <a:r>
              <a:rPr lang="en-US" sz="2800" b="1" dirty="0">
                <a:solidFill>
                  <a:schemeClr val="bg1"/>
                </a:solidFill>
              </a:rPr>
              <a:t>Nikon; Innovation in DSLR Cameras</a:t>
            </a:r>
            <a:r>
              <a:rPr lang="ar-IQ" sz="2800" b="1" dirty="0">
                <a:solidFill>
                  <a:schemeClr val="bg1"/>
                </a:solidFill>
              </a:rPr>
              <a:t/>
            </a:r>
            <a:br>
              <a:rPr lang="ar-IQ" sz="2800" b="1" dirty="0">
                <a:solidFill>
                  <a:schemeClr val="bg1"/>
                </a:solidFill>
              </a:rPr>
            </a:br>
            <a:r>
              <a:rPr lang="ar-IQ" sz="2800" b="1" dirty="0">
                <a:solidFill>
                  <a:schemeClr val="bg1"/>
                </a:solidFill>
              </a:rPr>
              <a:t>شركة (</a:t>
            </a:r>
            <a:r>
              <a:rPr lang="ar-IQ" sz="2800" b="1" dirty="0" err="1">
                <a:solidFill>
                  <a:schemeClr val="bg1"/>
                </a:solidFill>
              </a:rPr>
              <a:t>نايكون</a:t>
            </a:r>
            <a:r>
              <a:rPr lang="ar-IQ" sz="2800" b="1" dirty="0">
                <a:solidFill>
                  <a:schemeClr val="bg1"/>
                </a:solidFill>
              </a:rPr>
              <a:t>)</a:t>
            </a:r>
            <a:r>
              <a:rPr lang="en-US" sz="2800" b="1" dirty="0">
                <a:solidFill>
                  <a:schemeClr val="bg1"/>
                </a:solidFill>
              </a:rPr>
              <a:t>: </a:t>
            </a:r>
            <a:r>
              <a:rPr lang="ar-IQ" sz="2800" b="1" dirty="0">
                <a:solidFill>
                  <a:schemeClr val="bg1"/>
                </a:solidFill>
              </a:rPr>
              <a:t>ابتكارات في مجال الكاميرات الرقمية </a:t>
            </a:r>
            <a:r>
              <a:rPr lang="en-US" sz="2800" b="1" dirty="0">
                <a:solidFill>
                  <a:schemeClr val="bg1"/>
                </a:solidFill>
              </a:rPr>
              <a:t/>
            </a:r>
            <a:br>
              <a:rPr lang="en-US" sz="2800" b="1" dirty="0">
                <a:solidFill>
                  <a:schemeClr val="bg1"/>
                </a:solidFill>
              </a:rPr>
            </a:br>
            <a:endParaRPr lang="en-US" sz="2800" b="1" dirty="0">
              <a:latin typeface="French Script MT" panose="03020402040607040605" pitchFamily="66" charset="0"/>
            </a:endParaRPr>
          </a:p>
        </p:txBody>
      </p:sp>
      <p:sp>
        <p:nvSpPr>
          <p:cNvPr id="3" name="Subtitle 2"/>
          <p:cNvSpPr>
            <a:spLocks noGrp="1"/>
          </p:cNvSpPr>
          <p:nvPr>
            <p:ph type="subTitle" idx="1"/>
          </p:nvPr>
        </p:nvSpPr>
        <p:spPr>
          <a:xfrm>
            <a:off x="3027727" y="5112961"/>
            <a:ext cx="5339374" cy="926745"/>
          </a:xfrm>
        </p:spPr>
        <p:txBody>
          <a:bodyPr>
            <a:noAutofit/>
          </a:bodyPr>
          <a:lstStyle/>
          <a:p>
            <a:pPr algn="ctr"/>
            <a:r>
              <a:rPr lang="ar-IQ" dirty="0" smtClean="0">
                <a:solidFill>
                  <a:schemeClr val="bg1"/>
                </a:solidFill>
                <a:latin typeface="Calibri" panose="020F0502020204030204" pitchFamily="34" charset="0"/>
                <a:cs typeface="Calibri" panose="020F0502020204030204" pitchFamily="34" charset="0"/>
              </a:rPr>
              <a:t>إعداد:</a:t>
            </a:r>
          </a:p>
          <a:p>
            <a:pPr algn="ctr"/>
            <a:r>
              <a:rPr lang="ar-IQ" dirty="0" smtClean="0">
                <a:solidFill>
                  <a:schemeClr val="bg1"/>
                </a:solidFill>
                <a:latin typeface="Calibri" panose="020F0502020204030204" pitchFamily="34" charset="0"/>
                <a:cs typeface="Calibri" panose="020F0502020204030204" pitchFamily="34" charset="0"/>
              </a:rPr>
              <a:t>الطالب مصطفى محمود</a:t>
            </a:r>
          </a:p>
          <a:p>
            <a:pPr algn="ctr"/>
            <a:r>
              <a:rPr lang="ar-IQ" dirty="0" smtClean="0">
                <a:solidFill>
                  <a:schemeClr val="bg1"/>
                </a:solidFill>
                <a:latin typeface="Calibri" panose="020F0502020204030204" pitchFamily="34" charset="0"/>
                <a:cs typeface="Calibri" panose="020F0502020204030204" pitchFamily="34" charset="0"/>
              </a:rPr>
              <a:t>دكتوراه – الفصل الأول</a:t>
            </a:r>
          </a:p>
          <a:p>
            <a:pPr algn="ctr"/>
            <a:endParaRPr lang="en-US" dirty="0">
              <a:solidFill>
                <a:schemeClr val="bg1"/>
              </a:solidFill>
              <a:latin typeface="Calibri" panose="020F0502020204030204" pitchFamily="34" charset="0"/>
              <a:cs typeface="Calibri" panose="020F0502020204030204" pitchFamily="34" charset="0"/>
            </a:endParaRPr>
          </a:p>
          <a:p>
            <a:pPr algn="ctr"/>
            <a:endParaRPr lang="en-US" b="1" dirty="0">
              <a:solidFill>
                <a:schemeClr val="bg1"/>
              </a:solidFill>
              <a:latin typeface="Calibri" panose="020F0502020204030204" pitchFamily="34" charset="0"/>
              <a:cs typeface="Calibri" panose="020F0502020204030204" pitchFamily="34" charset="0"/>
            </a:endParaRPr>
          </a:p>
        </p:txBody>
      </p:sp>
      <p:sp>
        <p:nvSpPr>
          <p:cNvPr id="11" name="TextBox 10"/>
          <p:cNvSpPr txBox="1"/>
          <p:nvPr/>
        </p:nvSpPr>
        <p:spPr>
          <a:xfrm>
            <a:off x="2286000" y="3568900"/>
            <a:ext cx="6342185" cy="1261884"/>
          </a:xfrm>
          <a:prstGeom prst="rect">
            <a:avLst/>
          </a:prstGeom>
          <a:noFill/>
        </p:spPr>
        <p:txBody>
          <a:bodyPr wrap="square" rtlCol="0">
            <a:spAutoFit/>
          </a:bodyPr>
          <a:lstStyle/>
          <a:p>
            <a:pPr algn="ctr" rtl="1"/>
            <a:r>
              <a:rPr lang="ar-IQ" sz="2800" dirty="0" smtClean="0">
                <a:solidFill>
                  <a:schemeClr val="bg1"/>
                </a:solidFill>
                <a:latin typeface="Calibri" panose="020F0502020204030204" pitchFamily="34" charset="0"/>
                <a:cs typeface="Calibri" panose="020F0502020204030204" pitchFamily="34" charset="0"/>
              </a:rPr>
              <a:t>دراسة حالة في الإدارة الاستراتيجية مقدمة بأشراف</a:t>
            </a:r>
            <a:endParaRPr lang="ar-IQ" sz="2800" dirty="0" smtClean="0">
              <a:solidFill>
                <a:schemeClr val="bg1"/>
              </a:solidFill>
              <a:latin typeface="Calibri" panose="020F0502020204030204" pitchFamily="34" charset="0"/>
              <a:cs typeface="Calibri" panose="020F0502020204030204" pitchFamily="34" charset="0"/>
            </a:endParaRPr>
          </a:p>
          <a:p>
            <a:pPr algn="ctr" rtl="1"/>
            <a:r>
              <a:rPr lang="ar-IQ" sz="2800" b="1" dirty="0" smtClean="0">
                <a:solidFill>
                  <a:srgbClr val="FFFF00"/>
                </a:solidFill>
                <a:latin typeface="Calibri" panose="020F0502020204030204" pitchFamily="34" charset="0"/>
                <a:cs typeface="Calibri" panose="020F0502020204030204" pitchFamily="34" charset="0"/>
              </a:rPr>
              <a:t>أ. م. د. سناء عبد الرحيم</a:t>
            </a:r>
            <a:endParaRPr lang="ar-IQ" sz="2800" b="1" dirty="0" smtClean="0">
              <a:solidFill>
                <a:srgbClr val="FFFF00"/>
              </a:solidFill>
              <a:latin typeface="Calibri" panose="020F0502020204030204" pitchFamily="34" charset="0"/>
              <a:cs typeface="Calibri" panose="020F0502020204030204" pitchFamily="34" charset="0"/>
            </a:endParaRPr>
          </a:p>
          <a:p>
            <a:pPr algn="ctr" rtl="1"/>
            <a:r>
              <a:rPr lang="ar-IQ" sz="2000" dirty="0">
                <a:solidFill>
                  <a:schemeClr val="bg1"/>
                </a:solidFill>
                <a:latin typeface="Calibri" panose="020F0502020204030204" pitchFamily="34" charset="0"/>
                <a:cs typeface="Calibri" panose="020F0502020204030204" pitchFamily="34" charset="0"/>
              </a:rPr>
              <a:t>وهي جزء من متطلبات </a:t>
            </a:r>
            <a:r>
              <a:rPr lang="ar-IQ" sz="2000" dirty="0" smtClean="0">
                <a:solidFill>
                  <a:schemeClr val="bg1"/>
                </a:solidFill>
                <a:latin typeface="Calibri" panose="020F0502020204030204" pitchFamily="34" charset="0"/>
                <a:cs typeface="Calibri" panose="020F0502020204030204" pitchFamily="34" charset="0"/>
              </a:rPr>
              <a:t>مادة الإدارة الاستراتيجية</a:t>
            </a:r>
            <a:endParaRPr lang="en-US"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8308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93459" y="565495"/>
            <a:ext cx="8911687" cy="1280890"/>
          </a:xfrm>
        </p:spPr>
        <p:txBody>
          <a:bodyPr/>
          <a:lstStyle/>
          <a:p>
            <a:pPr algn="r" rtl="1"/>
            <a:r>
              <a:rPr lang="ar-IQ" sz="4000" b="1" dirty="0">
                <a:solidFill>
                  <a:schemeClr val="bg1"/>
                </a:solidFill>
              </a:rPr>
              <a:t>التوجه الاستراتيجي</a:t>
            </a:r>
            <a:endParaRPr lang="en-US" sz="4000" dirty="0">
              <a:solidFill>
                <a:schemeClr val="bg1"/>
              </a:solidFill>
            </a:endParaRPr>
          </a:p>
        </p:txBody>
      </p:sp>
      <p:sp>
        <p:nvSpPr>
          <p:cNvPr id="3" name="Content Placeholder 2"/>
          <p:cNvSpPr>
            <a:spLocks noGrp="1"/>
          </p:cNvSpPr>
          <p:nvPr>
            <p:ph idx="1"/>
          </p:nvPr>
        </p:nvSpPr>
        <p:spPr>
          <a:xfrm>
            <a:off x="1393459" y="2110154"/>
            <a:ext cx="8915400" cy="3777622"/>
          </a:xfrm>
        </p:spPr>
        <p:txBody>
          <a:bodyPr>
            <a:normAutofit fontScale="92500"/>
          </a:bodyPr>
          <a:lstStyle/>
          <a:p>
            <a:pPr algn="just" rtl="1"/>
            <a:r>
              <a:rPr lang="ar-IQ" sz="2400" dirty="0" smtClean="0">
                <a:solidFill>
                  <a:schemeClr val="bg1"/>
                </a:solidFill>
              </a:rPr>
              <a:t>إذا </a:t>
            </a:r>
            <a:r>
              <a:rPr lang="ar-IQ" sz="2400" dirty="0">
                <a:solidFill>
                  <a:schemeClr val="bg1"/>
                </a:solidFill>
              </a:rPr>
              <a:t>أرادت شركة</a:t>
            </a:r>
            <a:r>
              <a:rPr lang="en-US" sz="2400" dirty="0">
                <a:solidFill>
                  <a:schemeClr val="bg1"/>
                </a:solidFill>
              </a:rPr>
              <a:t> Nikon </a:t>
            </a:r>
            <a:r>
              <a:rPr lang="ar-IQ" sz="2400" dirty="0">
                <a:solidFill>
                  <a:schemeClr val="bg1"/>
                </a:solidFill>
              </a:rPr>
              <a:t>أن تعمل بشكل جيد في قطاع المنافسة المتغير بشدة مثلما فعلت في قسم </a:t>
            </a:r>
            <a:r>
              <a:rPr lang="en-US" sz="2400" dirty="0">
                <a:solidFill>
                  <a:schemeClr val="bg1"/>
                </a:solidFill>
              </a:rPr>
              <a:t>D-SLR</a:t>
            </a:r>
            <a:r>
              <a:rPr lang="ar-IQ" sz="2400" dirty="0">
                <a:solidFill>
                  <a:schemeClr val="bg1"/>
                </a:solidFill>
              </a:rPr>
              <a:t>، فسيتعين عليها بناء علاقة عاطفية مع العلامة التجارية التي يمكن أن تسير جنباً إلى جنب مع الاحترام الذي تولده بين المصورين الأكثر جدية</a:t>
            </a:r>
            <a:r>
              <a:rPr lang="en-US" sz="2400" dirty="0" smtClean="0">
                <a:solidFill>
                  <a:schemeClr val="bg1"/>
                </a:solidFill>
              </a:rPr>
              <a:t>.</a:t>
            </a:r>
            <a:endParaRPr lang="ar-IQ" sz="2400" dirty="0" smtClean="0">
              <a:solidFill>
                <a:schemeClr val="bg1"/>
              </a:solidFill>
            </a:endParaRPr>
          </a:p>
          <a:p>
            <a:pPr algn="just" rtl="1"/>
            <a:r>
              <a:rPr lang="ar-IQ" sz="2400" dirty="0">
                <a:solidFill>
                  <a:schemeClr val="bg1"/>
                </a:solidFill>
              </a:rPr>
              <a:t>كانت النتائج الأولى تبين أن التكنولوجيا جعلت التصوير الفوتوغرافي أكثر حدة. فيما كانت النتائج الأخرى تبين أن التصوير الفوتوغرافي يلعب الآن دوراً أكثر أهمية في حياة الناس بفضل سهولة المشاركة. وجعلت المنصات الرقمية التصوير الفوتوغرافي أكثر اجتماعية من أي وقت مضى. سبب رئيسي لالتقاط الصور هو الآن لمشاركتها مع الأصدقاء والعائلة</a:t>
            </a:r>
            <a:r>
              <a:rPr lang="en-US" sz="2400" dirty="0">
                <a:solidFill>
                  <a:schemeClr val="bg1"/>
                </a:solidFill>
              </a:rPr>
              <a:t>.</a:t>
            </a:r>
          </a:p>
          <a:p>
            <a:pPr algn="just" rtl="1"/>
            <a:r>
              <a:rPr lang="ar-IQ" sz="2400" dirty="0">
                <a:solidFill>
                  <a:schemeClr val="bg1"/>
                </a:solidFill>
              </a:rPr>
              <a:t>كانت هذه الافكار قابلة للتطبيق لكل من الهواة الجديين الذين ينشرون أعمالًا مبتكرة على </a:t>
            </a:r>
            <a:r>
              <a:rPr lang="en-US" sz="2400" dirty="0">
                <a:solidFill>
                  <a:schemeClr val="bg1"/>
                </a:solidFill>
              </a:rPr>
              <a:t>Flickr</a:t>
            </a:r>
            <a:r>
              <a:rPr lang="ar-IQ" sz="2400" dirty="0">
                <a:solidFill>
                  <a:schemeClr val="bg1"/>
                </a:solidFill>
              </a:rPr>
              <a:t> لتلقي التعرف على أقرانهم عبر شبكات التواصل الاجتماعي. وكان خلاصة القول أن الدافع الرئيسي لالتقاط الصور هو القدرة على المشاركة عبر الإنترنت.</a:t>
            </a:r>
            <a:endParaRPr lang="en-US" sz="2400" dirty="0">
              <a:solidFill>
                <a:schemeClr val="bg1"/>
              </a:solidFill>
            </a:endParaRPr>
          </a:p>
          <a:p>
            <a:pPr algn="just" rtl="1"/>
            <a:endParaRPr lang="en-US" sz="2400" dirty="0">
              <a:solidFill>
                <a:schemeClr val="bg1"/>
              </a:solidFill>
            </a:endParaRPr>
          </a:p>
        </p:txBody>
      </p:sp>
    </p:spTree>
    <p:extLst>
      <p:ext uri="{BB962C8B-B14F-4D97-AF65-F5344CB8AC3E}">
        <p14:creationId xmlns:p14="http://schemas.microsoft.com/office/powerpoint/2010/main" val="344606853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50279" y="624110"/>
            <a:ext cx="8911687" cy="1280890"/>
          </a:xfrm>
        </p:spPr>
        <p:txBody>
          <a:bodyPr/>
          <a:lstStyle/>
          <a:p>
            <a:pPr algn="r" rtl="1"/>
            <a:r>
              <a:rPr lang="ar-IQ" sz="4000" b="1" dirty="0">
                <a:solidFill>
                  <a:schemeClr val="bg1"/>
                </a:solidFill>
              </a:rPr>
              <a:t>التوجه الاستراتيجي</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50279" y="1770185"/>
            <a:ext cx="8915400" cy="3777622"/>
          </a:xfrm>
        </p:spPr>
        <p:txBody>
          <a:bodyPr>
            <a:noAutofit/>
          </a:bodyPr>
          <a:lstStyle/>
          <a:p>
            <a:pPr algn="just" rtl="1"/>
            <a:r>
              <a:rPr lang="ar-IQ" sz="2400" b="1" dirty="0">
                <a:solidFill>
                  <a:schemeClr val="bg1"/>
                </a:solidFill>
              </a:rPr>
              <a:t>الحضور في وسائل </a:t>
            </a:r>
            <a:r>
              <a:rPr lang="ar-IQ" sz="2400" b="1" dirty="0" smtClean="0">
                <a:solidFill>
                  <a:schemeClr val="bg1"/>
                </a:solidFill>
              </a:rPr>
              <a:t>التواصل الاجتماعية</a:t>
            </a:r>
            <a:endParaRPr lang="en-US" sz="2400" dirty="0">
              <a:solidFill>
                <a:schemeClr val="bg1"/>
              </a:solidFill>
            </a:endParaRPr>
          </a:p>
          <a:p>
            <a:pPr algn="just" rtl="1"/>
            <a:r>
              <a:rPr lang="ar-IQ" sz="2400" dirty="0">
                <a:solidFill>
                  <a:schemeClr val="bg1"/>
                </a:solidFill>
              </a:rPr>
              <a:t>استخدمت استراتيجية </a:t>
            </a:r>
            <a:r>
              <a:rPr lang="ar-IQ" sz="2400" dirty="0" err="1">
                <a:solidFill>
                  <a:schemeClr val="bg1"/>
                </a:solidFill>
              </a:rPr>
              <a:t>نايكون</a:t>
            </a:r>
            <a:r>
              <a:rPr lang="ar-IQ" sz="2400" dirty="0">
                <a:solidFill>
                  <a:schemeClr val="bg1"/>
                </a:solidFill>
              </a:rPr>
              <a:t> حملة لإنشاء اتصال أكثر عاطفية مع المجاميع </a:t>
            </a:r>
            <a:r>
              <a:rPr lang="ar-IQ" sz="2400" dirty="0" err="1">
                <a:solidFill>
                  <a:schemeClr val="bg1"/>
                </a:solidFill>
              </a:rPr>
              <a:t>المتسهدفة</a:t>
            </a:r>
            <a:r>
              <a:rPr lang="ar-IQ" sz="2400" dirty="0">
                <a:solidFill>
                  <a:schemeClr val="bg1"/>
                </a:solidFill>
              </a:rPr>
              <a:t> من زبائنها. إذ ستقوم </a:t>
            </a:r>
            <a:r>
              <a:rPr lang="ar-IQ" sz="2400" dirty="0" err="1">
                <a:solidFill>
                  <a:schemeClr val="bg1"/>
                </a:solidFill>
              </a:rPr>
              <a:t>نيكون</a:t>
            </a:r>
            <a:r>
              <a:rPr lang="ar-IQ" sz="2400" dirty="0">
                <a:solidFill>
                  <a:schemeClr val="bg1"/>
                </a:solidFill>
              </a:rPr>
              <a:t> بتحفيز </a:t>
            </a:r>
            <a:r>
              <a:rPr lang="ar-IQ" sz="2400" dirty="0" err="1">
                <a:solidFill>
                  <a:schemeClr val="bg1"/>
                </a:solidFill>
              </a:rPr>
              <a:t>زبتئنها</a:t>
            </a:r>
            <a:r>
              <a:rPr lang="ar-IQ" sz="2400" dirty="0">
                <a:solidFill>
                  <a:schemeClr val="bg1"/>
                </a:solidFill>
              </a:rPr>
              <a:t> على مشاركة الصور عبر مواقع التواصل الاجتماعي وتشجيعها وإلهامها</a:t>
            </a:r>
            <a:r>
              <a:rPr lang="en-US" sz="2400" dirty="0">
                <a:solidFill>
                  <a:schemeClr val="bg1"/>
                </a:solidFill>
              </a:rPr>
              <a:t>.</a:t>
            </a:r>
          </a:p>
          <a:p>
            <a:pPr algn="just" rtl="1"/>
            <a:r>
              <a:rPr lang="ar-IQ" sz="2400" dirty="0">
                <a:solidFill>
                  <a:schemeClr val="bg1"/>
                </a:solidFill>
              </a:rPr>
              <a:t>وللمرة الأولى، سيكون للعلامة التجارية وجود في وسائل التواصل الاجتماعية مع مساحات مخصصة مأهولة من قبل المجموعتين المستهدفتين وهما: </a:t>
            </a:r>
            <a:r>
              <a:rPr lang="en-US" sz="2400" dirty="0">
                <a:solidFill>
                  <a:schemeClr val="bg1"/>
                </a:solidFill>
              </a:rPr>
              <a:t>Flickr  </a:t>
            </a:r>
            <a:r>
              <a:rPr lang="ar-IQ" sz="2400" dirty="0">
                <a:solidFill>
                  <a:schemeClr val="bg1"/>
                </a:solidFill>
              </a:rPr>
              <a:t> و</a:t>
            </a:r>
            <a:r>
              <a:rPr lang="en-US" sz="2400" dirty="0" smtClean="0">
                <a:solidFill>
                  <a:schemeClr val="bg1"/>
                </a:solidFill>
              </a:rPr>
              <a:t>Facebook</a:t>
            </a:r>
            <a:endParaRPr lang="ar-IQ" sz="2400" dirty="0" smtClean="0">
              <a:solidFill>
                <a:schemeClr val="bg1"/>
              </a:solidFill>
            </a:endParaRPr>
          </a:p>
          <a:p>
            <a:pPr algn="just" rtl="1"/>
            <a:r>
              <a:rPr lang="ar-IQ" sz="2400" dirty="0" smtClean="0">
                <a:solidFill>
                  <a:schemeClr val="bg1"/>
                </a:solidFill>
              </a:rPr>
              <a:t>لم </a:t>
            </a:r>
            <a:r>
              <a:rPr lang="ar-IQ" sz="2400" dirty="0">
                <a:solidFill>
                  <a:schemeClr val="bg1"/>
                </a:solidFill>
              </a:rPr>
              <a:t>تضع </a:t>
            </a:r>
            <a:r>
              <a:rPr lang="ar-IQ" sz="2400" dirty="0" err="1">
                <a:solidFill>
                  <a:schemeClr val="bg1"/>
                </a:solidFill>
              </a:rPr>
              <a:t>نيكون</a:t>
            </a:r>
            <a:r>
              <a:rPr lang="ar-IQ" sz="2400" dirty="0">
                <a:solidFill>
                  <a:schemeClr val="bg1"/>
                </a:solidFill>
              </a:rPr>
              <a:t> أي عوائق أمام المشاركة في مسابقة "</a:t>
            </a:r>
            <a:r>
              <a:rPr lang="ar-IQ" sz="2400" b="1" dirty="0">
                <a:solidFill>
                  <a:schemeClr val="bg1"/>
                </a:solidFill>
              </a:rPr>
              <a:t>من أنت مع </a:t>
            </a:r>
            <a:r>
              <a:rPr lang="ar-IQ" sz="2400" b="1" dirty="0" err="1">
                <a:solidFill>
                  <a:schemeClr val="bg1"/>
                </a:solidFill>
              </a:rPr>
              <a:t>نيكون</a:t>
            </a:r>
            <a:r>
              <a:rPr lang="ar-IQ" sz="2400" dirty="0">
                <a:solidFill>
                  <a:schemeClr val="bg1"/>
                </a:solidFill>
              </a:rPr>
              <a:t>؟". الجميع يستطيع المشاركة، لا قيود في التصوير باستخدام كاميرا محترفة أو كاميرا هاتف، وسيتم اختيار الفائزين لقدرتهم على تلبية موضوع المسابقة، وليس لقياس الإضاءة أو التركيب او عدة التصوير الاحترافية الاخرى.</a:t>
            </a:r>
            <a:endParaRPr lang="en-US" sz="2400" dirty="0">
              <a:solidFill>
                <a:schemeClr val="bg1"/>
              </a:solidFill>
            </a:endParaRPr>
          </a:p>
          <a:p>
            <a:pPr algn="just" rtl="1"/>
            <a:endParaRPr lang="en-US" sz="2400" dirty="0">
              <a:solidFill>
                <a:schemeClr val="bg1"/>
              </a:solidFill>
            </a:endParaRPr>
          </a:p>
        </p:txBody>
      </p:sp>
    </p:spTree>
    <p:extLst>
      <p:ext uri="{BB962C8B-B14F-4D97-AF65-F5344CB8AC3E}">
        <p14:creationId xmlns:p14="http://schemas.microsoft.com/office/powerpoint/2010/main" val="339450774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18823" y="624110"/>
            <a:ext cx="8911687" cy="1280890"/>
          </a:xfrm>
        </p:spPr>
        <p:txBody>
          <a:bodyPr>
            <a:normAutofit/>
          </a:bodyPr>
          <a:lstStyle/>
          <a:p>
            <a:pPr algn="just" rtl="1"/>
            <a:r>
              <a:rPr lang="ar-IQ" sz="4000" b="1" dirty="0">
                <a:solidFill>
                  <a:schemeClr val="bg1"/>
                </a:solidFill>
              </a:rPr>
              <a:t>أنا </a:t>
            </a:r>
            <a:r>
              <a:rPr lang="ar-IQ" sz="4000" b="1" dirty="0" err="1">
                <a:solidFill>
                  <a:schemeClr val="bg1"/>
                </a:solidFill>
              </a:rPr>
              <a:t>نيكون</a:t>
            </a:r>
            <a:r>
              <a:rPr lang="en-US" sz="4000" b="1" dirty="0">
                <a:solidFill>
                  <a:schemeClr val="bg1"/>
                </a:solidFill>
              </a:rPr>
              <a:t>"</a:t>
            </a:r>
            <a:endParaRPr lang="en-US" sz="4000" dirty="0">
              <a:solidFill>
                <a:schemeClr val="bg1"/>
              </a:solidFill>
            </a:endParaRPr>
          </a:p>
        </p:txBody>
      </p:sp>
      <p:sp>
        <p:nvSpPr>
          <p:cNvPr id="3" name="Content Placeholder 2"/>
          <p:cNvSpPr>
            <a:spLocks noGrp="1"/>
          </p:cNvSpPr>
          <p:nvPr>
            <p:ph idx="1"/>
          </p:nvPr>
        </p:nvSpPr>
        <p:spPr>
          <a:xfrm>
            <a:off x="1315110" y="1905000"/>
            <a:ext cx="8915400" cy="3777622"/>
          </a:xfrm>
        </p:spPr>
        <p:txBody>
          <a:bodyPr>
            <a:normAutofit/>
          </a:bodyPr>
          <a:lstStyle/>
          <a:p>
            <a:pPr algn="just" rtl="1"/>
            <a:r>
              <a:rPr lang="ar-IQ" sz="2400" dirty="0" smtClean="0">
                <a:solidFill>
                  <a:schemeClr val="bg1"/>
                </a:solidFill>
              </a:rPr>
              <a:t>تم </a:t>
            </a:r>
            <a:r>
              <a:rPr lang="ar-IQ" sz="2400" dirty="0">
                <a:solidFill>
                  <a:schemeClr val="bg1"/>
                </a:solidFill>
              </a:rPr>
              <a:t>إعداد صفحات تحت مسمى "أنا</a:t>
            </a:r>
            <a:r>
              <a:rPr lang="en-US" sz="2400" dirty="0">
                <a:solidFill>
                  <a:schemeClr val="bg1"/>
                </a:solidFill>
              </a:rPr>
              <a:t> NIKON" </a:t>
            </a:r>
            <a:r>
              <a:rPr lang="ar-IQ" sz="2400" dirty="0">
                <a:solidFill>
                  <a:schemeClr val="bg1"/>
                </a:solidFill>
              </a:rPr>
              <a:t>على</a:t>
            </a:r>
            <a:r>
              <a:rPr lang="en-US" sz="2400" dirty="0">
                <a:solidFill>
                  <a:schemeClr val="bg1"/>
                </a:solidFill>
              </a:rPr>
              <a:t> Flickr </a:t>
            </a:r>
            <a:r>
              <a:rPr lang="ar-IQ" sz="2400" dirty="0">
                <a:solidFill>
                  <a:schemeClr val="bg1"/>
                </a:solidFill>
              </a:rPr>
              <a:t>و </a:t>
            </a:r>
            <a:r>
              <a:rPr lang="en-US" sz="2400" dirty="0">
                <a:solidFill>
                  <a:schemeClr val="bg1"/>
                </a:solidFill>
              </a:rPr>
              <a:t>Facebook</a:t>
            </a:r>
            <a:r>
              <a:rPr lang="ar-IQ" sz="2400" dirty="0">
                <a:solidFill>
                  <a:schemeClr val="bg1"/>
                </a:solidFill>
              </a:rPr>
              <a:t>، وباستخدام الإعلانات لجذب الناس لزيارة تلك الصفحات وتعريفهم بالحملة الاعلانية.</a:t>
            </a:r>
            <a:endParaRPr lang="en-US" sz="2400" dirty="0">
              <a:solidFill>
                <a:schemeClr val="bg1"/>
              </a:solidFill>
            </a:endParaRPr>
          </a:p>
          <a:p>
            <a:pPr algn="just" rtl="1"/>
            <a:r>
              <a:rPr lang="ar-IQ" sz="2400" dirty="0">
                <a:solidFill>
                  <a:schemeClr val="bg1"/>
                </a:solidFill>
              </a:rPr>
              <a:t>تم استخدام أسئلة بسيطة مثل "ما الكاميرا التي تملكها؟". وعدد من النصائح حول كيفية التقاط صور أفضل. تم اطلاق الصفحات في ستة أسواق أوروبية.</a:t>
            </a:r>
            <a:endParaRPr lang="en-US" sz="2400" dirty="0">
              <a:solidFill>
                <a:schemeClr val="bg1"/>
              </a:solidFill>
            </a:endParaRPr>
          </a:p>
          <a:p>
            <a:pPr algn="just" rtl="1"/>
            <a:r>
              <a:rPr lang="ar-IQ" sz="2400" dirty="0">
                <a:solidFill>
                  <a:schemeClr val="bg1"/>
                </a:solidFill>
              </a:rPr>
              <a:t>وبمجرد أن كانت المجموعات كبيرة بما فيه الكفاية، أطلقت </a:t>
            </a:r>
            <a:r>
              <a:rPr lang="ar-IQ" sz="2400" dirty="0" err="1">
                <a:solidFill>
                  <a:schemeClr val="bg1"/>
                </a:solidFill>
              </a:rPr>
              <a:t>نيكون</a:t>
            </a:r>
            <a:r>
              <a:rPr lang="ar-IQ" sz="2400" dirty="0">
                <a:solidFill>
                  <a:schemeClr val="bg1"/>
                </a:solidFill>
              </a:rPr>
              <a:t> منافسات</a:t>
            </a:r>
            <a:r>
              <a:rPr lang="en-US" sz="2400" dirty="0">
                <a:solidFill>
                  <a:schemeClr val="bg1"/>
                </a:solidFill>
              </a:rPr>
              <a:t> "WHO ARE WITH NIKON" </a:t>
            </a:r>
            <a:r>
              <a:rPr lang="ar-IQ" sz="2400" dirty="0">
                <a:solidFill>
                  <a:schemeClr val="bg1"/>
                </a:solidFill>
              </a:rPr>
              <a:t>على كلا المنصتين. كل يوم جمعة، قامت </a:t>
            </a:r>
            <a:r>
              <a:rPr lang="ar-IQ" sz="2400" dirty="0" err="1">
                <a:solidFill>
                  <a:schemeClr val="bg1"/>
                </a:solidFill>
              </a:rPr>
              <a:t>نيكون</a:t>
            </a:r>
            <a:r>
              <a:rPr lang="ar-IQ" sz="2400" dirty="0">
                <a:solidFill>
                  <a:schemeClr val="bg1"/>
                </a:solidFill>
              </a:rPr>
              <a:t> بتأسيس واجهات عرض شعبية كبيرة تسلط الضوء على أفضل عمل على الموقعين</a:t>
            </a:r>
            <a:r>
              <a:rPr lang="en-US" sz="2400" dirty="0">
                <a:solidFill>
                  <a:schemeClr val="bg1"/>
                </a:solidFill>
              </a:rPr>
              <a:t>.</a:t>
            </a:r>
          </a:p>
        </p:txBody>
      </p:sp>
    </p:spTree>
    <p:extLst>
      <p:ext uri="{BB962C8B-B14F-4D97-AF65-F5344CB8AC3E}">
        <p14:creationId xmlns:p14="http://schemas.microsoft.com/office/powerpoint/2010/main" val="101710634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33048" y="624110"/>
            <a:ext cx="8911687" cy="1280890"/>
          </a:xfrm>
        </p:spPr>
        <p:txBody>
          <a:bodyPr/>
          <a:lstStyle/>
          <a:p>
            <a:pPr algn="just" rtl="1"/>
            <a:r>
              <a:rPr lang="ar-IQ" sz="4000" b="1" dirty="0">
                <a:solidFill>
                  <a:schemeClr val="bg1"/>
                </a:solidFill>
              </a:rPr>
              <a:t>النتائج</a:t>
            </a:r>
            <a:endParaRPr lang="en-US" sz="4000" dirty="0">
              <a:solidFill>
                <a:schemeClr val="bg1"/>
              </a:solidFill>
            </a:endParaRPr>
          </a:p>
        </p:txBody>
      </p:sp>
      <p:sp>
        <p:nvSpPr>
          <p:cNvPr id="3" name="Content Placeholder 2"/>
          <p:cNvSpPr>
            <a:spLocks noGrp="1"/>
          </p:cNvSpPr>
          <p:nvPr>
            <p:ph idx="1"/>
          </p:nvPr>
        </p:nvSpPr>
        <p:spPr>
          <a:xfrm>
            <a:off x="1405182" y="2145323"/>
            <a:ext cx="8915400" cy="3777622"/>
          </a:xfrm>
        </p:spPr>
        <p:txBody>
          <a:bodyPr>
            <a:normAutofit/>
          </a:bodyPr>
          <a:lstStyle/>
          <a:p>
            <a:pPr algn="just" rtl="1"/>
            <a:r>
              <a:rPr lang="ar-IQ" sz="2400" dirty="0" smtClean="0">
                <a:solidFill>
                  <a:schemeClr val="bg1"/>
                </a:solidFill>
              </a:rPr>
              <a:t>جعلت </a:t>
            </a:r>
            <a:r>
              <a:rPr lang="ar-IQ" sz="2400" dirty="0">
                <a:solidFill>
                  <a:schemeClr val="bg1"/>
                </a:solidFill>
              </a:rPr>
              <a:t>الحملة العلاقة التجارية </a:t>
            </a:r>
            <a:r>
              <a:rPr lang="ar-IQ" sz="2400" dirty="0" err="1">
                <a:solidFill>
                  <a:schemeClr val="bg1"/>
                </a:solidFill>
              </a:rPr>
              <a:t>لنيكون</a:t>
            </a:r>
            <a:r>
              <a:rPr lang="ar-IQ" sz="2400" dirty="0">
                <a:solidFill>
                  <a:schemeClr val="bg1"/>
                </a:solidFill>
              </a:rPr>
              <a:t> في مقدمة الكلمات التي يتم البحث عنها في وسائل التواصل الاجتماعي، </a:t>
            </a:r>
            <a:endParaRPr lang="en-US" sz="2400" dirty="0">
              <a:solidFill>
                <a:schemeClr val="bg1"/>
              </a:solidFill>
            </a:endParaRPr>
          </a:p>
          <a:p>
            <a:pPr algn="just" rtl="1"/>
            <a:r>
              <a:rPr lang="ar-IQ" sz="2400" dirty="0">
                <a:solidFill>
                  <a:schemeClr val="bg1"/>
                </a:solidFill>
              </a:rPr>
              <a:t>فعلى صفحة </a:t>
            </a:r>
            <a:r>
              <a:rPr lang="en-US" sz="2400" dirty="0">
                <a:solidFill>
                  <a:schemeClr val="bg1"/>
                </a:solidFill>
              </a:rPr>
              <a:t>Facebook</a:t>
            </a:r>
            <a:r>
              <a:rPr lang="ar-IQ" sz="2400" dirty="0">
                <a:solidFill>
                  <a:schemeClr val="bg1"/>
                </a:solidFill>
              </a:rPr>
              <a:t>، قام المستخدمون برفع ما يقرب من 40.000 صورة. وعلى </a:t>
            </a:r>
            <a:r>
              <a:rPr lang="en-US" sz="2400" dirty="0">
                <a:solidFill>
                  <a:schemeClr val="bg1"/>
                </a:solidFill>
              </a:rPr>
              <a:t>Flickr</a:t>
            </a:r>
            <a:r>
              <a:rPr lang="ar-IQ" sz="2400" dirty="0">
                <a:solidFill>
                  <a:schemeClr val="bg1"/>
                </a:solidFill>
              </a:rPr>
              <a:t>، فإن مجتمع </a:t>
            </a:r>
            <a:r>
              <a:rPr lang="ar-IQ" sz="2400" dirty="0" err="1">
                <a:solidFill>
                  <a:schemeClr val="bg1"/>
                </a:solidFill>
              </a:rPr>
              <a:t>نيكون</a:t>
            </a:r>
            <a:r>
              <a:rPr lang="ar-IQ" sz="2400" dirty="0">
                <a:solidFill>
                  <a:schemeClr val="bg1"/>
                </a:solidFill>
              </a:rPr>
              <a:t> بهذا الموقع ارتفع 2% مقارنة بما كان قبل الحملة الاعلانية، ويضم الان أكثر من 8500 عضو. وقد ساهموا بنحو 80.000 صورة، إضافة 200 مرة أخرى كل يوم</a:t>
            </a:r>
            <a:r>
              <a:rPr lang="en-US" sz="2400" dirty="0">
                <a:solidFill>
                  <a:schemeClr val="bg1"/>
                </a:solidFill>
              </a:rPr>
              <a:t>.</a:t>
            </a:r>
            <a:r>
              <a:rPr lang="ar-IQ" sz="2400" dirty="0">
                <a:solidFill>
                  <a:schemeClr val="bg1"/>
                </a:solidFill>
              </a:rPr>
              <a:t> الامر الذي أدى الى تضاعف حصة </a:t>
            </a:r>
            <a:r>
              <a:rPr lang="ar-IQ" sz="2400" dirty="0" err="1">
                <a:solidFill>
                  <a:schemeClr val="bg1"/>
                </a:solidFill>
              </a:rPr>
              <a:t>نيكون</a:t>
            </a:r>
            <a:r>
              <a:rPr lang="ar-IQ" sz="2400" dirty="0">
                <a:solidFill>
                  <a:schemeClr val="bg1"/>
                </a:solidFill>
              </a:rPr>
              <a:t> في سوق الكاميرات المدمجة في أسواقها الستة الرئيسية</a:t>
            </a:r>
            <a:r>
              <a:rPr lang="en-US" sz="2400" dirty="0" smtClean="0">
                <a:solidFill>
                  <a:schemeClr val="bg1"/>
                </a:solidFill>
              </a:rPr>
              <a:t>.</a:t>
            </a:r>
            <a:endParaRPr lang="ar-IQ" sz="2400" dirty="0" smtClean="0">
              <a:solidFill>
                <a:schemeClr val="bg1"/>
              </a:solidFill>
            </a:endParaRPr>
          </a:p>
          <a:p>
            <a:pPr algn="just" rtl="1"/>
            <a:r>
              <a:rPr lang="ar-IQ" sz="2400" dirty="0">
                <a:solidFill>
                  <a:schemeClr val="bg1"/>
                </a:solidFill>
              </a:rPr>
              <a:t>اليوم، </a:t>
            </a:r>
            <a:r>
              <a:rPr lang="ar-IQ" sz="2400" dirty="0" err="1">
                <a:solidFill>
                  <a:schemeClr val="bg1"/>
                </a:solidFill>
              </a:rPr>
              <a:t>نيكون</a:t>
            </a:r>
            <a:r>
              <a:rPr lang="ar-IQ" sz="2400" dirty="0">
                <a:solidFill>
                  <a:schemeClr val="bg1"/>
                </a:solidFill>
              </a:rPr>
              <a:t> هي واحدة من أكبر مجموعات العلامات التجارية على </a:t>
            </a:r>
            <a:r>
              <a:rPr lang="en-US" sz="2400" dirty="0">
                <a:solidFill>
                  <a:schemeClr val="bg1"/>
                </a:solidFill>
              </a:rPr>
              <a:t>Flickr</a:t>
            </a:r>
            <a:r>
              <a:rPr lang="ar-IQ" sz="2400" dirty="0">
                <a:solidFill>
                  <a:schemeClr val="bg1"/>
                </a:solidFill>
              </a:rPr>
              <a:t>، مع ما يقرب من 30.000 عضو و120،000 صورة تم تحميلها تحت اسم </a:t>
            </a:r>
            <a:r>
              <a:rPr lang="ar-IQ" sz="2400" dirty="0" err="1">
                <a:solidFill>
                  <a:schemeClr val="bg1"/>
                </a:solidFill>
              </a:rPr>
              <a:t>نيكون</a:t>
            </a:r>
            <a:endParaRPr lang="en-US" sz="2400" dirty="0">
              <a:solidFill>
                <a:schemeClr val="bg1"/>
              </a:solidFill>
            </a:endParaRPr>
          </a:p>
        </p:txBody>
      </p:sp>
    </p:spTree>
    <p:extLst>
      <p:ext uri="{BB962C8B-B14F-4D97-AF65-F5344CB8AC3E}">
        <p14:creationId xmlns:p14="http://schemas.microsoft.com/office/powerpoint/2010/main" val="102359268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788790" y="621323"/>
            <a:ext cx="6120748" cy="3785652"/>
          </a:xfrm>
          <a:prstGeom prst="rect">
            <a:avLst/>
          </a:prstGeom>
          <a:noFill/>
        </p:spPr>
        <p:txBody>
          <a:bodyPr wrap="square" rtlCol="0">
            <a:spAutoFit/>
          </a:bodyPr>
          <a:lstStyle/>
          <a:p>
            <a:pPr algn="ctr"/>
            <a:r>
              <a:rPr lang="ar-IQ" sz="7200" b="1" dirty="0" smtClean="0">
                <a:solidFill>
                  <a:schemeClr val="bg1"/>
                </a:solidFill>
                <a:cs typeface="Kamran" panose="00000500000000000000" pitchFamily="2" charset="-78"/>
              </a:rPr>
              <a:t>هل ستكون انت أيضا</a:t>
            </a:r>
          </a:p>
          <a:p>
            <a:pPr algn="ctr"/>
            <a:r>
              <a:rPr lang="ar-IQ" sz="7200" b="1" dirty="0" err="1" smtClean="0">
                <a:solidFill>
                  <a:schemeClr val="bg1"/>
                </a:solidFill>
                <a:cs typeface="Kamran" panose="00000500000000000000" pitchFamily="2" charset="-78"/>
              </a:rPr>
              <a:t>نايكون</a:t>
            </a:r>
            <a:r>
              <a:rPr lang="ar-IQ" sz="7200" b="1" dirty="0" smtClean="0">
                <a:solidFill>
                  <a:schemeClr val="bg1"/>
                </a:solidFill>
                <a:cs typeface="Kamran" panose="00000500000000000000" pitchFamily="2" charset="-78"/>
              </a:rPr>
              <a:t>؟!</a:t>
            </a:r>
          </a:p>
          <a:p>
            <a:pPr algn="ctr"/>
            <a:r>
              <a:rPr lang="ar-IQ" sz="4400" b="1" dirty="0" smtClean="0">
                <a:solidFill>
                  <a:schemeClr val="bg1"/>
                </a:solidFill>
                <a:cs typeface="Kamran" panose="00000500000000000000" pitchFamily="2" charset="-78"/>
              </a:rPr>
              <a:t>قم بنشر صورك الفوتوغرافية وانضم الى احد مجاميع الهواة في مجال التصوير</a:t>
            </a:r>
            <a:endParaRPr lang="en-US" sz="4400" b="1" dirty="0">
              <a:solidFill>
                <a:schemeClr val="bg1"/>
              </a:solidFill>
              <a:cs typeface="Kamran" panose="00000500000000000000" pitchFamily="2" charset="-78"/>
            </a:endParaRPr>
          </a:p>
        </p:txBody>
      </p:sp>
      <p:sp>
        <p:nvSpPr>
          <p:cNvPr id="5" name="TextBox 4"/>
          <p:cNvSpPr txBox="1"/>
          <p:nvPr/>
        </p:nvSpPr>
        <p:spPr>
          <a:xfrm>
            <a:off x="2483990" y="5146431"/>
            <a:ext cx="6120748" cy="1200329"/>
          </a:xfrm>
          <a:prstGeom prst="rect">
            <a:avLst/>
          </a:prstGeom>
          <a:noFill/>
        </p:spPr>
        <p:txBody>
          <a:bodyPr wrap="square" rtlCol="0">
            <a:spAutoFit/>
          </a:bodyPr>
          <a:lstStyle/>
          <a:p>
            <a:pPr algn="ctr"/>
            <a:r>
              <a:rPr lang="ar-IQ" sz="7200" b="1" dirty="0" smtClean="0">
                <a:solidFill>
                  <a:schemeClr val="bg1"/>
                </a:solidFill>
                <a:cs typeface="Kamran" panose="00000500000000000000" pitchFamily="2" charset="-78"/>
              </a:rPr>
              <a:t>شكرا لحسن الاستماع</a:t>
            </a:r>
            <a:endParaRPr lang="en-US" sz="4400" b="1" dirty="0">
              <a:solidFill>
                <a:schemeClr val="bg1"/>
              </a:solidFill>
              <a:cs typeface="Kamran" panose="00000500000000000000" pitchFamily="2" charset="-78"/>
            </a:endParaRPr>
          </a:p>
        </p:txBody>
      </p:sp>
    </p:spTree>
    <p:extLst>
      <p:ext uri="{BB962C8B-B14F-4D97-AF65-F5344CB8AC3E}">
        <p14:creationId xmlns:p14="http://schemas.microsoft.com/office/powerpoint/2010/main" val="28818806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26832" y="448264"/>
            <a:ext cx="8911687" cy="1280890"/>
          </a:xfrm>
        </p:spPr>
        <p:txBody>
          <a:bodyPr>
            <a:normAutofit/>
          </a:bodyPr>
          <a:lstStyle/>
          <a:p>
            <a:pPr algn="r" rtl="1"/>
            <a:r>
              <a:rPr lang="ar-SA" sz="4000" b="1" dirty="0" smtClean="0">
                <a:solidFill>
                  <a:schemeClr val="bg1"/>
                </a:solidFill>
              </a:rPr>
              <a:t>المقدمة:</a:t>
            </a:r>
            <a:endParaRPr lang="en-US" sz="4000" b="1" dirty="0">
              <a:solidFill>
                <a:schemeClr val="bg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26832" y="1594338"/>
            <a:ext cx="8915400" cy="3777622"/>
          </a:xfrm>
          <a:noFill/>
        </p:spPr>
        <p:txBody>
          <a:bodyPr>
            <a:noAutofit/>
          </a:bodyPr>
          <a:lstStyle/>
          <a:p>
            <a:pPr algn="just" rtl="1"/>
            <a:r>
              <a:rPr lang="ar-SA" sz="2800" dirty="0" smtClean="0">
                <a:solidFill>
                  <a:schemeClr val="bg1"/>
                </a:solidFill>
              </a:rPr>
              <a:t>لقد </a:t>
            </a:r>
            <a:r>
              <a:rPr lang="ar-SA" sz="2800" dirty="0">
                <a:solidFill>
                  <a:schemeClr val="bg1"/>
                </a:solidFill>
              </a:rPr>
              <a:t>كانت </a:t>
            </a:r>
            <a:r>
              <a:rPr lang="ar-SA" sz="2800" dirty="0" err="1">
                <a:solidFill>
                  <a:schemeClr val="bg1"/>
                </a:solidFill>
              </a:rPr>
              <a:t>نيكون</a:t>
            </a:r>
            <a:r>
              <a:rPr lang="ar-SA" sz="2800" dirty="0">
                <a:solidFill>
                  <a:schemeClr val="bg1"/>
                </a:solidFill>
              </a:rPr>
              <a:t> ناجحة بشكل لا يصدق في فئة</a:t>
            </a:r>
            <a:r>
              <a:rPr lang="en-US" sz="2800" dirty="0">
                <a:solidFill>
                  <a:schemeClr val="bg1"/>
                </a:solidFill>
              </a:rPr>
              <a:t> SLR </a:t>
            </a:r>
            <a:r>
              <a:rPr lang="ar-SA" sz="2800" dirty="0">
                <a:solidFill>
                  <a:schemeClr val="bg1"/>
                </a:solidFill>
              </a:rPr>
              <a:t>الرقمية</a:t>
            </a:r>
            <a:r>
              <a:rPr lang="en-US" sz="2800" dirty="0">
                <a:solidFill>
                  <a:schemeClr val="bg1"/>
                </a:solidFill>
              </a:rPr>
              <a:t>. </a:t>
            </a:r>
            <a:r>
              <a:rPr lang="ar-SA" sz="2800" dirty="0">
                <a:solidFill>
                  <a:schemeClr val="bg1"/>
                </a:solidFill>
              </a:rPr>
              <a:t>ومع ذلك، كانت تخسر بشكل يومي عندما يتعلق الأمر بالكاميرات المدمجة. ومن هنا، أطلقت </a:t>
            </a:r>
            <a:r>
              <a:rPr lang="ar-SA" sz="2800" dirty="0" err="1">
                <a:solidFill>
                  <a:schemeClr val="bg1"/>
                </a:solidFill>
              </a:rPr>
              <a:t>نيكون</a:t>
            </a:r>
            <a:r>
              <a:rPr lang="ar-SA" sz="2800" dirty="0">
                <a:solidFill>
                  <a:schemeClr val="bg1"/>
                </a:solidFill>
              </a:rPr>
              <a:t> مسابقة تشجع الناس على مشاركة وتعزيز صورهم على منصات وسائل الإعلام الاجتماعية</a:t>
            </a:r>
            <a:r>
              <a:rPr lang="en-US" sz="2800" dirty="0">
                <a:solidFill>
                  <a:schemeClr val="bg1"/>
                </a:solidFill>
              </a:rPr>
              <a:t>.</a:t>
            </a:r>
          </a:p>
          <a:p>
            <a:pPr algn="just" rtl="1"/>
            <a:r>
              <a:rPr lang="ar-IQ" sz="2800" dirty="0">
                <a:solidFill>
                  <a:schemeClr val="bg1"/>
                </a:solidFill>
              </a:rPr>
              <a:t>الرؤية " </a:t>
            </a:r>
            <a:r>
              <a:rPr lang="ar-SA" sz="2800" b="1" dirty="0">
                <a:solidFill>
                  <a:schemeClr val="bg1"/>
                </a:solidFill>
              </a:rPr>
              <a:t>فتح المستقبل بقوة الضوء</a:t>
            </a:r>
            <a:r>
              <a:rPr lang="ar-SA" sz="2800" dirty="0">
                <a:solidFill>
                  <a:schemeClr val="bg1"/>
                </a:solidFill>
              </a:rPr>
              <a:t>"</a:t>
            </a:r>
            <a:r>
              <a:rPr lang="ar-IQ" sz="2800" dirty="0">
                <a:solidFill>
                  <a:schemeClr val="bg1"/>
                </a:solidFill>
              </a:rPr>
              <a:t> (</a:t>
            </a:r>
            <a:r>
              <a:rPr lang="en-US" sz="2800" dirty="0">
                <a:solidFill>
                  <a:schemeClr val="bg1"/>
                </a:solidFill>
              </a:rPr>
              <a:t>Unlock the future with the power of light</a:t>
            </a:r>
            <a:r>
              <a:rPr lang="ar-IQ" sz="2800" dirty="0">
                <a:solidFill>
                  <a:schemeClr val="bg1"/>
                </a:solidFill>
              </a:rPr>
              <a:t>)</a:t>
            </a:r>
            <a:endParaRPr lang="en-US" sz="2800" dirty="0">
              <a:solidFill>
                <a:schemeClr val="bg1"/>
              </a:solidFill>
            </a:endParaRPr>
          </a:p>
          <a:p>
            <a:pPr algn="just" rtl="1"/>
            <a:r>
              <a:rPr lang="ar-IQ" sz="2800" dirty="0">
                <a:solidFill>
                  <a:schemeClr val="bg1"/>
                </a:solidFill>
              </a:rPr>
              <a:t>فلسفة الشركة: "</a:t>
            </a:r>
            <a:r>
              <a:rPr lang="ar-IQ" sz="2800" b="1" dirty="0">
                <a:solidFill>
                  <a:schemeClr val="bg1"/>
                </a:solidFill>
              </a:rPr>
              <a:t>الجدارة بالثقة والإبداع</a:t>
            </a:r>
            <a:r>
              <a:rPr lang="ar-IQ" sz="2800" dirty="0">
                <a:solidFill>
                  <a:schemeClr val="bg1"/>
                </a:solidFill>
              </a:rPr>
              <a:t>". هذه كلمات بسيطة، لكن ليس من السهل تطبيقها. تمثل هذه الكلمات الهامة مبادئ ثابتة سوف نلتزم بها دائمًا.</a:t>
            </a:r>
            <a:endParaRPr lang="en-US" sz="2800" dirty="0">
              <a:solidFill>
                <a:schemeClr val="bg1"/>
              </a:solidFill>
            </a:endParaRPr>
          </a:p>
        </p:txBody>
      </p:sp>
    </p:spTree>
    <p:extLst>
      <p:ext uri="{BB962C8B-B14F-4D97-AF65-F5344CB8AC3E}">
        <p14:creationId xmlns:p14="http://schemas.microsoft.com/office/powerpoint/2010/main" val="1688876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15110" y="624110"/>
            <a:ext cx="8911687" cy="1280890"/>
          </a:xfrm>
        </p:spPr>
        <p:txBody>
          <a:bodyPr>
            <a:normAutofit/>
          </a:bodyPr>
          <a:lstStyle/>
          <a:p>
            <a:pPr algn="r" rtl="1"/>
            <a:r>
              <a:rPr lang="ar-IQ" sz="4000" b="1" dirty="0">
                <a:solidFill>
                  <a:schemeClr val="bg1"/>
                </a:solidFill>
              </a:rPr>
              <a:t>لمحة تاريخية</a:t>
            </a:r>
            <a:endParaRPr lang="en-US" sz="4000" dirty="0">
              <a:solidFill>
                <a:schemeClr val="bg1"/>
              </a:solidFill>
            </a:endParaRPr>
          </a:p>
        </p:txBody>
      </p:sp>
      <p:sp>
        <p:nvSpPr>
          <p:cNvPr id="3" name="Content Placeholder 2"/>
          <p:cNvSpPr>
            <a:spLocks noGrp="1"/>
          </p:cNvSpPr>
          <p:nvPr>
            <p:ph idx="1"/>
          </p:nvPr>
        </p:nvSpPr>
        <p:spPr>
          <a:xfrm>
            <a:off x="1311397" y="2121877"/>
            <a:ext cx="8915400" cy="3777622"/>
          </a:xfrm>
        </p:spPr>
        <p:txBody>
          <a:bodyPr>
            <a:normAutofit/>
          </a:bodyPr>
          <a:lstStyle/>
          <a:p>
            <a:pPr algn="just" rtl="1"/>
            <a:r>
              <a:rPr lang="ar-IQ" sz="2400" dirty="0" smtClean="0">
                <a:solidFill>
                  <a:schemeClr val="bg1"/>
                </a:solidFill>
              </a:rPr>
              <a:t>في </a:t>
            </a:r>
            <a:r>
              <a:rPr lang="ar-IQ" sz="2400" dirty="0">
                <a:solidFill>
                  <a:schemeClr val="bg1"/>
                </a:solidFill>
              </a:rPr>
              <a:t>عام 1917، اندمجت ثلاث شركات رائدة في مجال البصريات لتشكيل شركة بصرية تدعى </a:t>
            </a:r>
            <a:r>
              <a:rPr lang="ar-IQ" sz="2400" dirty="0" err="1">
                <a:solidFill>
                  <a:schemeClr val="bg1"/>
                </a:solidFill>
              </a:rPr>
              <a:t>نيبون</a:t>
            </a:r>
            <a:r>
              <a:rPr lang="ar-IQ" sz="2400" dirty="0">
                <a:solidFill>
                  <a:schemeClr val="bg1"/>
                </a:solidFill>
              </a:rPr>
              <a:t> </a:t>
            </a:r>
            <a:r>
              <a:rPr lang="ar-IQ" sz="2400" dirty="0" err="1">
                <a:solidFill>
                  <a:schemeClr val="bg1"/>
                </a:solidFill>
              </a:rPr>
              <a:t>كوغاكو</a:t>
            </a:r>
            <a:r>
              <a:rPr lang="ar-IQ" sz="2400" dirty="0">
                <a:solidFill>
                  <a:schemeClr val="bg1"/>
                </a:solidFill>
              </a:rPr>
              <a:t>، قامت الشركة بتصنيع مجموعة متنوعة من المنتجات باستخدام العدسات </a:t>
            </a:r>
            <a:r>
              <a:rPr lang="ar-IQ" sz="2400" dirty="0" smtClean="0">
                <a:solidFill>
                  <a:schemeClr val="bg1"/>
                </a:solidFill>
              </a:rPr>
              <a:t>البصرية. </a:t>
            </a:r>
            <a:r>
              <a:rPr lang="ar-IQ" sz="2400" dirty="0">
                <a:solidFill>
                  <a:schemeClr val="bg1"/>
                </a:solidFill>
              </a:rPr>
              <a:t>تم تغيير اسم الشركة بعد الكاميرات في عام 1988، لتصبح شركة </a:t>
            </a:r>
            <a:r>
              <a:rPr lang="ar-IQ" sz="2400" dirty="0" err="1">
                <a:solidFill>
                  <a:schemeClr val="bg1"/>
                </a:solidFill>
              </a:rPr>
              <a:t>نيكون</a:t>
            </a:r>
            <a:r>
              <a:rPr lang="en-US" sz="2400" dirty="0" smtClean="0">
                <a:solidFill>
                  <a:schemeClr val="bg1"/>
                </a:solidFill>
              </a:rPr>
              <a:t>.</a:t>
            </a:r>
            <a:endParaRPr lang="ar-IQ" sz="2400" dirty="0" smtClean="0">
              <a:solidFill>
                <a:schemeClr val="bg1"/>
              </a:solidFill>
            </a:endParaRPr>
          </a:p>
          <a:p>
            <a:pPr algn="just" rtl="1"/>
            <a:r>
              <a:rPr lang="ar-IQ" sz="2400" dirty="0">
                <a:solidFill>
                  <a:schemeClr val="bg1"/>
                </a:solidFill>
              </a:rPr>
              <a:t>في عام 1991، كمشروع بحثي لوكالة ناسا، ساعدت </a:t>
            </a:r>
            <a:r>
              <a:rPr lang="ar-IQ" sz="2400" dirty="0" err="1">
                <a:solidFill>
                  <a:schemeClr val="bg1"/>
                </a:solidFill>
              </a:rPr>
              <a:t>نيكون</a:t>
            </a:r>
            <a:r>
              <a:rPr lang="ar-IQ" sz="2400" dirty="0">
                <a:solidFill>
                  <a:schemeClr val="bg1"/>
                </a:solidFill>
              </a:rPr>
              <a:t> في بناء أول كاميرات التصوير الرقمي العاكسة أحادية العدسة (</a:t>
            </a:r>
            <a:r>
              <a:rPr lang="en-US" sz="2400" dirty="0">
                <a:solidFill>
                  <a:schemeClr val="bg1"/>
                </a:solidFill>
              </a:rPr>
              <a:t>D-SLR</a:t>
            </a:r>
            <a:r>
              <a:rPr lang="ar-IQ" sz="2400" dirty="0">
                <a:solidFill>
                  <a:schemeClr val="bg1"/>
                </a:solidFill>
              </a:rPr>
              <a:t>). وبحلول عام 1999، كانت </a:t>
            </a:r>
            <a:r>
              <a:rPr lang="ar-IQ" sz="2400" dirty="0" err="1">
                <a:solidFill>
                  <a:schemeClr val="bg1"/>
                </a:solidFill>
              </a:rPr>
              <a:t>نيكون</a:t>
            </a:r>
            <a:r>
              <a:rPr lang="ar-IQ" sz="2400" dirty="0">
                <a:solidFill>
                  <a:schemeClr val="bg1"/>
                </a:solidFill>
              </a:rPr>
              <a:t> </a:t>
            </a:r>
            <a:r>
              <a:rPr lang="ar-IQ" sz="2400" dirty="0" smtClean="0">
                <a:solidFill>
                  <a:schemeClr val="bg1"/>
                </a:solidFill>
              </a:rPr>
              <a:t>قد قامت بتصنيع كاميرا </a:t>
            </a:r>
            <a:r>
              <a:rPr lang="en-US" sz="2400" dirty="0">
                <a:solidFill>
                  <a:schemeClr val="bg1"/>
                </a:solidFill>
              </a:rPr>
              <a:t>D-SLR</a:t>
            </a:r>
            <a:r>
              <a:rPr lang="ar-IQ" sz="2400" dirty="0">
                <a:solidFill>
                  <a:schemeClr val="bg1"/>
                </a:solidFill>
              </a:rPr>
              <a:t> الخاصة بها للمستهلكين. تمكن كاميرات </a:t>
            </a:r>
            <a:r>
              <a:rPr lang="en-US" sz="2400" dirty="0">
                <a:solidFill>
                  <a:schemeClr val="bg1"/>
                </a:solidFill>
              </a:rPr>
              <a:t>D-SLR</a:t>
            </a:r>
            <a:r>
              <a:rPr lang="ar-IQ" sz="2400" dirty="0">
                <a:solidFill>
                  <a:schemeClr val="bg1"/>
                </a:solidFill>
              </a:rPr>
              <a:t> المستخدم من رؤية تمثيل دقيق لما تلتقطه العدسة، ويأخذ صورًا عالية الدقة، ويمكنه التعامل مع مجموعة متنوعة من العدسات، بما في ذلك الزاوية العريضة والبعد </a:t>
            </a:r>
            <a:r>
              <a:rPr lang="ar-IQ" sz="2400" dirty="0" smtClean="0">
                <a:solidFill>
                  <a:schemeClr val="bg1"/>
                </a:solidFill>
              </a:rPr>
              <a:t>المقرب.</a:t>
            </a:r>
            <a:endParaRPr lang="en-US" sz="2400" dirty="0">
              <a:solidFill>
                <a:schemeClr val="bg1"/>
              </a:solidFill>
            </a:endParaRPr>
          </a:p>
        </p:txBody>
      </p:sp>
    </p:spTree>
    <p:extLst>
      <p:ext uri="{BB962C8B-B14F-4D97-AF65-F5344CB8AC3E}">
        <p14:creationId xmlns:p14="http://schemas.microsoft.com/office/powerpoint/2010/main" val="3347333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46566" y="624110"/>
            <a:ext cx="8911687" cy="1280890"/>
          </a:xfrm>
        </p:spPr>
        <p:txBody>
          <a:bodyPr>
            <a:normAutofit/>
          </a:bodyPr>
          <a:lstStyle/>
          <a:p>
            <a:pPr algn="r" rtl="1"/>
            <a:r>
              <a:rPr lang="ar-IQ" sz="4000" b="1" dirty="0">
                <a:solidFill>
                  <a:schemeClr val="bg1"/>
                </a:solidFill>
              </a:rPr>
              <a:t>المنافسون:</a:t>
            </a:r>
            <a:endParaRPr lang="en-US" sz="4000" dirty="0">
              <a:solidFill>
                <a:schemeClr val="bg1"/>
              </a:solidFill>
            </a:endParaRPr>
          </a:p>
        </p:txBody>
      </p:sp>
      <p:sp>
        <p:nvSpPr>
          <p:cNvPr id="3" name="Content Placeholder 2"/>
          <p:cNvSpPr>
            <a:spLocks noGrp="1"/>
          </p:cNvSpPr>
          <p:nvPr>
            <p:ph idx="1"/>
          </p:nvPr>
        </p:nvSpPr>
        <p:spPr>
          <a:xfrm>
            <a:off x="1346566" y="1905000"/>
            <a:ext cx="8915400" cy="3777622"/>
          </a:xfrm>
        </p:spPr>
        <p:txBody>
          <a:bodyPr>
            <a:noAutofit/>
          </a:bodyPr>
          <a:lstStyle/>
          <a:p>
            <a:pPr algn="just" rtl="1"/>
            <a:r>
              <a:rPr lang="ar-IQ" sz="2400" dirty="0" smtClean="0">
                <a:solidFill>
                  <a:schemeClr val="bg1"/>
                </a:solidFill>
              </a:rPr>
              <a:t>تنافس </a:t>
            </a:r>
            <a:r>
              <a:rPr lang="ar-IQ" sz="2400" dirty="0">
                <a:solidFill>
                  <a:schemeClr val="bg1"/>
                </a:solidFill>
              </a:rPr>
              <a:t>شركة </a:t>
            </a:r>
            <a:r>
              <a:rPr lang="ar-IQ" sz="2400" dirty="0" err="1">
                <a:solidFill>
                  <a:schemeClr val="bg1"/>
                </a:solidFill>
              </a:rPr>
              <a:t>نياكون</a:t>
            </a:r>
            <a:r>
              <a:rPr lang="ar-IQ" sz="2400" dirty="0">
                <a:solidFill>
                  <a:schemeClr val="bg1"/>
                </a:solidFill>
              </a:rPr>
              <a:t> عددا من الشركات الأخرى المختصة في مجال التصوير الرقمي، الا ان المنافسة تشد في اعلى مستوياتها مع شركة كانون، والتي تصدر تطويرات مستمرة على كاميراتها وانخفاض أسعارها وجودة صورها، الامر الذي جعل منها المنافس الأول لشركة </a:t>
            </a:r>
            <a:r>
              <a:rPr lang="ar-IQ" sz="2400" dirty="0" err="1">
                <a:solidFill>
                  <a:schemeClr val="bg1"/>
                </a:solidFill>
              </a:rPr>
              <a:t>نايكون</a:t>
            </a:r>
            <a:r>
              <a:rPr lang="ar-IQ" sz="2400" dirty="0">
                <a:solidFill>
                  <a:schemeClr val="bg1"/>
                </a:solidFill>
              </a:rPr>
              <a:t>، </a:t>
            </a:r>
            <a:r>
              <a:rPr lang="en-US" sz="2400" dirty="0">
                <a:solidFill>
                  <a:schemeClr val="bg1"/>
                </a:solidFill>
              </a:rPr>
              <a:t>Sony</a:t>
            </a:r>
            <a:r>
              <a:rPr lang="ar-IQ" sz="2400" dirty="0">
                <a:solidFill>
                  <a:schemeClr val="bg1"/>
                </a:solidFill>
              </a:rPr>
              <a:t> هي الأخرى تنافس في مجال التصوير الرقمي عبر سلسلة كاميرات </a:t>
            </a:r>
            <a:r>
              <a:rPr lang="en-US" sz="2400" dirty="0">
                <a:solidFill>
                  <a:schemeClr val="bg1"/>
                </a:solidFill>
              </a:rPr>
              <a:t>Alpha</a:t>
            </a:r>
            <a:r>
              <a:rPr lang="ar-IQ" sz="2400" dirty="0">
                <a:solidFill>
                  <a:schemeClr val="bg1"/>
                </a:solidFill>
              </a:rPr>
              <a:t> (α) والتي اخذت بالانتشار بين المصورين المحترفين والهواة على حد سواء، هناك شركات أخرى تنافس </a:t>
            </a:r>
            <a:r>
              <a:rPr lang="ar-IQ" sz="2400" dirty="0" err="1">
                <a:solidFill>
                  <a:schemeClr val="bg1"/>
                </a:solidFill>
              </a:rPr>
              <a:t>نايكون</a:t>
            </a:r>
            <a:r>
              <a:rPr lang="ar-IQ" sz="2400" dirty="0">
                <a:solidFill>
                  <a:schemeClr val="bg1"/>
                </a:solidFill>
              </a:rPr>
              <a:t> مثل </a:t>
            </a:r>
            <a:r>
              <a:rPr lang="en-US" sz="2400" dirty="0" err="1">
                <a:solidFill>
                  <a:schemeClr val="bg1"/>
                </a:solidFill>
              </a:rPr>
              <a:t>fujifilm</a:t>
            </a:r>
            <a:r>
              <a:rPr lang="en-US" sz="2400" dirty="0">
                <a:solidFill>
                  <a:schemeClr val="bg1"/>
                </a:solidFill>
              </a:rPr>
              <a:t> </a:t>
            </a:r>
            <a:r>
              <a:rPr lang="ar-IQ" sz="2400" dirty="0">
                <a:solidFill>
                  <a:schemeClr val="bg1"/>
                </a:solidFill>
              </a:rPr>
              <a:t>و </a:t>
            </a:r>
            <a:r>
              <a:rPr lang="en-US" sz="2400" dirty="0">
                <a:solidFill>
                  <a:schemeClr val="bg1"/>
                </a:solidFill>
              </a:rPr>
              <a:t>Kodak</a:t>
            </a:r>
            <a:r>
              <a:rPr lang="ar-IQ" sz="2400" dirty="0">
                <a:solidFill>
                  <a:schemeClr val="bg1"/>
                </a:solidFill>
              </a:rPr>
              <a:t> وغيرها.</a:t>
            </a:r>
            <a:endParaRPr lang="en-US" sz="2400" dirty="0">
              <a:solidFill>
                <a:schemeClr val="bg1"/>
              </a:solidFill>
            </a:endParaRPr>
          </a:p>
        </p:txBody>
      </p:sp>
    </p:spTree>
    <p:extLst>
      <p:ext uri="{BB962C8B-B14F-4D97-AF65-F5344CB8AC3E}">
        <p14:creationId xmlns:p14="http://schemas.microsoft.com/office/powerpoint/2010/main" val="34746807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99673" y="624110"/>
            <a:ext cx="8911687" cy="1280890"/>
          </a:xfrm>
        </p:spPr>
        <p:txBody>
          <a:bodyPr>
            <a:normAutofit/>
          </a:bodyPr>
          <a:lstStyle/>
          <a:p>
            <a:pPr algn="r" rtl="1"/>
            <a:r>
              <a:rPr lang="ar-IQ" sz="4000" b="1" dirty="0">
                <a:solidFill>
                  <a:schemeClr val="bg1"/>
                </a:solidFill>
              </a:rPr>
              <a:t>التحديات</a:t>
            </a:r>
            <a:endParaRPr lang="en-US" sz="40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299673" y="1793631"/>
            <a:ext cx="8915400" cy="3777622"/>
          </a:xfrm>
        </p:spPr>
        <p:txBody>
          <a:bodyPr>
            <a:noAutofit/>
          </a:bodyPr>
          <a:lstStyle/>
          <a:p>
            <a:pPr algn="just" rtl="1"/>
            <a:endParaRPr lang="en-US" sz="2400" dirty="0">
              <a:solidFill>
                <a:schemeClr val="bg1"/>
              </a:solidFill>
            </a:endParaRPr>
          </a:p>
          <a:p>
            <a:pPr algn="just" rtl="1"/>
            <a:r>
              <a:rPr lang="ar-IQ" sz="2400" dirty="0">
                <a:solidFill>
                  <a:schemeClr val="bg1"/>
                </a:solidFill>
              </a:rPr>
              <a:t>على الرغم من استحواذ </a:t>
            </a:r>
            <a:r>
              <a:rPr lang="ar-IQ" sz="2400" dirty="0" err="1">
                <a:solidFill>
                  <a:schemeClr val="bg1"/>
                </a:solidFill>
              </a:rPr>
              <a:t>نايكون</a:t>
            </a:r>
            <a:r>
              <a:rPr lang="ar-IQ" sz="2400" dirty="0">
                <a:solidFill>
                  <a:schemeClr val="bg1"/>
                </a:solidFill>
              </a:rPr>
              <a:t> على 35٪ من سوق </a:t>
            </a:r>
            <a:r>
              <a:rPr lang="en-US" sz="2400" dirty="0">
                <a:solidFill>
                  <a:schemeClr val="bg1"/>
                </a:solidFill>
              </a:rPr>
              <a:t> </a:t>
            </a:r>
            <a:r>
              <a:rPr lang="en-US" sz="2400" dirty="0" smtClean="0">
                <a:solidFill>
                  <a:schemeClr val="bg1"/>
                </a:solidFill>
              </a:rPr>
              <a:t>DSLR</a:t>
            </a:r>
            <a:r>
              <a:rPr lang="ar-IQ" sz="2400" dirty="0">
                <a:solidFill>
                  <a:schemeClr val="bg1"/>
                </a:solidFill>
              </a:rPr>
              <a:t>، فإن علامة </a:t>
            </a:r>
            <a:r>
              <a:rPr lang="ar-IQ" sz="2400" dirty="0" err="1">
                <a:solidFill>
                  <a:schemeClr val="bg1"/>
                </a:solidFill>
              </a:rPr>
              <a:t>نيكون</a:t>
            </a:r>
            <a:r>
              <a:rPr lang="ar-IQ" sz="2400" dirty="0">
                <a:solidFill>
                  <a:schemeClr val="bg1"/>
                </a:solidFill>
              </a:rPr>
              <a:t> كانت تستحوذ على 8٪ فقط من القطاع التعاوني للاتحاد الأوروبي، وفي بعض الأسواق كان الوضع أسوأ. وكان التحدي هو دفع مبيعات أكبر من الكاميرات المدمجة الى السوق خصوصا من فئة </a:t>
            </a:r>
            <a:r>
              <a:rPr lang="en-US" sz="2400" dirty="0">
                <a:solidFill>
                  <a:schemeClr val="bg1"/>
                </a:solidFill>
              </a:rPr>
              <a:t>D-SLR</a:t>
            </a:r>
          </a:p>
          <a:p>
            <a:pPr algn="just" rtl="1"/>
            <a:r>
              <a:rPr lang="ar-IQ" sz="2400" dirty="0">
                <a:solidFill>
                  <a:schemeClr val="bg1"/>
                </a:solidFill>
              </a:rPr>
              <a:t>لقد كان النظر الى شركة </a:t>
            </a:r>
            <a:r>
              <a:rPr lang="ar-IQ" sz="2400" dirty="0" err="1">
                <a:solidFill>
                  <a:schemeClr val="bg1"/>
                </a:solidFill>
              </a:rPr>
              <a:t>نيكون</a:t>
            </a:r>
            <a:r>
              <a:rPr lang="ar-IQ" sz="2400" dirty="0">
                <a:solidFill>
                  <a:schemeClr val="bg1"/>
                </a:solidFill>
              </a:rPr>
              <a:t> كعلامة تجارية محافظة. لقد عرف المستهلكون أن الشركة قد صنعت منتجات عالية الجودة للسوق المحترفة، ونتيجة لذلك، اعتقدوا أن التعاقدات التي تقدمها </a:t>
            </a:r>
            <a:r>
              <a:rPr lang="ar-IQ" sz="2400" dirty="0" err="1">
                <a:solidFill>
                  <a:schemeClr val="bg1"/>
                </a:solidFill>
              </a:rPr>
              <a:t>نيكون</a:t>
            </a:r>
            <a:r>
              <a:rPr lang="ar-IQ" sz="2400" dirty="0">
                <a:solidFill>
                  <a:schemeClr val="bg1"/>
                </a:solidFill>
              </a:rPr>
              <a:t> ستكون باهظة الثمن</a:t>
            </a:r>
            <a:r>
              <a:rPr lang="en-US" sz="2400" dirty="0">
                <a:solidFill>
                  <a:schemeClr val="bg1"/>
                </a:solidFill>
              </a:rPr>
              <a:t>.</a:t>
            </a:r>
          </a:p>
        </p:txBody>
      </p:sp>
    </p:spTree>
    <p:extLst>
      <p:ext uri="{BB962C8B-B14F-4D97-AF65-F5344CB8AC3E}">
        <p14:creationId xmlns:p14="http://schemas.microsoft.com/office/powerpoint/2010/main" val="119676634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15110" y="624110"/>
            <a:ext cx="8911687" cy="1280890"/>
          </a:xfrm>
        </p:spPr>
        <p:txBody>
          <a:bodyPr>
            <a:normAutofit/>
          </a:bodyPr>
          <a:lstStyle/>
          <a:p>
            <a:pPr algn="r" rtl="1"/>
            <a:r>
              <a:rPr lang="ar-IQ" sz="4000" b="1" dirty="0">
                <a:solidFill>
                  <a:schemeClr val="bg1"/>
                </a:solidFill>
              </a:rPr>
              <a:t>تحليل </a:t>
            </a:r>
            <a:r>
              <a:rPr lang="en-US" sz="4000" b="1" dirty="0">
                <a:solidFill>
                  <a:schemeClr val="bg1"/>
                </a:solidFill>
              </a:rPr>
              <a:t>SOWT </a:t>
            </a:r>
            <a:r>
              <a:rPr lang="ar-IQ" sz="4000" b="1" dirty="0">
                <a:solidFill>
                  <a:schemeClr val="bg1"/>
                </a:solidFill>
              </a:rPr>
              <a:t> لشركة </a:t>
            </a:r>
            <a:r>
              <a:rPr lang="ar-IQ" sz="4000" b="1" dirty="0" err="1">
                <a:solidFill>
                  <a:schemeClr val="bg1"/>
                </a:solidFill>
              </a:rPr>
              <a:t>نايكون</a:t>
            </a:r>
            <a:endParaRPr lang="en-US" sz="4000" b="1" dirty="0">
              <a:solidFill>
                <a:schemeClr val="bg1"/>
              </a:solidFill>
            </a:endParaRPr>
          </a:p>
        </p:txBody>
      </p:sp>
      <p:sp>
        <p:nvSpPr>
          <p:cNvPr id="3" name="Content Placeholder 2"/>
          <p:cNvSpPr>
            <a:spLocks noGrp="1"/>
          </p:cNvSpPr>
          <p:nvPr>
            <p:ph idx="1"/>
          </p:nvPr>
        </p:nvSpPr>
        <p:spPr>
          <a:xfrm>
            <a:off x="1311397" y="1758461"/>
            <a:ext cx="8915400" cy="3777622"/>
          </a:xfrm>
        </p:spPr>
        <p:txBody>
          <a:bodyPr>
            <a:noAutofit/>
          </a:bodyPr>
          <a:lstStyle/>
          <a:p>
            <a:pPr lvl="0" algn="r" rtl="1"/>
            <a:r>
              <a:rPr lang="ar-IQ" sz="2400" b="1" dirty="0">
                <a:solidFill>
                  <a:schemeClr val="bg1"/>
                </a:solidFill>
              </a:rPr>
              <a:t>نقاط القوة: </a:t>
            </a:r>
            <a:endParaRPr lang="en-US" sz="2400" dirty="0">
              <a:solidFill>
                <a:schemeClr val="bg1"/>
              </a:solidFill>
            </a:endParaRPr>
          </a:p>
          <a:p>
            <a:pPr lvl="0" algn="r" rtl="1"/>
            <a:r>
              <a:rPr lang="ar-IQ" sz="2400" b="1" dirty="0">
                <a:solidFill>
                  <a:schemeClr val="bg1"/>
                </a:solidFill>
              </a:rPr>
              <a:t>الكفاءات </a:t>
            </a:r>
            <a:r>
              <a:rPr lang="ar-IQ" sz="2400" b="1" dirty="0" smtClean="0">
                <a:solidFill>
                  <a:schemeClr val="bg1"/>
                </a:solidFill>
              </a:rPr>
              <a:t>الجوهرية</a:t>
            </a:r>
            <a:r>
              <a:rPr lang="ar-IQ" sz="2400" dirty="0" smtClean="0">
                <a:solidFill>
                  <a:schemeClr val="bg1"/>
                </a:solidFill>
              </a:rPr>
              <a:t> </a:t>
            </a:r>
          </a:p>
          <a:p>
            <a:pPr lvl="0" algn="r" rtl="1"/>
            <a:r>
              <a:rPr lang="ar-IQ" sz="2400" b="1" dirty="0" smtClean="0">
                <a:solidFill>
                  <a:schemeClr val="bg1"/>
                </a:solidFill>
              </a:rPr>
              <a:t>التركيز </a:t>
            </a:r>
            <a:r>
              <a:rPr lang="ar-IQ" sz="2400" b="1" dirty="0">
                <a:solidFill>
                  <a:schemeClr val="bg1"/>
                </a:solidFill>
              </a:rPr>
              <a:t>على المشاكل ذات </a:t>
            </a:r>
            <a:r>
              <a:rPr lang="ar-IQ" sz="2400" b="1" dirty="0" smtClean="0">
                <a:solidFill>
                  <a:schemeClr val="bg1"/>
                </a:solidFill>
              </a:rPr>
              <a:t>المستوى المنخفض (</a:t>
            </a:r>
            <a:r>
              <a:rPr lang="ar-IQ" sz="2400" b="1" dirty="0" err="1" smtClean="0">
                <a:solidFill>
                  <a:schemeClr val="bg1"/>
                </a:solidFill>
              </a:rPr>
              <a:t>كامريات</a:t>
            </a:r>
            <a:r>
              <a:rPr lang="ar-IQ" sz="2400" b="1" dirty="0" smtClean="0">
                <a:solidFill>
                  <a:schemeClr val="bg1"/>
                </a:solidFill>
              </a:rPr>
              <a:t> الهواة)</a:t>
            </a:r>
          </a:p>
          <a:p>
            <a:pPr lvl="0" algn="r" rtl="1"/>
            <a:r>
              <a:rPr lang="ar-IQ" sz="2400" b="1" dirty="0">
                <a:solidFill>
                  <a:schemeClr val="bg1"/>
                </a:solidFill>
              </a:rPr>
              <a:t>نطاق العملاء</a:t>
            </a:r>
            <a:r>
              <a:rPr lang="ar-IQ" sz="2400" b="1" dirty="0" smtClean="0">
                <a:solidFill>
                  <a:schemeClr val="bg1"/>
                </a:solidFill>
              </a:rPr>
              <a:t>:</a:t>
            </a:r>
            <a:r>
              <a:rPr lang="ar-IQ" sz="2400" dirty="0">
                <a:solidFill>
                  <a:schemeClr val="bg1"/>
                </a:solidFill>
              </a:rPr>
              <a:t> العدسات والنظارات الشمسية والنظارات. </a:t>
            </a:r>
            <a:r>
              <a:rPr lang="ar-IQ" sz="2400" dirty="0" smtClean="0">
                <a:solidFill>
                  <a:schemeClr val="bg1"/>
                </a:solidFill>
              </a:rPr>
              <a:t>الماسحات </a:t>
            </a:r>
            <a:r>
              <a:rPr lang="ar-IQ" sz="2400" dirty="0">
                <a:solidFill>
                  <a:schemeClr val="bg1"/>
                </a:solidFill>
              </a:rPr>
              <a:t>الضوئية </a:t>
            </a:r>
            <a:r>
              <a:rPr lang="ar-IQ" sz="2400" dirty="0" smtClean="0">
                <a:solidFill>
                  <a:schemeClr val="bg1"/>
                </a:solidFill>
              </a:rPr>
              <a:t>والطابعات.</a:t>
            </a:r>
          </a:p>
          <a:p>
            <a:pPr algn="r" rtl="1"/>
            <a:r>
              <a:rPr lang="ar-IQ" sz="2400" b="1" dirty="0">
                <a:solidFill>
                  <a:schemeClr val="bg1"/>
                </a:solidFill>
              </a:rPr>
              <a:t>التاريخ:</a:t>
            </a:r>
            <a:r>
              <a:rPr lang="ar-IQ" sz="2400" dirty="0">
                <a:solidFill>
                  <a:schemeClr val="bg1"/>
                </a:solidFill>
              </a:rPr>
              <a:t> تعمل الشركة منذ ما يقرب من قرن، </a:t>
            </a:r>
            <a:r>
              <a:rPr lang="ar-IQ" sz="2400" dirty="0" smtClean="0">
                <a:solidFill>
                  <a:schemeClr val="bg1"/>
                </a:solidFill>
              </a:rPr>
              <a:t>ولقد تمكن من التغلب  على </a:t>
            </a:r>
            <a:r>
              <a:rPr lang="ar-IQ" sz="2400" dirty="0">
                <a:solidFill>
                  <a:schemeClr val="bg1"/>
                </a:solidFill>
              </a:rPr>
              <a:t>الكثير من القضايا في الحروب والكوارث الطبيعية والتغيرات التكنولوجية والابتكارات المدمرة</a:t>
            </a:r>
            <a:r>
              <a:rPr lang="ar-IQ" sz="2400" dirty="0" smtClean="0">
                <a:solidFill>
                  <a:schemeClr val="bg1"/>
                </a:solidFill>
              </a:rPr>
              <a:t>.</a:t>
            </a:r>
          </a:p>
          <a:p>
            <a:pPr algn="r" rtl="1"/>
            <a:r>
              <a:rPr lang="ar-IQ" sz="2400" b="1" dirty="0">
                <a:solidFill>
                  <a:schemeClr val="bg1"/>
                </a:solidFill>
              </a:rPr>
              <a:t>العلاقات جيدة مع أصحاب المصلحة</a:t>
            </a:r>
            <a:endParaRPr lang="en-US" sz="2400" dirty="0">
              <a:solidFill>
                <a:schemeClr val="bg1"/>
              </a:solidFill>
            </a:endParaRPr>
          </a:p>
          <a:p>
            <a:pPr lvl="0" algn="r" rtl="1"/>
            <a:endParaRPr lang="en-US"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225105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50278" y="624110"/>
            <a:ext cx="8911687" cy="1280890"/>
          </a:xfrm>
        </p:spPr>
        <p:txBody>
          <a:bodyPr>
            <a:normAutofit/>
          </a:bodyPr>
          <a:lstStyle/>
          <a:p>
            <a:pPr algn="r" rtl="1"/>
            <a:r>
              <a:rPr lang="ar-IQ" sz="4000" b="1" dirty="0">
                <a:solidFill>
                  <a:schemeClr val="bg1"/>
                </a:solidFill>
              </a:rPr>
              <a:t>تحليل </a:t>
            </a:r>
            <a:r>
              <a:rPr lang="en-US" sz="4000" b="1" dirty="0">
                <a:solidFill>
                  <a:schemeClr val="bg1"/>
                </a:solidFill>
              </a:rPr>
              <a:t>SOWT </a:t>
            </a:r>
            <a:r>
              <a:rPr lang="ar-IQ" sz="4000" b="1" dirty="0">
                <a:solidFill>
                  <a:schemeClr val="bg1"/>
                </a:solidFill>
              </a:rPr>
              <a:t> لشركة </a:t>
            </a:r>
            <a:r>
              <a:rPr lang="ar-IQ" sz="4000" b="1" dirty="0" err="1">
                <a:solidFill>
                  <a:schemeClr val="bg1"/>
                </a:solidFill>
              </a:rPr>
              <a:t>نايكون</a:t>
            </a:r>
            <a:endParaRPr lang="en-US" sz="40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46565" y="1758461"/>
            <a:ext cx="8915400" cy="3777622"/>
          </a:xfrm>
        </p:spPr>
        <p:txBody>
          <a:bodyPr>
            <a:noAutofit/>
          </a:bodyPr>
          <a:lstStyle/>
          <a:p>
            <a:pPr lvl="0" algn="r" rtl="1"/>
            <a:r>
              <a:rPr lang="ar-IQ" sz="2400" b="1" dirty="0">
                <a:solidFill>
                  <a:schemeClr val="bg1"/>
                </a:solidFill>
              </a:rPr>
              <a:t>نقاط الضعف:</a:t>
            </a:r>
            <a:endParaRPr lang="en-US" sz="2400" dirty="0">
              <a:solidFill>
                <a:schemeClr val="bg1"/>
              </a:solidFill>
            </a:endParaRPr>
          </a:p>
          <a:p>
            <a:pPr lvl="0" algn="r" rtl="1"/>
            <a:r>
              <a:rPr lang="ar-IQ" sz="2400" b="1" dirty="0">
                <a:solidFill>
                  <a:schemeClr val="bg1"/>
                </a:solidFill>
              </a:rPr>
              <a:t>اختلال التوازن بين الهندسة وتعليقات </a:t>
            </a:r>
            <a:r>
              <a:rPr lang="ar-IQ" sz="2400" b="1" dirty="0" smtClean="0">
                <a:solidFill>
                  <a:schemeClr val="bg1"/>
                </a:solidFill>
              </a:rPr>
              <a:t>العملاء</a:t>
            </a:r>
          </a:p>
          <a:p>
            <a:pPr lvl="0" algn="r" rtl="1"/>
            <a:r>
              <a:rPr lang="ar-IQ" sz="2400" b="1" dirty="0" smtClean="0">
                <a:solidFill>
                  <a:schemeClr val="bg1"/>
                </a:solidFill>
              </a:rPr>
              <a:t>سرعة </a:t>
            </a:r>
            <a:r>
              <a:rPr lang="ar-IQ" sz="2400" b="1" dirty="0">
                <a:solidFill>
                  <a:schemeClr val="bg1"/>
                </a:solidFill>
              </a:rPr>
              <a:t>منخفضة في </a:t>
            </a:r>
            <a:r>
              <a:rPr lang="ar-IQ" sz="2400" b="1" dirty="0" smtClean="0">
                <a:solidFill>
                  <a:schemeClr val="bg1"/>
                </a:solidFill>
              </a:rPr>
              <a:t>الابتكارات</a:t>
            </a:r>
          </a:p>
          <a:p>
            <a:pPr lvl="0" algn="r" rtl="1"/>
            <a:r>
              <a:rPr lang="ar-IQ" sz="2400" b="1" dirty="0">
                <a:solidFill>
                  <a:schemeClr val="bg1"/>
                </a:solidFill>
              </a:rPr>
              <a:t>عدم القدرة على إرضاء السوق </a:t>
            </a:r>
            <a:r>
              <a:rPr lang="ar-IQ" sz="2400" b="1" dirty="0" smtClean="0">
                <a:solidFill>
                  <a:schemeClr val="bg1"/>
                </a:solidFill>
              </a:rPr>
              <a:t>الشامل (المحترفين مقابل الهواة)</a:t>
            </a:r>
          </a:p>
          <a:p>
            <a:pPr lvl="0" algn="r" rtl="1"/>
            <a:r>
              <a:rPr lang="ar-IQ" sz="2400" b="1" dirty="0">
                <a:solidFill>
                  <a:schemeClr val="bg1"/>
                </a:solidFill>
              </a:rPr>
              <a:t>إعادة </a:t>
            </a:r>
            <a:r>
              <a:rPr lang="ar-IQ" sz="2400" b="1" dirty="0" smtClean="0">
                <a:solidFill>
                  <a:schemeClr val="bg1"/>
                </a:solidFill>
              </a:rPr>
              <a:t>الهيكلة</a:t>
            </a:r>
          </a:p>
          <a:p>
            <a:pPr lvl="0" algn="r" rtl="1"/>
            <a:r>
              <a:rPr lang="ar-IQ" sz="2400" b="1" dirty="0">
                <a:solidFill>
                  <a:schemeClr val="bg1"/>
                </a:solidFill>
              </a:rPr>
              <a:t>الأخلاقيات المنخفضة</a:t>
            </a:r>
            <a:endParaRPr lang="en-US" sz="2400" dirty="0">
              <a:solidFill>
                <a:schemeClr val="bg1"/>
              </a:solidFill>
            </a:endParaRPr>
          </a:p>
        </p:txBody>
      </p:sp>
    </p:spTree>
    <p:extLst>
      <p:ext uri="{BB962C8B-B14F-4D97-AF65-F5344CB8AC3E}">
        <p14:creationId xmlns:p14="http://schemas.microsoft.com/office/powerpoint/2010/main" val="315295075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26833" y="624110"/>
            <a:ext cx="8911687" cy="1280890"/>
          </a:xfrm>
        </p:spPr>
        <p:txBody>
          <a:bodyPr/>
          <a:lstStyle/>
          <a:p>
            <a:pPr algn="r" rtl="1"/>
            <a:r>
              <a:rPr lang="ar-IQ" b="1" dirty="0">
                <a:solidFill>
                  <a:schemeClr val="bg1"/>
                </a:solidFill>
              </a:rPr>
              <a:t>تحليل </a:t>
            </a:r>
            <a:r>
              <a:rPr lang="en-US" b="1" dirty="0">
                <a:solidFill>
                  <a:schemeClr val="bg1"/>
                </a:solidFill>
              </a:rPr>
              <a:t>SOWT </a:t>
            </a:r>
            <a:r>
              <a:rPr lang="ar-IQ" b="1" dirty="0">
                <a:solidFill>
                  <a:schemeClr val="bg1"/>
                </a:solidFill>
              </a:rPr>
              <a:t> لشركة </a:t>
            </a:r>
            <a:r>
              <a:rPr lang="ar-IQ" b="1" dirty="0" err="1">
                <a:solidFill>
                  <a:schemeClr val="bg1"/>
                </a:solidFill>
              </a:rPr>
              <a:t>نايكون</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23120" y="2051538"/>
            <a:ext cx="8915400" cy="3777622"/>
          </a:xfrm>
        </p:spPr>
        <p:txBody>
          <a:bodyPr>
            <a:noAutofit/>
          </a:bodyPr>
          <a:lstStyle/>
          <a:p>
            <a:pPr lvl="0" algn="r" rtl="1"/>
            <a:r>
              <a:rPr lang="ar-IQ" sz="2400" b="1" dirty="0">
                <a:solidFill>
                  <a:schemeClr val="bg1"/>
                </a:solidFill>
              </a:rPr>
              <a:t>الفرص:</a:t>
            </a:r>
            <a:endParaRPr lang="en-US" sz="2400" dirty="0">
              <a:solidFill>
                <a:schemeClr val="bg1"/>
              </a:solidFill>
            </a:endParaRPr>
          </a:p>
          <a:p>
            <a:pPr lvl="0" algn="r" rtl="1"/>
            <a:r>
              <a:rPr lang="ar-IQ" sz="2400" b="1" dirty="0">
                <a:solidFill>
                  <a:schemeClr val="bg1"/>
                </a:solidFill>
              </a:rPr>
              <a:t>إمكانات السوق العالية للتكنولوجيات البصرية:</a:t>
            </a:r>
            <a:r>
              <a:rPr lang="ar-IQ" sz="2400" dirty="0">
                <a:solidFill>
                  <a:schemeClr val="bg1"/>
                </a:solidFill>
              </a:rPr>
              <a:t> من المتوقع أن تنمو أعمال التكنولوجيا البصرية ومن المتوقع أن تستحوذ التقنيات الجديدة على السوق وخاصة في المكونات البصرية. لدى </a:t>
            </a:r>
            <a:r>
              <a:rPr lang="ar-IQ" sz="2400" dirty="0" err="1">
                <a:solidFill>
                  <a:schemeClr val="bg1"/>
                </a:solidFill>
              </a:rPr>
              <a:t>نيكون</a:t>
            </a:r>
            <a:r>
              <a:rPr lang="ar-IQ" sz="2400" dirty="0">
                <a:solidFill>
                  <a:schemeClr val="bg1"/>
                </a:solidFill>
              </a:rPr>
              <a:t> بالفعل فريق بحث قوي يعمل في هذا المجال ويمكنهم استغلال هذه الفرصة لمصلحتهم.</a:t>
            </a:r>
            <a:endParaRPr lang="en-US" sz="2400" dirty="0">
              <a:solidFill>
                <a:schemeClr val="bg1"/>
              </a:solidFill>
            </a:endParaRPr>
          </a:p>
          <a:p>
            <a:pPr lvl="0" algn="r" rtl="1"/>
            <a:r>
              <a:rPr lang="ar-IQ" sz="2400" b="1" dirty="0">
                <a:solidFill>
                  <a:schemeClr val="bg1"/>
                </a:solidFill>
              </a:rPr>
              <a:t>الفرص في التصوير الطبي:</a:t>
            </a:r>
            <a:r>
              <a:rPr lang="ar-IQ" sz="2400" dirty="0">
                <a:solidFill>
                  <a:schemeClr val="bg1"/>
                </a:solidFill>
              </a:rPr>
              <a:t> التصوير الطبي هو فرصة متنامية للشركات في صناعة التصوير وسوف يكون هناك زيادة في الطلب على المعدات في التصوير الطبي للدعم والتشخيص والبحوث والتدريب.</a:t>
            </a:r>
            <a:endParaRPr lang="en-US" sz="2400" dirty="0">
              <a:solidFill>
                <a:schemeClr val="bg1"/>
              </a:solidFill>
            </a:endParaRPr>
          </a:p>
        </p:txBody>
      </p:sp>
    </p:spTree>
    <p:extLst>
      <p:ext uri="{BB962C8B-B14F-4D97-AF65-F5344CB8AC3E}">
        <p14:creationId xmlns:p14="http://schemas.microsoft.com/office/powerpoint/2010/main" val="379264592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0351" y="2133600"/>
            <a:ext cx="8915400" cy="3777622"/>
          </a:xfrm>
        </p:spPr>
        <p:txBody>
          <a:bodyPr>
            <a:normAutofit/>
          </a:bodyPr>
          <a:lstStyle/>
          <a:p>
            <a:pPr lvl="0" algn="r" rtl="1"/>
            <a:r>
              <a:rPr lang="ar-IQ" sz="2400" b="1" dirty="0">
                <a:solidFill>
                  <a:schemeClr val="bg1"/>
                </a:solidFill>
              </a:rPr>
              <a:t>التهديدات</a:t>
            </a:r>
            <a:endParaRPr lang="en-US" sz="2400" dirty="0">
              <a:solidFill>
                <a:schemeClr val="bg1"/>
              </a:solidFill>
            </a:endParaRPr>
          </a:p>
          <a:p>
            <a:pPr lvl="0" algn="r" rtl="1"/>
            <a:r>
              <a:rPr lang="ar-IQ" sz="2400" b="1" dirty="0">
                <a:solidFill>
                  <a:schemeClr val="bg1"/>
                </a:solidFill>
              </a:rPr>
              <a:t>المنافسة</a:t>
            </a:r>
            <a:r>
              <a:rPr lang="ar-IQ" sz="2400" dirty="0">
                <a:solidFill>
                  <a:schemeClr val="bg1"/>
                </a:solidFill>
              </a:rPr>
              <a:t>: المنافسون الرئيسيون </a:t>
            </a:r>
            <a:r>
              <a:rPr lang="ar-IQ" sz="2400" dirty="0" err="1">
                <a:solidFill>
                  <a:schemeClr val="bg1"/>
                </a:solidFill>
              </a:rPr>
              <a:t>لنيكون</a:t>
            </a:r>
            <a:r>
              <a:rPr lang="ar-IQ" sz="2400" dirty="0">
                <a:solidFill>
                  <a:schemeClr val="bg1"/>
                </a:solidFill>
              </a:rPr>
              <a:t> هم </a:t>
            </a:r>
            <a:r>
              <a:rPr lang="en-US" sz="2400" dirty="0">
                <a:solidFill>
                  <a:schemeClr val="bg1"/>
                </a:solidFill>
              </a:rPr>
              <a:t>Canon </a:t>
            </a:r>
            <a:r>
              <a:rPr lang="ar-IQ" sz="2400" dirty="0">
                <a:solidFill>
                  <a:schemeClr val="bg1"/>
                </a:solidFill>
              </a:rPr>
              <a:t>و</a:t>
            </a:r>
            <a:r>
              <a:rPr lang="en-US" sz="2400" dirty="0">
                <a:solidFill>
                  <a:schemeClr val="bg1"/>
                </a:solidFill>
              </a:rPr>
              <a:t>Casio</a:t>
            </a:r>
            <a:r>
              <a:rPr lang="ar-IQ" sz="2400" dirty="0">
                <a:solidFill>
                  <a:schemeClr val="bg1"/>
                </a:solidFill>
              </a:rPr>
              <a:t> و</a:t>
            </a:r>
            <a:r>
              <a:rPr lang="en-US" sz="2400" dirty="0">
                <a:solidFill>
                  <a:schemeClr val="bg1"/>
                </a:solidFill>
              </a:rPr>
              <a:t>Kodak</a:t>
            </a:r>
            <a:r>
              <a:rPr lang="ar-IQ" sz="2400" dirty="0">
                <a:solidFill>
                  <a:schemeClr val="bg1"/>
                </a:solidFill>
              </a:rPr>
              <a:t> و </a:t>
            </a:r>
            <a:r>
              <a:rPr lang="en-US" sz="2400" dirty="0">
                <a:solidFill>
                  <a:schemeClr val="bg1"/>
                </a:solidFill>
              </a:rPr>
              <a:t>Panasonic</a:t>
            </a:r>
            <a:r>
              <a:rPr lang="ar-IQ" sz="2400" dirty="0">
                <a:solidFill>
                  <a:schemeClr val="bg1"/>
                </a:solidFill>
              </a:rPr>
              <a:t> و </a:t>
            </a:r>
            <a:r>
              <a:rPr lang="en-US" sz="2400" dirty="0">
                <a:solidFill>
                  <a:schemeClr val="bg1"/>
                </a:solidFill>
              </a:rPr>
              <a:t>Olympus</a:t>
            </a:r>
            <a:r>
              <a:rPr lang="ar-IQ" sz="2400" dirty="0">
                <a:solidFill>
                  <a:schemeClr val="bg1"/>
                </a:solidFill>
              </a:rPr>
              <a:t> و </a:t>
            </a:r>
            <a:r>
              <a:rPr lang="en-US" sz="2400" dirty="0" err="1">
                <a:solidFill>
                  <a:schemeClr val="bg1"/>
                </a:solidFill>
              </a:rPr>
              <a:t>fujifilm</a:t>
            </a:r>
            <a:endParaRPr lang="en-US" sz="2400" dirty="0">
              <a:solidFill>
                <a:schemeClr val="bg1"/>
              </a:solidFill>
            </a:endParaRPr>
          </a:p>
          <a:p>
            <a:pPr lvl="0" algn="r" rtl="1"/>
            <a:r>
              <a:rPr lang="ar-IQ" sz="2400" b="1" dirty="0">
                <a:solidFill>
                  <a:schemeClr val="bg1"/>
                </a:solidFill>
              </a:rPr>
              <a:t>تغير اتجاهات الصناعة:</a:t>
            </a:r>
            <a:r>
              <a:rPr lang="ar-IQ" sz="2400" dirty="0">
                <a:solidFill>
                  <a:schemeClr val="bg1"/>
                </a:solidFill>
              </a:rPr>
              <a:t> إن التغيرات التكنولوجية الهدامة في قطاع التصوير الرقمي تخلق الكثير من التهديدات للشركات العاملة في هذا القطاع في المقام الأول بسبب التكاليف التي يجب استثمارها في البحث. وعلاوة على ذلك، فقد انخفضت فترة صلاحية المنتجات، وهناك احتمال كبير بأن تصبح المنتجات قديمة في وقت قريب.</a:t>
            </a:r>
            <a:endParaRPr lang="en-US" sz="2400" dirty="0">
              <a:solidFill>
                <a:schemeClr val="bg1"/>
              </a:solidFill>
            </a:endParaRPr>
          </a:p>
        </p:txBody>
      </p:sp>
      <p:sp>
        <p:nvSpPr>
          <p:cNvPr id="5" name="Title 1"/>
          <p:cNvSpPr txBox="1">
            <a:spLocks/>
          </p:cNvSpPr>
          <p:nvPr/>
        </p:nvSpPr>
        <p:spPr>
          <a:xfrm>
            <a:off x="1326833" y="624110"/>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IQ" b="1" smtClean="0">
                <a:solidFill>
                  <a:schemeClr val="bg1"/>
                </a:solidFill>
              </a:rPr>
              <a:t>تحليل </a:t>
            </a:r>
            <a:r>
              <a:rPr lang="en-US" b="1" smtClean="0">
                <a:solidFill>
                  <a:schemeClr val="bg1"/>
                </a:solidFill>
              </a:rPr>
              <a:t>SOWT </a:t>
            </a:r>
            <a:r>
              <a:rPr lang="ar-IQ" b="1" smtClean="0">
                <a:solidFill>
                  <a:schemeClr val="bg1"/>
                </a:solidFill>
              </a:rPr>
              <a:t> لشركة نايكون</a:t>
            </a:r>
            <a:endParaRPr lang="en-US" dirty="0">
              <a:latin typeface="Calibri" panose="020F0502020204030204" pitchFamily="34" charset="0"/>
              <a:cs typeface="Calibri" panose="020F0502020204030204" pitchFamily="34" charset="0"/>
            </a:endParaRPr>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180407403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2" presetClass="emph" presetSubtype="0" fill="hold" grpId="0" nodeType="clickEffect">
                                  <p:stCondLst>
                                    <p:cond delay="0"/>
                                  </p:stCondLst>
                                  <p:childTnLst>
                                    <p:animRot by="120000">
                                      <p:cBhvr>
                                        <p:cTn id="24" dur="100" fill="hold">
                                          <p:stCondLst>
                                            <p:cond delay="0"/>
                                          </p:stCondLst>
                                        </p:cTn>
                                        <p:tgtEl>
                                          <p:spTgt spid="5"/>
                                        </p:tgtEl>
                                        <p:attrNameLst>
                                          <p:attrName>r</p:attrName>
                                        </p:attrNameLst>
                                      </p:cBhvr>
                                    </p:animRot>
                                    <p:animRot by="-240000">
                                      <p:cBhvr>
                                        <p:cTn id="25" dur="200" fill="hold">
                                          <p:stCondLst>
                                            <p:cond delay="200"/>
                                          </p:stCondLst>
                                        </p:cTn>
                                        <p:tgtEl>
                                          <p:spTgt spid="5"/>
                                        </p:tgtEl>
                                        <p:attrNameLst>
                                          <p:attrName>r</p:attrName>
                                        </p:attrNameLst>
                                      </p:cBhvr>
                                    </p:animRot>
                                    <p:animRot by="240000">
                                      <p:cBhvr>
                                        <p:cTn id="26" dur="200" fill="hold">
                                          <p:stCondLst>
                                            <p:cond delay="400"/>
                                          </p:stCondLst>
                                        </p:cTn>
                                        <p:tgtEl>
                                          <p:spTgt spid="5"/>
                                        </p:tgtEl>
                                        <p:attrNameLst>
                                          <p:attrName>r</p:attrName>
                                        </p:attrNameLst>
                                      </p:cBhvr>
                                    </p:animRot>
                                    <p:animRot by="-240000">
                                      <p:cBhvr>
                                        <p:cTn id="27" dur="200" fill="hold">
                                          <p:stCondLst>
                                            <p:cond delay="600"/>
                                          </p:stCondLst>
                                        </p:cTn>
                                        <p:tgtEl>
                                          <p:spTgt spid="5"/>
                                        </p:tgtEl>
                                        <p:attrNameLst>
                                          <p:attrName>r</p:attrName>
                                        </p:attrNameLst>
                                      </p:cBhvr>
                                    </p:animRot>
                                    <p:animRot by="120000">
                                      <p:cBhvr>
                                        <p:cTn id="28"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148</TotalTime>
  <Words>1151</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French Script MT</vt:lpstr>
      <vt:lpstr>Kamran</vt:lpstr>
      <vt:lpstr>Times New Roman</vt:lpstr>
      <vt:lpstr>Wingdings 3</vt:lpstr>
      <vt:lpstr>Wisp</vt:lpstr>
      <vt:lpstr>Nikon; Innovation in DSLR Cameras شركة (نايكون): ابتكارات في مجال الكاميرات الرقمية  </vt:lpstr>
      <vt:lpstr>المقدمة:</vt:lpstr>
      <vt:lpstr>لمحة تاريخية</vt:lpstr>
      <vt:lpstr>المنافسون:</vt:lpstr>
      <vt:lpstr>التحديات</vt:lpstr>
      <vt:lpstr>تحليل SOWT  لشركة نايكون</vt:lpstr>
      <vt:lpstr>تحليل SOWT  لشركة نايكون</vt:lpstr>
      <vt:lpstr>تحليل SOWT  لشركة نايكون</vt:lpstr>
      <vt:lpstr>PowerPoint Presentation</vt:lpstr>
      <vt:lpstr>التوجه الاستراتيجي</vt:lpstr>
      <vt:lpstr>التوجه الاستراتيجي</vt:lpstr>
      <vt:lpstr>أنا نيكون"</vt:lpstr>
      <vt:lpstr>النتائج</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الصيرفة الاسلامية</dc:title>
  <dc:creator>DR.Ahmed Saker 2O14</dc:creator>
  <cp:lastModifiedBy>DR.Ahmed Saker 2O14</cp:lastModifiedBy>
  <cp:revision>52</cp:revision>
  <dcterms:created xsi:type="dcterms:W3CDTF">2018-11-03T16:37:01Z</dcterms:created>
  <dcterms:modified xsi:type="dcterms:W3CDTF">2018-11-07T21:10:26Z</dcterms:modified>
</cp:coreProperties>
</file>