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مستطيل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94536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المحاضرة الثامنة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تحديد الحجم الاقتصادي لطلبيه الشراء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052736"/>
            <a:ext cx="8077200" cy="2275680"/>
          </a:xfrm>
        </p:spPr>
        <p:txBody>
          <a:bodyPr>
            <a:normAutofit/>
          </a:bodyPr>
          <a:lstStyle/>
          <a:p>
            <a:r>
              <a:rPr lang="ar-IQ" sz="2800" b="1" dirty="0" smtClean="0"/>
              <a:t>جامعة بغداد – كلية الإدارة والاقتصاد</a:t>
            </a:r>
            <a:endParaRPr lang="en-US" sz="2800" dirty="0" smtClean="0"/>
          </a:p>
          <a:p>
            <a:r>
              <a:rPr lang="ar-IQ" sz="2800" b="1" dirty="0" smtClean="0"/>
              <a:t>القسم:- الإدارة الصناعية</a:t>
            </a:r>
            <a:endParaRPr lang="en-US" sz="2800" dirty="0" smtClean="0"/>
          </a:p>
          <a:p>
            <a:r>
              <a:rPr lang="ar-IQ" sz="2800" b="1" dirty="0" smtClean="0"/>
              <a:t>المادة:- إدارة المواد</a:t>
            </a:r>
            <a:endParaRPr lang="en-US" sz="2800" dirty="0" smtClean="0"/>
          </a:p>
          <a:p>
            <a:r>
              <a:rPr lang="ar-IQ" sz="2800" b="1" dirty="0" smtClean="0"/>
              <a:t>المرحلة:- الثالثة</a:t>
            </a:r>
            <a:endParaRPr lang="en-US" sz="2800" dirty="0" smtClean="0"/>
          </a:p>
          <a:p>
            <a:r>
              <a:rPr lang="ar-IQ" sz="2800" b="1" dirty="0" smtClean="0"/>
              <a:t>اسم الأستاذ:- المدرس وداد موسى محمد</a:t>
            </a:r>
            <a:endParaRPr lang="en-US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ثانياً</a:t>
            </a:r>
            <a:r>
              <a:rPr lang="ar-IQ" dirty="0" smtClean="0"/>
              <a:t>:- الطريقة البيانية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 وهي طريقة تتطلب رسم بياني لتكلفة التخزين وتكلفة إصدار الطلبية ...الخ من متطلبات تحديد الحجم الاقتصادي </a:t>
            </a:r>
            <a:r>
              <a:rPr lang="ar-IQ" dirty="0" smtClean="0"/>
              <a:t>لطلبيه </a:t>
            </a:r>
            <a:r>
              <a:rPr lang="ar-IQ" dirty="0" smtClean="0"/>
              <a:t>الشراء سيتم التطرق لها بصورة سريعة ونظرية لقلة اعتمادها وسيتم الانتقال الى الطريقة الثالثة.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ثالثاً</a:t>
            </a:r>
            <a:r>
              <a:rPr lang="ar-IQ" dirty="0" smtClean="0"/>
              <a:t>:- الطريقة الجبرية.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وتعتمد هذه الطريقة في حساب الحجم الاقتصادي </a:t>
            </a:r>
            <a:r>
              <a:rPr lang="ar-IQ" dirty="0" smtClean="0"/>
              <a:t>لطلبيه </a:t>
            </a:r>
            <a:r>
              <a:rPr lang="ar-IQ" dirty="0" smtClean="0"/>
              <a:t>الشراء على المعادلات الرياضية. وتستخدم هذه الطريقة الرموز التالية في صياغة معادلة الحجم الاقتصادي </a:t>
            </a:r>
            <a:r>
              <a:rPr lang="ar-IQ" dirty="0" smtClean="0"/>
              <a:t>لطلبيه </a:t>
            </a:r>
            <a:r>
              <a:rPr lang="ar-IQ" dirty="0" smtClean="0"/>
              <a:t>الشراء:- </a:t>
            </a:r>
            <a:endParaRPr lang="en-US" dirty="0" smtClean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ع= الحجم الاقتصادي للطلبية.</a:t>
            </a:r>
            <a:endParaRPr lang="en-US" dirty="0" smtClean="0"/>
          </a:p>
          <a:p>
            <a:r>
              <a:rPr lang="ar-IQ" dirty="0" smtClean="0"/>
              <a:t>ك= حجم الطلب السنوي من الصنف الواحد.</a:t>
            </a:r>
            <a:endParaRPr lang="en-US" dirty="0" smtClean="0"/>
          </a:p>
          <a:p>
            <a:r>
              <a:rPr lang="ar-IQ" dirty="0" smtClean="0"/>
              <a:t>ط= تكلفة </a:t>
            </a:r>
            <a:r>
              <a:rPr lang="ar-IQ" dirty="0" smtClean="0"/>
              <a:t>أعداد </a:t>
            </a:r>
            <a:r>
              <a:rPr lang="ar-IQ" dirty="0" smtClean="0"/>
              <a:t>الطلبية الواحدة.</a:t>
            </a:r>
            <a:endParaRPr lang="en-US" dirty="0" smtClean="0"/>
          </a:p>
          <a:p>
            <a:r>
              <a:rPr lang="ar-IQ" dirty="0" smtClean="0"/>
              <a:t>ت= </a:t>
            </a:r>
            <a:r>
              <a:rPr lang="ar-IQ" dirty="0" err="1" smtClean="0"/>
              <a:t>ت</a:t>
            </a:r>
            <a:r>
              <a:rPr lang="ar-IQ" dirty="0" smtClean="0"/>
              <a:t>كلفة </a:t>
            </a:r>
            <a:r>
              <a:rPr lang="ar-IQ" dirty="0" smtClean="0"/>
              <a:t>التخزين للوحدة الواحدة من المخزون.</a:t>
            </a:r>
            <a:endParaRPr lang="en-US" dirty="0" smtClean="0"/>
          </a:p>
          <a:p>
            <a:r>
              <a:rPr lang="ar-IQ" dirty="0" smtClean="0"/>
              <a:t>س= </a:t>
            </a:r>
            <a:r>
              <a:rPr lang="ar-IQ" dirty="0" err="1" smtClean="0"/>
              <a:t>س</a:t>
            </a:r>
            <a:r>
              <a:rPr lang="ar-IQ" dirty="0" smtClean="0"/>
              <a:t>عر شراء الوحدة الواحدة من الصنف الواحد.</a:t>
            </a:r>
            <a:endParaRPr lang="en-US" dirty="0" smtClean="0"/>
          </a:p>
          <a:p>
            <a:r>
              <a:rPr lang="ar-IQ" dirty="0" smtClean="0"/>
              <a:t>(تكلفة </a:t>
            </a:r>
            <a:r>
              <a:rPr lang="ar-IQ" dirty="0" smtClean="0"/>
              <a:t>إصدار </a:t>
            </a:r>
            <a:r>
              <a:rPr lang="ar-IQ" dirty="0" smtClean="0"/>
              <a:t>الطلبية= تكلفة التخزين </a:t>
            </a:r>
            <a:r>
              <a:rPr lang="ar-IQ" dirty="0" smtClean="0"/>
              <a:t>(أدنى </a:t>
            </a:r>
            <a:r>
              <a:rPr lang="ar-IQ" dirty="0" smtClean="0"/>
              <a:t>تكلفة كلية)).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5"/>
            <a:ext cx="8435280" cy="4916016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تكلفة </a:t>
            </a:r>
            <a:r>
              <a:rPr lang="ar-IQ" dirty="0" smtClean="0"/>
              <a:t>إصدار </a:t>
            </a:r>
            <a:r>
              <a:rPr lang="ar-IQ" dirty="0" smtClean="0"/>
              <a:t>الطلبية = حجم الطلب (الحاجة) السنوي من </a:t>
            </a:r>
            <a:r>
              <a:rPr lang="ar-IQ" dirty="0" smtClean="0"/>
              <a:t>الصنف/</a:t>
            </a:r>
            <a:r>
              <a:rPr lang="ar-IQ" dirty="0" smtClean="0"/>
              <a:t> الحجم الاقتصادي للطلبية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 * تكلفة إصدار </a:t>
            </a:r>
            <a:r>
              <a:rPr lang="ar-IQ" dirty="0" smtClean="0"/>
              <a:t>الطلبية الواحدة.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ar-IQ" dirty="0" smtClean="0"/>
              <a:t>تكلفة التخزين = الحجم الاقتصادي </a:t>
            </a:r>
            <a:r>
              <a:rPr lang="ar-IQ" dirty="0" smtClean="0"/>
              <a:t>للطلبية*1/2   </a:t>
            </a:r>
            <a:r>
              <a:rPr lang="ar-IQ" dirty="0" smtClean="0"/>
              <a:t>تكلفة الاحتفاظ بوحدة واحدة من المخزون.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</a:t>
            </a:r>
            <a:r>
              <a:rPr lang="ar-IQ" dirty="0" smtClean="0"/>
              <a:t>= الحجم </a:t>
            </a:r>
            <a:r>
              <a:rPr lang="ar-IQ" dirty="0" smtClean="0"/>
              <a:t>الاقتصادي/2 * تكلفة </a:t>
            </a:r>
            <a:r>
              <a:rPr lang="ar-IQ" dirty="0" smtClean="0"/>
              <a:t>الاحتفاظ بوحدة من المخزون.</a:t>
            </a:r>
            <a:endParaRPr lang="en-US" dirty="0" smtClean="0"/>
          </a:p>
          <a:p>
            <a:r>
              <a:rPr lang="ar-IQ" dirty="0" smtClean="0"/>
              <a:t> =   </a:t>
            </a:r>
            <a:r>
              <a:rPr lang="ar-IQ" dirty="0" err="1" smtClean="0"/>
              <a:t>ع</a:t>
            </a:r>
            <a:r>
              <a:rPr lang="ar-IQ" dirty="0" smtClean="0"/>
              <a:t>/ 2 * </a:t>
            </a:r>
            <a:r>
              <a:rPr lang="ar-IQ" dirty="0" smtClean="0"/>
              <a:t>ت</a:t>
            </a:r>
            <a:r>
              <a:rPr lang="ar-IQ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                          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وبتطبيق رموز المعادلتين السابقتين وباستخدام نقطة تساوي تكلفة إصدار الطلبية مع تكلفة التخزين نحصل على المعادلة التالية لحساب الحجم الاقتصادي </a:t>
            </a:r>
            <a:r>
              <a:rPr lang="ar-IQ" dirty="0" err="1" smtClean="0"/>
              <a:t>لطلبية</a:t>
            </a:r>
            <a:r>
              <a:rPr lang="ar-IQ" dirty="0" smtClean="0"/>
              <a:t> الشراء :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ع/2 * </a:t>
            </a:r>
            <a:r>
              <a:rPr lang="ar-IQ" dirty="0" err="1" smtClean="0"/>
              <a:t>ت</a:t>
            </a:r>
            <a:r>
              <a:rPr lang="ar-IQ" dirty="0" smtClean="0"/>
              <a:t> = </a:t>
            </a:r>
            <a:r>
              <a:rPr lang="ar-IQ" dirty="0" err="1" smtClean="0"/>
              <a:t>ك</a:t>
            </a:r>
            <a:r>
              <a:rPr lang="ar-IQ" dirty="0" smtClean="0"/>
              <a:t>/ 2*ط   </a:t>
            </a:r>
            <a:r>
              <a:rPr lang="ar-IQ" dirty="0" smtClean="0"/>
              <a:t>.....الخ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ومن حاصل ضرب الطرفين بالوسطين نجد </a:t>
            </a:r>
            <a:r>
              <a:rPr lang="ar-IQ" dirty="0" err="1" smtClean="0"/>
              <a:t>ان</a:t>
            </a:r>
            <a:r>
              <a:rPr lang="ar-IQ" dirty="0" smtClean="0"/>
              <a:t> :-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2132856"/>
            <a:ext cx="756084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و </a:t>
            </a:r>
            <a:r>
              <a:rPr lang="ar-IQ" dirty="0" err="1" smtClean="0"/>
              <a:t>الامثلة</a:t>
            </a:r>
            <a:r>
              <a:rPr lang="ar-IQ" dirty="0" smtClean="0"/>
              <a:t> </a:t>
            </a:r>
            <a:r>
              <a:rPr lang="ar-IQ" dirty="0" smtClean="0"/>
              <a:t>الموجودة في الكتاب توضح المعادلة أعلاه:-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حدة نمطي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وحدة نمطية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حدة نمطي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</TotalTime>
  <Words>227</Words>
  <Application>Microsoft Office PowerPoint</Application>
  <PresentationFormat>عرض على الشاشة (3:4)‏</PresentationFormat>
  <Paragraphs>28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وحدة نمطية</vt:lpstr>
      <vt:lpstr>المحاضرة الثامنة تحديد الحجم الاقتصادي لطلبيه الشراء </vt:lpstr>
      <vt:lpstr> ثانياً:- الطريقة البيانية </vt:lpstr>
      <vt:lpstr> ثالثاً:- الطريقة الجبرية. 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 تحديد الحجم الاقتصادي لطلبيه الشراء </dc:title>
  <dc:creator>anas office</dc:creator>
  <cp:lastModifiedBy>anas office</cp:lastModifiedBy>
  <cp:revision>21</cp:revision>
  <dcterms:created xsi:type="dcterms:W3CDTF">2019-01-05T22:08:18Z</dcterms:created>
  <dcterms:modified xsi:type="dcterms:W3CDTF">2019-01-05T22:25:41Z</dcterms:modified>
</cp:coreProperties>
</file>