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29/04/1440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2060990"/>
          </a:xfrm>
        </p:spPr>
        <p:txBody>
          <a:bodyPr>
            <a:noAutofit/>
          </a:bodyPr>
          <a:lstStyle/>
          <a:p>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المحاضرة </a:t>
            </a:r>
            <a:r>
              <a:rPr lang="ar-IQ" sz="3200" b="1" dirty="0" smtClean="0">
                <a:latin typeface="Arial" pitchFamily="34" charset="0"/>
                <a:cs typeface="Arial" pitchFamily="34" charset="0"/>
              </a:rPr>
              <a:t>السادسة</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ar-IQ" sz="3200" b="1" dirty="0" smtClean="0">
                <a:latin typeface="Arial" pitchFamily="34" charset="0"/>
                <a:cs typeface="Arial" pitchFamily="34" charset="0"/>
              </a:rPr>
              <a:t>تحديد </a:t>
            </a:r>
            <a:r>
              <a:rPr lang="ar-IQ" sz="3200" b="1" dirty="0" smtClean="0">
                <a:latin typeface="Arial" pitchFamily="34" charset="0"/>
                <a:cs typeface="Arial" pitchFamily="34" charset="0"/>
              </a:rPr>
              <a:t>الحجم الاقتصادي لطلبيه الشراء</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endParaRPr lang="ar-IQ" sz="3200" b="1" dirty="0">
              <a:latin typeface="Arial" pitchFamily="34" charset="0"/>
              <a:cs typeface="Arial" pitchFamily="34" charset="0"/>
            </a:endParaRPr>
          </a:p>
        </p:txBody>
      </p:sp>
      <p:sp>
        <p:nvSpPr>
          <p:cNvPr id="3" name="عنوان فرعي 2"/>
          <p:cNvSpPr>
            <a:spLocks noGrp="1"/>
          </p:cNvSpPr>
          <p:nvPr>
            <p:ph type="subTitle" idx="1"/>
          </p:nvPr>
        </p:nvSpPr>
        <p:spPr>
          <a:xfrm>
            <a:off x="1432560" y="2636912"/>
            <a:ext cx="7406640" cy="3528392"/>
          </a:xfrm>
        </p:spPr>
        <p:txBody>
          <a:bodyPr>
            <a:normAutofit/>
          </a:bodyPr>
          <a:lstStyle/>
          <a:p>
            <a:r>
              <a:rPr lang="ar-IQ" sz="3200" b="1" dirty="0" smtClean="0">
                <a:latin typeface="Arial" pitchFamily="34" charset="0"/>
                <a:cs typeface="Arial" pitchFamily="34" charset="0"/>
              </a:rPr>
              <a:t>جامعة بغداد – كلية الإدارة والاقتصاد</a:t>
            </a:r>
            <a:endParaRPr lang="en-US" sz="3200" b="1" dirty="0" smtClean="0">
              <a:latin typeface="Arial" pitchFamily="34" charset="0"/>
              <a:cs typeface="Arial" pitchFamily="34" charset="0"/>
            </a:endParaRPr>
          </a:p>
          <a:p>
            <a:r>
              <a:rPr lang="ar-IQ" sz="3200" b="1" dirty="0" smtClean="0">
                <a:latin typeface="Arial" pitchFamily="34" charset="0"/>
                <a:cs typeface="Arial" pitchFamily="34" charset="0"/>
              </a:rPr>
              <a:t>القسم:- الإدارة الصناعية</a:t>
            </a:r>
            <a:endParaRPr lang="en-US" sz="3200" b="1" dirty="0" smtClean="0">
              <a:latin typeface="Arial" pitchFamily="34" charset="0"/>
              <a:cs typeface="Arial" pitchFamily="34" charset="0"/>
            </a:endParaRPr>
          </a:p>
          <a:p>
            <a:r>
              <a:rPr lang="ar-IQ" sz="3200" b="1" dirty="0" smtClean="0">
                <a:latin typeface="Arial" pitchFamily="34" charset="0"/>
                <a:cs typeface="Arial" pitchFamily="34" charset="0"/>
              </a:rPr>
              <a:t>المادة:- إدارة المواد</a:t>
            </a:r>
            <a:endParaRPr lang="en-US" sz="3200" b="1" dirty="0" smtClean="0">
              <a:latin typeface="Arial" pitchFamily="34" charset="0"/>
              <a:cs typeface="Arial" pitchFamily="34" charset="0"/>
            </a:endParaRPr>
          </a:p>
          <a:p>
            <a:r>
              <a:rPr lang="ar-IQ" sz="3200" b="1" dirty="0" smtClean="0">
                <a:latin typeface="Arial" pitchFamily="34" charset="0"/>
                <a:cs typeface="Arial" pitchFamily="34" charset="0"/>
              </a:rPr>
              <a:t>المرحلة:- الثالثة</a:t>
            </a:r>
            <a:endParaRPr lang="en-US" sz="3200" b="1" dirty="0" smtClean="0">
              <a:latin typeface="Arial" pitchFamily="34" charset="0"/>
              <a:cs typeface="Arial" pitchFamily="34" charset="0"/>
            </a:endParaRPr>
          </a:p>
          <a:p>
            <a:r>
              <a:rPr lang="ar-IQ" sz="3200" b="1" dirty="0" smtClean="0">
                <a:latin typeface="Arial" pitchFamily="34" charset="0"/>
                <a:cs typeface="Arial" pitchFamily="34" charset="0"/>
              </a:rPr>
              <a:t>اسم الأستاذ:- المدرس وداد موسى محمد</a:t>
            </a:r>
            <a:endParaRPr lang="en-US" sz="3200" b="1" dirty="0" smtClean="0">
              <a:latin typeface="Arial" pitchFamily="34" charset="0"/>
              <a:cs typeface="Arial" pitchFamily="34" charset="0"/>
            </a:endParaRPr>
          </a:p>
          <a:p>
            <a:endParaRPr lang="ar-IQ" sz="32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ثانياً</a:t>
            </a:r>
            <a:r>
              <a:rPr lang="ar-IQ" b="1" dirty="0" smtClean="0"/>
              <a:t>:- تكلفة التخزين.</a:t>
            </a:r>
            <a:r>
              <a:rPr lang="en-US" dirty="0" smtClean="0"/>
              <a:t/>
            </a:r>
            <a:br>
              <a:rPr lang="en-US" dirty="0" smtClean="0"/>
            </a:br>
            <a:endParaRPr lang="ar-IQ" dirty="0"/>
          </a:p>
        </p:txBody>
      </p:sp>
      <p:sp>
        <p:nvSpPr>
          <p:cNvPr id="3" name="عنصر نائب للمحتوى 2"/>
          <p:cNvSpPr>
            <a:spLocks noGrp="1"/>
          </p:cNvSpPr>
          <p:nvPr>
            <p:ph idx="1"/>
          </p:nvPr>
        </p:nvSpPr>
        <p:spPr>
          <a:xfrm>
            <a:off x="1435608" y="1196752"/>
            <a:ext cx="7498080" cy="5051648"/>
          </a:xfrm>
        </p:spPr>
        <p:txBody>
          <a:bodyPr>
            <a:normAutofit fontScale="92500" lnSpcReduction="10000"/>
          </a:bodyPr>
          <a:lstStyle/>
          <a:p>
            <a:pPr algn="just">
              <a:buNone/>
            </a:pPr>
            <a:r>
              <a:rPr lang="ar-IQ" b="1" dirty="0" smtClean="0"/>
              <a:t> </a:t>
            </a:r>
            <a:r>
              <a:rPr lang="ar-IQ" b="1" dirty="0" smtClean="0"/>
              <a:t>وتشتمل على عناصر التكلفة التالية:-</a:t>
            </a:r>
            <a:endParaRPr lang="en-US" b="1" dirty="0" smtClean="0"/>
          </a:p>
          <a:p>
            <a:pPr lvl="0" algn="just"/>
            <a:r>
              <a:rPr lang="ar-IQ" b="1" dirty="0" smtClean="0"/>
              <a:t>تكاليف ارض المخازن المملوكة والمؤجرة.</a:t>
            </a:r>
            <a:endParaRPr lang="en-US" b="1" dirty="0" smtClean="0"/>
          </a:p>
          <a:p>
            <a:pPr lvl="0" algn="just"/>
            <a:r>
              <a:rPr lang="ar-IQ" b="1" dirty="0" smtClean="0"/>
              <a:t>تكاليف التلف والتقادم.</a:t>
            </a:r>
            <a:endParaRPr lang="en-US" b="1" dirty="0" smtClean="0"/>
          </a:p>
          <a:p>
            <a:pPr lvl="0" algn="just"/>
            <a:r>
              <a:rPr lang="ar-IQ" b="1" dirty="0" smtClean="0"/>
              <a:t>تكاليف التأمين والمناولة.</a:t>
            </a:r>
            <a:endParaRPr lang="en-US" b="1" dirty="0" smtClean="0"/>
          </a:p>
          <a:p>
            <a:pPr lvl="0" algn="just"/>
            <a:r>
              <a:rPr lang="ar-IQ" b="1" dirty="0" smtClean="0"/>
              <a:t>تكاليف معدات المناولة.</a:t>
            </a:r>
            <a:endParaRPr lang="en-US" b="1" dirty="0" smtClean="0"/>
          </a:p>
          <a:p>
            <a:pPr lvl="0" algn="just"/>
            <a:r>
              <a:rPr lang="ar-IQ" b="1" dirty="0" smtClean="0"/>
              <a:t>تكاليف الرقابة.</a:t>
            </a:r>
            <a:endParaRPr lang="en-US" b="1" dirty="0" smtClean="0"/>
          </a:p>
          <a:p>
            <a:pPr lvl="0" algn="just"/>
            <a:r>
              <a:rPr lang="ar-IQ" b="1" dirty="0" smtClean="0"/>
              <a:t>أجور ورواتب.</a:t>
            </a:r>
            <a:endParaRPr lang="en-US" b="1" dirty="0" smtClean="0"/>
          </a:p>
          <a:p>
            <a:pPr lvl="0" algn="just"/>
            <a:r>
              <a:rPr lang="ar-IQ" b="1" dirty="0" smtClean="0"/>
              <a:t>تكاليف أخرى كالإضاءة والتهوية...الخ.</a:t>
            </a:r>
            <a:endParaRPr lang="en-US" b="1" dirty="0" smtClean="0"/>
          </a:p>
          <a:p>
            <a:pPr lvl="0" algn="just"/>
            <a:r>
              <a:rPr lang="ar-IQ" b="1" dirty="0" smtClean="0"/>
              <a:t>فائدة رأس المال المستثمر في المخزون.</a:t>
            </a:r>
            <a:endParaRPr lang="en-US" b="1" dirty="0" smtClean="0"/>
          </a:p>
          <a:p>
            <a:pPr algn="just"/>
            <a:r>
              <a:rPr lang="ar-IQ" b="1" dirty="0" smtClean="0"/>
              <a:t> </a:t>
            </a:r>
            <a:endParaRPr lang="en-US" b="1" dirty="0" smtClean="0"/>
          </a:p>
          <a:p>
            <a:pPr algn="just"/>
            <a:endParaRPr lang="ar-IQ"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مقدمة:--</a:t>
            </a:r>
            <a:endParaRPr lang="ar-IQ" dirty="0"/>
          </a:p>
        </p:txBody>
      </p:sp>
      <p:sp>
        <p:nvSpPr>
          <p:cNvPr id="3" name="عنصر نائب للمحتوى 2"/>
          <p:cNvSpPr>
            <a:spLocks noGrp="1"/>
          </p:cNvSpPr>
          <p:nvPr>
            <p:ph idx="1"/>
          </p:nvPr>
        </p:nvSpPr>
        <p:spPr>
          <a:xfrm>
            <a:off x="1043608" y="1124744"/>
            <a:ext cx="7890080" cy="5123656"/>
          </a:xfrm>
        </p:spPr>
        <p:txBody>
          <a:bodyPr>
            <a:normAutofit fontScale="92500" lnSpcReduction="10000"/>
          </a:bodyPr>
          <a:lstStyle/>
          <a:p>
            <a:pPr algn="just"/>
            <a:r>
              <a:rPr lang="ar-IQ" dirty="0" smtClean="0"/>
              <a:t>أن </a:t>
            </a:r>
            <a:r>
              <a:rPr lang="ar-IQ" dirty="0" smtClean="0"/>
              <a:t>الشراء بالكمية المناسبة ليس مجرد التعاقد على شراء الكميات المطلوبة، فالكميات المحددة في طلبات الشراء المقدمة لقسم الشراء من قبل إدارات وأقسام المنظمة، لا تأخذ في اعتبارها الجوانب الاقتصادية، والنواحي الفنية المتعلقة بعملية الشراء، وما دامت وظيفة المشتريات تسعى الى انجاز أفضل شراء (وخاصة فيما يتعلق بناحية التكلفة) نجد من الطبيعي </a:t>
            </a:r>
            <a:r>
              <a:rPr lang="ar-IQ" dirty="0" smtClean="0"/>
              <a:t>أن </a:t>
            </a:r>
            <a:r>
              <a:rPr lang="ar-IQ" dirty="0" smtClean="0"/>
              <a:t>تشتري الاحتياجات المطلوبة </a:t>
            </a:r>
            <a:r>
              <a:rPr lang="ar-IQ" dirty="0" smtClean="0"/>
              <a:t>أما </a:t>
            </a:r>
            <a:r>
              <a:rPr lang="ar-IQ" dirty="0" smtClean="0"/>
              <a:t>بعقد </a:t>
            </a:r>
            <a:r>
              <a:rPr lang="ar-IQ" dirty="0" smtClean="0"/>
              <a:t>أو </a:t>
            </a:r>
            <a:r>
              <a:rPr lang="ar-IQ" dirty="0" smtClean="0"/>
              <a:t>بأكثر، بشكل يقلل من التكلفة الى </a:t>
            </a:r>
            <a:r>
              <a:rPr lang="ar-IQ" dirty="0" smtClean="0"/>
              <a:t>أدنى </a:t>
            </a:r>
            <a:r>
              <a:rPr lang="ar-IQ" dirty="0" smtClean="0"/>
              <a:t>حد ممكن، مراعية في ذلك عوامل متعددة سنأتي على شرحها لاحقاً.</a:t>
            </a:r>
            <a:endParaRPr lang="en-US" dirty="0" smtClean="0"/>
          </a:p>
          <a:p>
            <a:pPr algn="just"/>
            <a:r>
              <a:rPr lang="ar-IQ" dirty="0" smtClean="0"/>
              <a:t>وبشكل عام يمكن القول </a:t>
            </a:r>
            <a:r>
              <a:rPr lang="ar-IQ" dirty="0" smtClean="0"/>
              <a:t>أن </a:t>
            </a:r>
            <a:r>
              <a:rPr lang="ar-IQ" dirty="0" smtClean="0"/>
              <a:t>جهاز المشتريات وهو في صدد تحديد كمية الشراء المناسبة (الاقتصادية)  يواجه باتجاهين </a:t>
            </a:r>
            <a:r>
              <a:rPr lang="ar-IQ" dirty="0" err="1" smtClean="0"/>
              <a:t>او</a:t>
            </a:r>
            <a:r>
              <a:rPr lang="ar-IQ" dirty="0" smtClean="0"/>
              <a:t> بقطبين متنافرين هما :-</a:t>
            </a:r>
            <a:endParaRPr lang="en-US" dirty="0" smtClean="0"/>
          </a:p>
          <a:p>
            <a:pPr algn="just"/>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الأول:-</a:t>
            </a:r>
            <a:endParaRPr lang="ar-IQ" dirty="0"/>
          </a:p>
        </p:txBody>
      </p:sp>
      <p:sp>
        <p:nvSpPr>
          <p:cNvPr id="3" name="عنصر نائب للمحتوى 2"/>
          <p:cNvSpPr>
            <a:spLocks noGrp="1"/>
          </p:cNvSpPr>
          <p:nvPr>
            <p:ph idx="1"/>
          </p:nvPr>
        </p:nvSpPr>
        <p:spPr/>
        <p:txBody>
          <a:bodyPr/>
          <a:lstStyle/>
          <a:p>
            <a:pPr algn="just"/>
            <a:r>
              <a:rPr lang="ar-IQ" b="1" dirty="0" smtClean="0"/>
              <a:t>وهو </a:t>
            </a:r>
            <a:r>
              <a:rPr lang="ar-IQ" b="1" dirty="0" smtClean="0"/>
              <a:t>الميل الى طلب عدد كبير من الوحدات في طلبيه الشراء الواحدة، حتى يمكن تخفيض تكاليف عملية الشراء الى اقل حد ممكن، وضمان استمرارية العمليات الصناعية الإنتاجية والنشاط العام لجميع إدارات وفروع المنظمة.</a:t>
            </a:r>
            <a:endParaRPr lang="en-US" b="1" dirty="0" smtClean="0"/>
          </a:p>
          <a:p>
            <a:pPr algn="just"/>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الثاني :-</a:t>
            </a:r>
            <a:endParaRPr lang="ar-IQ" dirty="0"/>
          </a:p>
        </p:txBody>
      </p:sp>
      <p:sp>
        <p:nvSpPr>
          <p:cNvPr id="3" name="عنصر نائب للمحتوى 2"/>
          <p:cNvSpPr>
            <a:spLocks noGrp="1"/>
          </p:cNvSpPr>
          <p:nvPr>
            <p:ph idx="1"/>
          </p:nvPr>
        </p:nvSpPr>
        <p:spPr/>
        <p:txBody>
          <a:bodyPr/>
          <a:lstStyle/>
          <a:p>
            <a:pPr algn="just"/>
            <a:r>
              <a:rPr lang="ar-IQ" b="1" dirty="0" smtClean="0"/>
              <a:t>ويعبر </a:t>
            </a:r>
            <a:r>
              <a:rPr lang="ar-IQ" b="1" dirty="0" smtClean="0"/>
              <a:t>عن الميل الى تقليل عدد الوحدات المراد شراؤها، حتى لا تتراكم كميات كبيرة منها في المخازن مما يزيد من تكلفة  تخزينها.</a:t>
            </a:r>
            <a:endParaRPr lang="en-US" b="1" dirty="0" smtClean="0"/>
          </a:p>
          <a:p>
            <a:pPr algn="just">
              <a:buNone/>
            </a:pPr>
            <a:endParaRPr lang="en-US" b="1" dirty="0" smtClean="0"/>
          </a:p>
          <a:p>
            <a:pPr algn="just">
              <a:buNone/>
            </a:pP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الحجم الاقتصادي لطلبيه الشراء :- </a:t>
            </a:r>
            <a:r>
              <a:rPr lang="en-US" dirty="0" smtClean="0"/>
              <a:t/>
            </a:r>
            <a:br>
              <a:rPr lang="en-US" dirty="0" smtClean="0"/>
            </a:br>
            <a:endParaRPr lang="ar-IQ" dirty="0"/>
          </a:p>
        </p:txBody>
      </p:sp>
      <p:sp>
        <p:nvSpPr>
          <p:cNvPr id="3" name="عنصر نائب للمحتوى 2"/>
          <p:cNvSpPr>
            <a:spLocks noGrp="1"/>
          </p:cNvSpPr>
          <p:nvPr>
            <p:ph idx="1"/>
          </p:nvPr>
        </p:nvSpPr>
        <p:spPr>
          <a:xfrm>
            <a:off x="1435608" y="836712"/>
            <a:ext cx="7498080" cy="5411688"/>
          </a:xfrm>
        </p:spPr>
        <p:txBody>
          <a:bodyPr>
            <a:normAutofit fontScale="92500" lnSpcReduction="20000"/>
          </a:bodyPr>
          <a:lstStyle/>
          <a:p>
            <a:pPr algn="just"/>
            <a:r>
              <a:rPr lang="ar-IQ" b="1" dirty="0" smtClean="0"/>
              <a:t>هو الكمية التي تفي باحتياجات العمل من المستلزمات، بحيث لا تزيد عن </a:t>
            </a:r>
            <a:r>
              <a:rPr lang="ar-IQ" b="1" dirty="0" smtClean="0"/>
              <a:t>أللازم </a:t>
            </a:r>
            <a:r>
              <a:rPr lang="ar-IQ" b="1" dirty="0" smtClean="0"/>
              <a:t>فيترتب على ذلك بعض الأعباء والتكاليف المادية، </a:t>
            </a:r>
            <a:r>
              <a:rPr lang="ar-IQ" b="1" dirty="0" smtClean="0"/>
              <a:t>أو </a:t>
            </a:r>
            <a:r>
              <a:rPr lang="ar-IQ" b="1" dirty="0" smtClean="0"/>
              <a:t>تقل عن </a:t>
            </a:r>
            <a:r>
              <a:rPr lang="ar-IQ" b="1" dirty="0" smtClean="0"/>
              <a:t>أللازم </a:t>
            </a:r>
            <a:r>
              <a:rPr lang="ar-IQ" b="1" dirty="0" smtClean="0"/>
              <a:t>فتعطل برامج العمل </a:t>
            </a:r>
            <a:r>
              <a:rPr lang="ar-IQ" b="1" dirty="0" err="1" smtClean="0"/>
              <a:t>و</a:t>
            </a:r>
            <a:r>
              <a:rPr lang="ar-IQ" b="1" dirty="0" smtClean="0"/>
              <a:t> الإنتاج وتصح المنظمة غير قادرة على الوفاء بالتزاماتها وبناءا علية فالحجم الاقتصادي لطلبيه الشراء هو الذي تكون عنده تكلفة الشراء وتكلفة المخزون اقل ما يمكن حيث زادت </a:t>
            </a:r>
            <a:r>
              <a:rPr lang="ar-IQ" b="1" dirty="0" err="1" smtClean="0"/>
              <a:t>او</a:t>
            </a:r>
            <a:r>
              <a:rPr lang="ar-IQ" b="1" dirty="0" smtClean="0"/>
              <a:t> نقصت كمية الشراء عندها أدى ذلك الى ارتفاع التكلفة ولا شك </a:t>
            </a:r>
            <a:r>
              <a:rPr lang="ar-IQ" b="1" dirty="0" err="1" smtClean="0"/>
              <a:t>ان</a:t>
            </a:r>
            <a:r>
              <a:rPr lang="ar-IQ" b="1" dirty="0" smtClean="0"/>
              <a:t> تحقيق التوازن بين هذين الاتجاهين الذين عبرنا عنهم بالكمية </a:t>
            </a:r>
            <a:r>
              <a:rPr lang="ar-IQ" b="1" dirty="0" err="1" smtClean="0"/>
              <a:t>او</a:t>
            </a:r>
            <a:r>
              <a:rPr lang="ar-IQ" b="1" dirty="0" smtClean="0"/>
              <a:t> الحجم الاقتصادية للشراء ليس </a:t>
            </a:r>
            <a:r>
              <a:rPr lang="ar-IQ" b="1" dirty="0" smtClean="0"/>
              <a:t>بالأمر </a:t>
            </a:r>
            <a:r>
              <a:rPr lang="ar-IQ" b="1" dirty="0" smtClean="0"/>
              <a:t>السهل بل من الأمور التي تتطلب خبرة كبيرة وإلمام بظروف وطبيعة العمل في المنظمة وظروف السوق والأوضاع الاقتصادية العامة السائدة في البيئة المحيطة بها وإمكاناتها المالية.</a:t>
            </a:r>
            <a:endParaRPr lang="en-US" b="1" dirty="0" smtClean="0"/>
          </a:p>
          <a:p>
            <a:pPr algn="just"/>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b="1" dirty="0" smtClean="0"/>
              <a:t/>
            </a:r>
            <a:br>
              <a:rPr lang="ar-IQ" b="1" dirty="0" smtClean="0"/>
            </a:br>
            <a:r>
              <a:rPr lang="ar-IQ" b="1" dirty="0" smtClean="0"/>
              <a:t>العوامل </a:t>
            </a:r>
            <a:r>
              <a:rPr lang="ar-IQ" b="1" dirty="0" smtClean="0"/>
              <a:t>المؤثرة في تحديد الحجم الاقتصادي للطلبية</a:t>
            </a:r>
            <a:r>
              <a:rPr lang="en-US" dirty="0" smtClean="0"/>
              <a:t/>
            </a:r>
            <a:br>
              <a:rPr lang="en-US" dirty="0" smtClean="0"/>
            </a:br>
            <a:endParaRPr lang="ar-IQ" dirty="0"/>
          </a:p>
        </p:txBody>
      </p:sp>
      <p:sp>
        <p:nvSpPr>
          <p:cNvPr id="3" name="عنصر نائب للمحتوى 2"/>
          <p:cNvSpPr>
            <a:spLocks noGrp="1"/>
          </p:cNvSpPr>
          <p:nvPr>
            <p:ph idx="1"/>
          </p:nvPr>
        </p:nvSpPr>
        <p:spPr>
          <a:xfrm>
            <a:off x="1115616" y="1447800"/>
            <a:ext cx="7818072" cy="5221560"/>
          </a:xfrm>
        </p:spPr>
        <p:txBody>
          <a:bodyPr>
            <a:normAutofit lnSpcReduction="10000"/>
          </a:bodyPr>
          <a:lstStyle/>
          <a:p>
            <a:r>
              <a:rPr lang="ar-IQ" dirty="0" smtClean="0"/>
              <a:t>والتي من الممكن </a:t>
            </a:r>
            <a:r>
              <a:rPr lang="ar-IQ" dirty="0" smtClean="0"/>
              <a:t>أن </a:t>
            </a:r>
            <a:r>
              <a:rPr lang="ar-IQ" dirty="0" smtClean="0"/>
              <a:t>تصنف الى نوعين عوامل خارجية، وعوامل داخلية :- </a:t>
            </a:r>
            <a:endParaRPr lang="en-US" dirty="0" smtClean="0"/>
          </a:p>
          <a:p>
            <a:r>
              <a:rPr lang="ar-IQ" b="1" dirty="0" smtClean="0"/>
              <a:t>أولا:- </a:t>
            </a:r>
            <a:r>
              <a:rPr lang="ar-IQ" b="1" dirty="0" smtClean="0"/>
              <a:t>العوامل الخارجية :</a:t>
            </a:r>
            <a:endParaRPr lang="en-US" dirty="0" smtClean="0"/>
          </a:p>
          <a:p>
            <a:r>
              <a:rPr lang="ar-IQ" dirty="0" smtClean="0"/>
              <a:t>وتشتمل على العوامل التالية:- </a:t>
            </a:r>
            <a:endParaRPr lang="en-US" dirty="0" smtClean="0"/>
          </a:p>
          <a:p>
            <a:pPr lvl="0"/>
            <a:r>
              <a:rPr lang="ar-IQ" dirty="0" smtClean="0"/>
              <a:t>مدى توفر الصنف المطلوب في السوق وسهولة </a:t>
            </a:r>
            <a:r>
              <a:rPr lang="ar-IQ" dirty="0" smtClean="0"/>
              <a:t>أو صعوبة </a:t>
            </a:r>
            <a:r>
              <a:rPr lang="ar-IQ" dirty="0" smtClean="0"/>
              <a:t>الحصول عليه.</a:t>
            </a:r>
            <a:endParaRPr lang="en-US" dirty="0" smtClean="0"/>
          </a:p>
          <a:p>
            <a:pPr lvl="0"/>
            <a:r>
              <a:rPr lang="ar-IQ" dirty="0" smtClean="0"/>
              <a:t>توقع تبدل الأسعار في المستقبل.</a:t>
            </a:r>
            <a:endParaRPr lang="en-US" dirty="0" smtClean="0"/>
          </a:p>
          <a:p>
            <a:pPr lvl="0"/>
            <a:r>
              <a:rPr lang="ar-IQ" dirty="0" smtClean="0"/>
              <a:t>ارتفاع تكلفة تنفيذ عملية الشراء.</a:t>
            </a:r>
            <a:endParaRPr lang="en-US" dirty="0" smtClean="0"/>
          </a:p>
          <a:p>
            <a:pPr lvl="0"/>
            <a:r>
              <a:rPr lang="ar-IQ" dirty="0" smtClean="0"/>
              <a:t>توفر الأصناف البديلة.</a:t>
            </a:r>
            <a:endParaRPr lang="en-US" dirty="0" smtClean="0"/>
          </a:p>
          <a:p>
            <a:pPr lvl="0"/>
            <a:r>
              <a:rPr lang="ar-IQ" dirty="0" smtClean="0"/>
              <a:t>الفترة اللازمة لإتمام عملية الشراء.</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b="1" dirty="0" smtClean="0"/>
              <a:t/>
            </a:r>
            <a:br>
              <a:rPr lang="ar-IQ" b="1" dirty="0" smtClean="0"/>
            </a:br>
            <a:r>
              <a:rPr lang="ar-IQ" b="1" dirty="0" smtClean="0"/>
              <a:t>ثانياً</a:t>
            </a:r>
            <a:r>
              <a:rPr lang="ar-IQ" b="1" dirty="0" smtClean="0"/>
              <a:t>:- العوامل الداخلية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r>
              <a:rPr lang="ar-IQ" b="1" dirty="0" smtClean="0"/>
              <a:t>وتشتمل </a:t>
            </a:r>
            <a:r>
              <a:rPr lang="ar-IQ" b="1" dirty="0" smtClean="0"/>
              <a:t>على العوامل التالية:-</a:t>
            </a:r>
            <a:endParaRPr lang="en-US" b="1" dirty="0" smtClean="0"/>
          </a:p>
          <a:p>
            <a:pPr lvl="0"/>
            <a:r>
              <a:rPr lang="ar-IQ" b="1" dirty="0" smtClean="0"/>
              <a:t>إمكانات المنظمة المالية.</a:t>
            </a:r>
            <a:endParaRPr lang="en-US" b="1" dirty="0" smtClean="0"/>
          </a:p>
          <a:p>
            <a:pPr lvl="0"/>
            <a:r>
              <a:rPr lang="ar-IQ" b="1" dirty="0" smtClean="0"/>
              <a:t>تكلفة التخزين.</a:t>
            </a:r>
            <a:endParaRPr lang="en-US" b="1" dirty="0" smtClean="0"/>
          </a:p>
          <a:p>
            <a:pPr lvl="0"/>
            <a:r>
              <a:rPr lang="ar-IQ" b="1" dirty="0" smtClean="0"/>
              <a:t>سياسة التخزين المتبعة في المنظمة.</a:t>
            </a:r>
            <a:endParaRPr lang="en-US" b="1" dirty="0" smtClean="0"/>
          </a:p>
          <a:p>
            <a:pPr lvl="0"/>
            <a:r>
              <a:rPr lang="ar-IQ" b="1" dirty="0" smtClean="0"/>
              <a:t>معدل استخدام الصنف.</a:t>
            </a:r>
            <a:endParaRPr lang="en-US" b="1" dirty="0" smtClean="0"/>
          </a:p>
          <a:p>
            <a:pPr lvl="0"/>
            <a:r>
              <a:rPr lang="ar-IQ" b="1" dirty="0" smtClean="0"/>
              <a:t>طبيعة الصنف.</a:t>
            </a:r>
            <a:endParaRPr lang="en-US" b="1" dirty="0" smtClean="0"/>
          </a:p>
          <a:p>
            <a:pPr lvl="0"/>
            <a:r>
              <a:rPr lang="ar-IQ" b="1" dirty="0" smtClean="0"/>
              <a:t>توقع انخفاض المبيعات.</a:t>
            </a:r>
            <a:endParaRPr lang="en-US" b="1" dirty="0" smtClean="0"/>
          </a:p>
          <a:p>
            <a:endParaRPr lang="ar-IQ"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404664"/>
            <a:ext cx="7498080" cy="720080"/>
          </a:xfrm>
        </p:spPr>
        <p:txBody>
          <a:bodyPr>
            <a:normAutofit fontScale="90000"/>
          </a:bodyPr>
          <a:lstStyle/>
          <a:p>
            <a:r>
              <a:rPr lang="ar-IQ" b="1" dirty="0" smtClean="0"/>
              <a:t/>
            </a:r>
            <a:br>
              <a:rPr lang="ar-IQ" b="1" dirty="0" smtClean="0"/>
            </a:br>
            <a:r>
              <a:rPr lang="ar-IQ" sz="4000" b="1" dirty="0" smtClean="0"/>
              <a:t>عناصر </a:t>
            </a:r>
            <a:r>
              <a:rPr lang="ar-IQ" sz="4000" b="1" dirty="0" smtClean="0"/>
              <a:t>حساب الحجم الاقتصادي لطلبيه الشراء:-</a:t>
            </a:r>
            <a:r>
              <a:rPr lang="en-US" sz="4000" dirty="0" smtClean="0"/>
              <a:t/>
            </a:r>
            <a:br>
              <a:rPr lang="en-US" sz="4000" dirty="0" smtClean="0"/>
            </a:br>
            <a:endParaRPr lang="ar-IQ" sz="4000" dirty="0"/>
          </a:p>
        </p:txBody>
      </p:sp>
      <p:sp>
        <p:nvSpPr>
          <p:cNvPr id="3" name="عنصر نائب للمحتوى 2"/>
          <p:cNvSpPr>
            <a:spLocks noGrp="1"/>
          </p:cNvSpPr>
          <p:nvPr>
            <p:ph idx="1"/>
          </p:nvPr>
        </p:nvSpPr>
        <p:spPr>
          <a:xfrm>
            <a:off x="1187624" y="1412776"/>
            <a:ext cx="7488832" cy="5112568"/>
          </a:xfrm>
        </p:spPr>
        <p:txBody>
          <a:bodyPr>
            <a:noAutofit/>
          </a:bodyPr>
          <a:lstStyle/>
          <a:p>
            <a:pPr algn="just"/>
            <a:r>
              <a:rPr lang="ar-IQ" b="1" dirty="0" smtClean="0"/>
              <a:t>مما سبق شرحه يتضح لنا بأن تحديد الحجم الاقتصادي لطلبيه الشراء يتكون من عنصرين أساسين هما:-</a:t>
            </a:r>
            <a:endParaRPr lang="en-US" b="1" dirty="0" smtClean="0"/>
          </a:p>
          <a:p>
            <a:pPr algn="just"/>
            <a:r>
              <a:rPr lang="ar-IQ" b="1" dirty="0" smtClean="0"/>
              <a:t>أولا:- تكلفة تنفيذ طلبيه (أمر) الشراء.</a:t>
            </a:r>
            <a:endParaRPr lang="en-US" b="1" dirty="0" smtClean="0"/>
          </a:p>
          <a:p>
            <a:pPr algn="just"/>
            <a:r>
              <a:rPr lang="ar-IQ" b="1" dirty="0" smtClean="0"/>
              <a:t>وتتكون هذه التكلفة من البنود التالية:- </a:t>
            </a:r>
            <a:endParaRPr lang="en-US" b="1" dirty="0" smtClean="0"/>
          </a:p>
          <a:p>
            <a:pPr lvl="0" algn="just"/>
            <a:r>
              <a:rPr lang="ar-IQ" b="1" dirty="0" smtClean="0"/>
              <a:t>رواتب الموظفين، ومصاريف المطبوعات.</a:t>
            </a:r>
            <a:endParaRPr lang="en-US" b="1" dirty="0" smtClean="0"/>
          </a:p>
          <a:p>
            <a:pPr lvl="0" algn="just"/>
            <a:r>
              <a:rPr lang="ar-IQ" b="1" dirty="0" smtClean="0"/>
              <a:t>طلب العطاءات ومراجعاتها.</a:t>
            </a:r>
            <a:endParaRPr lang="en-US" b="1" dirty="0" smtClean="0"/>
          </a:p>
          <a:p>
            <a:pPr lvl="0" algn="just"/>
            <a:r>
              <a:rPr lang="ar-IQ" b="1" dirty="0" smtClean="0"/>
              <a:t>الإعلانات</a:t>
            </a:r>
            <a:r>
              <a:rPr lang="ar-IQ" b="1" dirty="0" smtClean="0"/>
              <a:t>.</a:t>
            </a: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92696"/>
            <a:ext cx="7498080" cy="5555704"/>
          </a:xfrm>
        </p:spPr>
        <p:txBody>
          <a:bodyPr/>
          <a:lstStyle/>
          <a:p>
            <a:pPr lvl="0"/>
            <a:endParaRPr lang="en-US" b="1" dirty="0" smtClean="0"/>
          </a:p>
          <a:p>
            <a:pPr lvl="0"/>
            <a:r>
              <a:rPr lang="ar-IQ" b="1" dirty="0" smtClean="0"/>
              <a:t>فحص العطاءات والبت فيها.</a:t>
            </a:r>
            <a:endParaRPr lang="en-US" b="1" dirty="0" smtClean="0"/>
          </a:p>
          <a:p>
            <a:pPr lvl="0"/>
            <a:r>
              <a:rPr lang="ar-IQ" b="1" dirty="0" smtClean="0"/>
              <a:t>التعاقد مع المورد.</a:t>
            </a:r>
            <a:endParaRPr lang="en-US" b="1" dirty="0" smtClean="0"/>
          </a:p>
          <a:p>
            <a:pPr lvl="0"/>
            <a:r>
              <a:rPr lang="ar-IQ" b="1" dirty="0" smtClean="0"/>
              <a:t>إصدار أمر التوريد.</a:t>
            </a:r>
            <a:endParaRPr lang="en-US" b="1" dirty="0" smtClean="0"/>
          </a:p>
          <a:p>
            <a:pPr lvl="0"/>
            <a:r>
              <a:rPr lang="ar-IQ" b="1" dirty="0" smtClean="0"/>
              <a:t>التأمين على البضاعة.</a:t>
            </a:r>
            <a:endParaRPr lang="en-US" b="1" dirty="0" smtClean="0"/>
          </a:p>
          <a:p>
            <a:pPr lvl="0"/>
            <a:r>
              <a:rPr lang="ar-IQ" b="1" dirty="0" smtClean="0"/>
              <a:t>نقل واستلام الأصناف استلاماً مبدئياً.</a:t>
            </a:r>
            <a:endParaRPr lang="en-US" b="1" dirty="0" smtClean="0"/>
          </a:p>
          <a:p>
            <a:pPr lvl="0"/>
            <a:r>
              <a:rPr lang="ar-IQ" b="1" dirty="0" smtClean="0"/>
              <a:t>الاستلام والفحص النهائي للأصناف.</a:t>
            </a:r>
            <a:endParaRPr lang="en-US" b="1"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TotalTime>
  <Words>522</Words>
  <Application>Microsoft Office PowerPoint</Application>
  <PresentationFormat>عرض على الشاشة (3:4)‏</PresentationFormat>
  <Paragraphs>57</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    المحاضرة السادسة تحديد الحجم الاقتصادي لطلبيه الشراء </vt:lpstr>
      <vt:lpstr>مقدمة:--</vt:lpstr>
      <vt:lpstr>الأول:-</vt:lpstr>
      <vt:lpstr>الثاني :-</vt:lpstr>
      <vt:lpstr>الحجم الاقتصادي لطلبيه الشراء :-  </vt:lpstr>
      <vt:lpstr> العوامل المؤثرة في تحديد الحجم الاقتصادي للطلبية </vt:lpstr>
      <vt:lpstr> ثانياً:- العوامل الداخلية : </vt:lpstr>
      <vt:lpstr> عناصر حساب الحجم الاقتصادي لطلبيه الشراء:- </vt:lpstr>
      <vt:lpstr>الشريحة 9</vt:lpstr>
      <vt:lpstr> ثانياً:- تكلفة التخزين.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السادسة تحديد الحجم الاقتصادي لطلبيه الشراء </dc:title>
  <dc:creator>anas office</dc:creator>
  <cp:lastModifiedBy>anas office</cp:lastModifiedBy>
  <cp:revision>21</cp:revision>
  <dcterms:created xsi:type="dcterms:W3CDTF">2019-01-05T21:37:01Z</dcterms:created>
  <dcterms:modified xsi:type="dcterms:W3CDTF">2019-01-05T21:52:20Z</dcterms:modified>
</cp:coreProperties>
</file>