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205238-75F4-421D-8BD4-713B045B16B2}" type="datetimeFigureOut">
              <a:rPr lang="ar-IQ" smtClean="0"/>
              <a:t>20/03/1440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267D7B-7B60-4848-AE67-85E173EE494A}"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05238-75F4-421D-8BD4-713B045B16B2}" type="datetimeFigureOut">
              <a:rPr lang="ar-IQ" smtClean="0"/>
              <a:t>20/03/1440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205238-75F4-421D-8BD4-713B045B16B2}" type="datetimeFigureOut">
              <a:rPr lang="ar-IQ" smtClean="0"/>
              <a:t>20/03/1440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05238-75F4-421D-8BD4-713B045B16B2}" type="datetimeFigureOut">
              <a:rPr lang="ar-IQ" smtClean="0"/>
              <a:t>20/03/1440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205238-75F4-421D-8BD4-713B045B16B2}" type="datetimeFigureOut">
              <a:rPr lang="ar-IQ" smtClean="0"/>
              <a:t>20/03/1440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267D7B-7B60-4848-AE67-85E173EE494A}"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205238-75F4-421D-8BD4-713B045B16B2}" type="datetimeFigureOut">
              <a:rPr lang="ar-IQ" smtClean="0"/>
              <a:t>20/03/1440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205238-75F4-421D-8BD4-713B045B16B2}" type="datetimeFigureOut">
              <a:rPr lang="ar-IQ" smtClean="0"/>
              <a:t>20/03/1440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5267D7B-7B60-4848-AE67-85E173EE494A}"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205238-75F4-421D-8BD4-713B045B16B2}" type="datetimeFigureOut">
              <a:rPr lang="ar-IQ" smtClean="0"/>
              <a:t>20/03/1440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05238-75F4-421D-8BD4-713B045B16B2}" type="datetimeFigureOut">
              <a:rPr lang="ar-IQ" smtClean="0"/>
              <a:t>20/03/1440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05238-75F4-421D-8BD4-713B045B16B2}" type="datetimeFigureOut">
              <a:rPr lang="ar-IQ" smtClean="0"/>
              <a:t>20/03/1440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267D7B-7B60-4848-AE67-85E173EE494A}"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05238-75F4-421D-8BD4-713B045B16B2}" type="datetimeFigureOut">
              <a:rPr lang="ar-IQ" smtClean="0"/>
              <a:t>20/03/1440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267D7B-7B60-4848-AE67-85E173EE494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205238-75F4-421D-8BD4-713B045B16B2}" type="datetimeFigureOut">
              <a:rPr lang="ar-IQ" smtClean="0"/>
              <a:t>20/03/1440</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5267D7B-7B60-4848-AE67-85E173EE494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المداخل الخمسة لتعريف الاستراتيجية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أ.م.د يعرب عدنان حسين السعيدي</a:t>
            </a:r>
            <a:endParaRPr lang="ar-IQ" dirty="0">
              <a:solidFill>
                <a:schemeClr val="tx1"/>
              </a:solidFill>
            </a:endParaRPr>
          </a:p>
        </p:txBody>
      </p:sp>
    </p:spTree>
    <p:extLst>
      <p:ext uri="{BB962C8B-B14F-4D97-AF65-F5344CB8AC3E}">
        <p14:creationId xmlns:p14="http://schemas.microsoft.com/office/powerpoint/2010/main" val="400213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r"/>
            <a:r>
              <a:rPr lang="ar-IQ"/>
              <a:t>اصل المصطلح</a:t>
            </a:r>
            <a:endParaRPr lang="en-US"/>
          </a:p>
        </p:txBody>
      </p:sp>
      <p:sp>
        <p:nvSpPr>
          <p:cNvPr id="95235" name="Rectangle 3"/>
          <p:cNvSpPr>
            <a:spLocks noGrp="1" noChangeArrowheads="1"/>
          </p:cNvSpPr>
          <p:nvPr>
            <p:ph idx="1"/>
          </p:nvPr>
        </p:nvSpPr>
        <p:spPr/>
        <p:txBody>
          <a:bodyPr/>
          <a:lstStyle/>
          <a:p>
            <a:r>
              <a:rPr lang="ar-SA" sz="2800"/>
              <a:t>اشتقت الكلمة الإنكليزية الاستراتيجية </a:t>
            </a:r>
            <a:r>
              <a:rPr lang="en-US" sz="2800"/>
              <a:t>strategy </a:t>
            </a:r>
            <a:r>
              <a:rPr lang="ar-SA" sz="2800"/>
              <a:t> من الإغريق استراتيجيوس  </a:t>
            </a:r>
            <a:r>
              <a:rPr lang="en-US" sz="2800"/>
              <a:t>strategos </a:t>
            </a:r>
            <a:r>
              <a:rPr lang="ar-SA" sz="2800"/>
              <a:t> وان الفعل الإغريقي   </a:t>
            </a:r>
            <a:r>
              <a:rPr lang="en-US" sz="2800"/>
              <a:t>stratego </a:t>
            </a:r>
            <a:r>
              <a:rPr lang="ar-SA" sz="2800" b="1"/>
              <a:t>يعني التخطيط من خلال الاستخدام الفاعل للموارد </a:t>
            </a:r>
            <a:r>
              <a:rPr lang="ar-IQ" sz="2800" b="1"/>
              <a:t>.</a:t>
            </a:r>
            <a:r>
              <a:rPr lang="ar-SA" sz="2800"/>
              <a:t> </a:t>
            </a:r>
            <a:endParaRPr lang="ar-IQ" sz="2800"/>
          </a:p>
          <a:p>
            <a:r>
              <a:rPr lang="ar-SA" sz="2800"/>
              <a:t>وان استراتيجوس </a:t>
            </a:r>
            <a:r>
              <a:rPr lang="en-US" sz="2800"/>
              <a:t> strategos </a:t>
            </a:r>
            <a:r>
              <a:rPr lang="ar-SA" sz="2800"/>
              <a:t>تتكون من </a:t>
            </a:r>
            <a:r>
              <a:rPr lang="en-US" sz="2800"/>
              <a:t>stratos</a:t>
            </a:r>
            <a:r>
              <a:rPr lang="ar-SA" sz="2800"/>
              <a:t> والتي تعني  (الجيش ) أو انتشار مخيمات الجيش على الأرض بصورة أكثر ملائمة و </a:t>
            </a:r>
            <a:r>
              <a:rPr lang="en-US" sz="2800"/>
              <a:t>agein</a:t>
            </a:r>
            <a:r>
              <a:rPr lang="ar-SA" sz="2800"/>
              <a:t> تعني (القيادة) </a:t>
            </a:r>
            <a:endParaRPr lang="ar-IQ" sz="2800"/>
          </a:p>
          <a:p>
            <a:r>
              <a:rPr lang="ar-SA" sz="2800"/>
              <a:t>مصطلح الاستراتيجية كان يشير إلى </a:t>
            </a:r>
            <a:r>
              <a:rPr lang="ar-SA" sz="2800" b="1"/>
              <a:t>قواعد الجنرال في قيادة الجيوش</a:t>
            </a:r>
            <a:r>
              <a:rPr lang="ar-SA" sz="2800"/>
              <a:t> وفيما بعد اصبح يعني </a:t>
            </a:r>
            <a:r>
              <a:rPr lang="ar-SA" sz="2800" b="1"/>
              <a:t>فن الجنرال</a:t>
            </a:r>
            <a:r>
              <a:rPr lang="ar-SA" sz="2800"/>
              <a:t> </a:t>
            </a:r>
            <a:endParaRPr lang="en-US" sz="2800"/>
          </a:p>
        </p:txBody>
      </p:sp>
    </p:spTree>
    <p:extLst>
      <p:ext uri="{BB962C8B-B14F-4D97-AF65-F5344CB8AC3E}">
        <p14:creationId xmlns:p14="http://schemas.microsoft.com/office/powerpoint/2010/main" val="379618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pPr algn="ctr"/>
            <a:r>
              <a:rPr lang="en-US" sz="4000"/>
              <a:t>Five Ps</a:t>
            </a:r>
            <a:br>
              <a:rPr lang="en-US" sz="4000"/>
            </a:br>
            <a:r>
              <a:rPr lang="ar-SA" sz="2800"/>
              <a:t>خطة </a:t>
            </a:r>
            <a:r>
              <a:rPr lang="en-US" sz="2800" b="1"/>
              <a:t>Plan</a:t>
            </a:r>
            <a:r>
              <a:rPr lang="ar-SA" sz="2800"/>
              <a:t>، حيلة </a:t>
            </a:r>
            <a:r>
              <a:rPr lang="en-US" sz="2800" b="1"/>
              <a:t>Ploy</a:t>
            </a:r>
            <a:r>
              <a:rPr lang="en-US" sz="2800"/>
              <a:t> </a:t>
            </a:r>
            <a:r>
              <a:rPr lang="ar-SA" sz="2800"/>
              <a:t>، نمط </a:t>
            </a:r>
            <a:r>
              <a:rPr lang="en-US" sz="2800" b="1"/>
              <a:t>Pattern</a:t>
            </a:r>
            <a:r>
              <a:rPr lang="ar-SA" sz="2800"/>
              <a:t>، موقع </a:t>
            </a:r>
            <a:r>
              <a:rPr lang="en-US" sz="2800" b="1"/>
              <a:t>Position</a:t>
            </a:r>
            <a:r>
              <a:rPr lang="ar-SA" sz="2800"/>
              <a:t> ، منظور  </a:t>
            </a:r>
            <a:r>
              <a:rPr lang="en-US" sz="2800" b="1"/>
              <a:t>Perspective</a:t>
            </a:r>
            <a:r>
              <a:rPr lang="en-US" sz="4000"/>
              <a:t> </a:t>
            </a:r>
          </a:p>
        </p:txBody>
      </p:sp>
      <p:sp>
        <p:nvSpPr>
          <p:cNvPr id="96259" name="Rectangle 3"/>
          <p:cNvSpPr>
            <a:spLocks noGrp="1" noChangeArrowheads="1"/>
          </p:cNvSpPr>
          <p:nvPr>
            <p:ph idx="1"/>
          </p:nvPr>
        </p:nvSpPr>
        <p:spPr/>
        <p:txBody>
          <a:bodyPr/>
          <a:lstStyle/>
          <a:p>
            <a:pPr marL="812800" indent="-812800">
              <a:lnSpc>
                <a:spcPct val="80000"/>
              </a:lnSpc>
            </a:pPr>
            <a:r>
              <a:rPr lang="ar-SA" sz="2800"/>
              <a:t> </a:t>
            </a:r>
            <a:r>
              <a:rPr lang="ar-SA" sz="2800" b="1"/>
              <a:t>وتعني الاستراتيجية خطة،</a:t>
            </a:r>
            <a:r>
              <a:rPr lang="ar-SA" sz="2800"/>
              <a:t>لما لها من اجابه واقعيه على التساؤل المتكرر هل الاستراتيجية خطة ؟ بأنها سلسلة من الحركات، خطوط إرشادية (أو مجموعة من الخطوط الإرشادية) التي تتعامل مع الموقف.</a:t>
            </a:r>
            <a:endParaRPr lang="en-US" sz="2800"/>
          </a:p>
          <a:p>
            <a:pPr marL="812800" indent="-812800">
              <a:lnSpc>
                <a:spcPct val="80000"/>
              </a:lnSpc>
            </a:pPr>
            <a:r>
              <a:rPr lang="ar-SA" sz="2800"/>
              <a:t>في الجيش الاستراتيجية تتعلق بصياغة استراتيجية الحرب ، تشكيل الحملات الفردية و ضمن هذا يقرر الارتباطات الفردية.</a:t>
            </a:r>
          </a:p>
          <a:p>
            <a:pPr marL="812800" indent="-812800">
              <a:lnSpc>
                <a:spcPct val="80000"/>
              </a:lnSpc>
            </a:pPr>
            <a:r>
              <a:rPr lang="ar-SA" sz="2800"/>
              <a:t>في نظرية الألعاب الاستراتيجية هي خطة كاملة :خطة تحدد الخيار الذي يصنع في كل حالة محتملة.</a:t>
            </a:r>
          </a:p>
          <a:p>
            <a:pPr marL="812800" indent="-812800">
              <a:lnSpc>
                <a:spcPct val="80000"/>
              </a:lnSpc>
            </a:pPr>
            <a:r>
              <a:rPr lang="ar-SA" sz="2800"/>
              <a:t>في الإدارة الاستراتيجية هي خطة موحدة وشاملة ومتكاملة تصمم للتأكد  من أن الأهداف الأساسية للمنظمة تم تحقيقها.</a:t>
            </a:r>
            <a:endParaRPr lang="en-US" sz="2800"/>
          </a:p>
        </p:txBody>
      </p:sp>
    </p:spTree>
    <p:extLst>
      <p:ext uri="{BB962C8B-B14F-4D97-AF65-F5344CB8AC3E}">
        <p14:creationId xmlns:p14="http://schemas.microsoft.com/office/powerpoint/2010/main" val="348062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r"/>
            <a:r>
              <a:rPr lang="ar-SA" b="1"/>
              <a:t>أما الاستراتيجية كحيلة</a:t>
            </a:r>
            <a:r>
              <a:rPr lang="ar-SA"/>
              <a:t>: </a:t>
            </a:r>
            <a:endParaRPr lang="en-US"/>
          </a:p>
        </p:txBody>
      </p:sp>
      <p:sp>
        <p:nvSpPr>
          <p:cNvPr id="118787" name="Rectangle 3"/>
          <p:cNvSpPr>
            <a:spLocks noGrp="1" noChangeArrowheads="1"/>
          </p:cNvSpPr>
          <p:nvPr>
            <p:ph idx="1"/>
          </p:nvPr>
        </p:nvSpPr>
        <p:spPr/>
        <p:txBody>
          <a:bodyPr/>
          <a:lstStyle/>
          <a:p>
            <a:r>
              <a:rPr lang="ar-SA" sz="2800"/>
              <a:t> الاستراتيجية كخطه يمكن أن تكون عامة أو محددة.وهناك استخدام واحد للكلمة في معنى محدد. أما كون الاستراتيجية </a:t>
            </a:r>
            <a:r>
              <a:rPr lang="ar-SA" sz="2800" b="1"/>
              <a:t>حيلة ،تمثل بمناورة في المقاصد </a:t>
            </a:r>
            <a:r>
              <a:rPr lang="en-US" sz="2800" b="1"/>
              <a:t>Intended</a:t>
            </a:r>
            <a:r>
              <a:rPr lang="ar-SA" sz="2800" b="1"/>
              <a:t> للتفوق على المنافس</a:t>
            </a:r>
            <a:r>
              <a:rPr lang="ar-SA" sz="2800"/>
              <a:t>.كالمبارز يمكن أن يستخدم المبارزة كحيلة لسحب الرفيق إلى ساحته،بينما الخصم ينتظر الدخول كدخيل.وعلى نفس النمط تهدد منظمة بتوسيع طاقة مصنعها لعدم تشجيع المنافسين على توسيع طاقات مصانعهم.وهنا الاستراتيجية الحقيقية(كخطة هذا هو المقصد الحقيقي) التهديد ليس التوسع  وهذا في حد ذاته حيلة.</a:t>
            </a:r>
            <a:r>
              <a:rPr lang="en-US" sz="2800"/>
              <a:t> </a:t>
            </a:r>
          </a:p>
        </p:txBody>
      </p:sp>
    </p:spTree>
    <p:extLst>
      <p:ext uri="{BB962C8B-B14F-4D97-AF65-F5344CB8AC3E}">
        <p14:creationId xmlns:p14="http://schemas.microsoft.com/office/powerpoint/2010/main" val="2508742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r"/>
            <a:r>
              <a:rPr lang="ar-SA" b="1"/>
              <a:t>الاستراتيجية كنمط</a:t>
            </a:r>
            <a:r>
              <a:rPr lang="en-US"/>
              <a:t> </a:t>
            </a:r>
          </a:p>
        </p:txBody>
      </p:sp>
      <p:sp>
        <p:nvSpPr>
          <p:cNvPr id="119811" name="Rectangle 3"/>
          <p:cNvSpPr>
            <a:spLocks noGrp="1" noChangeArrowheads="1"/>
          </p:cNvSpPr>
          <p:nvPr>
            <p:ph idx="1"/>
          </p:nvPr>
        </p:nvSpPr>
        <p:spPr>
          <a:xfrm>
            <a:off x="457200" y="1981200"/>
            <a:ext cx="8362950" cy="4471988"/>
          </a:xfrm>
        </p:spPr>
        <p:txBody>
          <a:bodyPr/>
          <a:lstStyle/>
          <a:p>
            <a:pPr>
              <a:lnSpc>
                <a:spcPct val="90000"/>
              </a:lnSpc>
            </a:pPr>
            <a:r>
              <a:rPr lang="ar-SA"/>
              <a:t>الاستراتيجية يمكن أن تكون مقصودة(سواء كانت خطة عامة أو حيلة محددة) فمن المؤكد أنها يمكن أن تكون كذلك مدركة أو متحققة </a:t>
            </a:r>
            <a:r>
              <a:rPr lang="en-US"/>
              <a:t>realized</a:t>
            </a:r>
            <a:r>
              <a:rPr lang="ar-SA"/>
              <a:t>.وبعبارة وأخرى ، أن تعريف الاستراتيجية كخطة هو غير كافي، وأننا نحتاج  كذلك إلى تعريف يحيط بالسلوك الناتج  ٌ</a:t>
            </a:r>
            <a:r>
              <a:rPr lang="en-US"/>
              <a:t>esulting behavior</a:t>
            </a:r>
            <a:r>
              <a:rPr lang="ar-JO"/>
              <a:t>ٌٌٌ</a:t>
            </a:r>
            <a:r>
              <a:rPr lang="en-US"/>
              <a:t>R</a:t>
            </a:r>
            <a:r>
              <a:rPr lang="ar-SA"/>
              <a:t>. وهكذا فان التعريف الثالث هو: الاستراتيجية كنمط،وبشكل محدد يعني نمط سلوكي في اتجاه الأعمال أو التحركات، وبشكل تدريجي يندمج المدخل الناجح في نمط من الحركات التي تصبح استراتيجية.</a:t>
            </a:r>
            <a:r>
              <a:rPr lang="en-US"/>
              <a:t> </a:t>
            </a:r>
          </a:p>
        </p:txBody>
      </p:sp>
    </p:spTree>
    <p:extLst>
      <p:ext uri="{BB962C8B-B14F-4D97-AF65-F5344CB8AC3E}">
        <p14:creationId xmlns:p14="http://schemas.microsoft.com/office/powerpoint/2010/main" val="175310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57200" y="620713"/>
            <a:ext cx="8435975" cy="5545137"/>
          </a:xfrm>
        </p:spPr>
        <p:txBody>
          <a:bodyPr/>
          <a:lstStyle/>
          <a:p>
            <a:r>
              <a:rPr lang="ar-SA"/>
              <a:t>وهكذا فان تعريف الاستراتيجية كخطة و نمط يمكن أن يكون مستقل جداً عن بعض. فالخطة يمكن أن تكون غير متحققة أو متحققة بينما النمط يمكن أن يظهر من دون تصور سابق. فإذا صنفنا التعريف الأول على أنه استراتيجية مقصودة </a:t>
            </a:r>
            <a:r>
              <a:rPr lang="en-US"/>
              <a:t>Intended strategy</a:t>
            </a:r>
            <a:r>
              <a:rPr lang="ar-SA"/>
              <a:t> و الثاني على أنه استراتيجية المتحققة </a:t>
            </a:r>
            <a:r>
              <a:rPr lang="en-US"/>
              <a:t>Realized strategy</a:t>
            </a:r>
            <a:r>
              <a:rPr lang="ar-SA"/>
              <a:t>، كما يظهر في الشكل رقم(1) فيمكن أن نلاحظ الاستراتيجية المعتمدة </a:t>
            </a:r>
            <a:r>
              <a:rPr lang="en-US"/>
              <a:t>Deliberate strategy</a:t>
            </a:r>
            <a:r>
              <a:rPr lang="ar-SA"/>
              <a:t>،تكون الغايات الموجودة قبل الاستراتيجية المتحققة ، تنتج من الاستراتيجية الطارئه</a:t>
            </a:r>
            <a:r>
              <a:rPr lang="en-US"/>
              <a:t>Emergent strategy</a:t>
            </a:r>
            <a:r>
              <a:rPr lang="ar-SA"/>
              <a:t> ، حيث أن النمط يطور بغياب الغايات أو على الرغم من( كونهاغير متحققة أو متحققة).</a:t>
            </a:r>
            <a:r>
              <a:rPr lang="en-US"/>
              <a:t> </a:t>
            </a:r>
          </a:p>
        </p:txBody>
      </p:sp>
    </p:spTree>
    <p:extLst>
      <p:ext uri="{BB962C8B-B14F-4D97-AF65-F5344CB8AC3E}">
        <p14:creationId xmlns:p14="http://schemas.microsoft.com/office/powerpoint/2010/main" val="186682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60" name="Group 4"/>
          <p:cNvGrpSpPr>
            <a:grpSpLocks/>
          </p:cNvGrpSpPr>
          <p:nvPr/>
        </p:nvGrpSpPr>
        <p:grpSpPr bwMode="auto">
          <a:xfrm>
            <a:off x="250825" y="692150"/>
            <a:ext cx="8569325" cy="5473700"/>
            <a:chOff x="1136" y="3550"/>
            <a:chExt cx="7242" cy="5680"/>
          </a:xfrm>
        </p:grpSpPr>
        <p:sp>
          <p:nvSpPr>
            <p:cNvPr id="121861" name="AutoShape 5"/>
            <p:cNvSpPr>
              <a:spLocks noChangeArrowheads="1"/>
            </p:cNvSpPr>
            <p:nvPr/>
          </p:nvSpPr>
          <p:spPr bwMode="auto">
            <a:xfrm>
              <a:off x="1562" y="3834"/>
              <a:ext cx="1846" cy="2130"/>
            </a:xfrm>
            <a:prstGeom prst="rightArrow">
              <a:avLst>
                <a:gd name="adj1" fmla="val 44315"/>
                <a:gd name="adj2" fmla="val 21981"/>
              </a:avLst>
            </a:prstGeom>
            <a:solidFill>
              <a:srgbClr val="FFFFFF"/>
            </a:solidFill>
            <a:ln w="9525">
              <a:solidFill>
                <a:srgbClr val="000000"/>
              </a:solidFill>
              <a:miter lim="800000"/>
              <a:headEnd/>
              <a:tailEnd/>
            </a:ln>
          </p:spPr>
          <p:txBody>
            <a:bodyPr/>
            <a:lstStyle/>
            <a:p>
              <a:pPr algn="ctr"/>
              <a:r>
                <a:rPr lang="ar-SA" sz="1200">
                  <a:latin typeface="Times New Roman" pitchFamily="18" charset="0"/>
                  <a:cs typeface="Times New Roman" pitchFamily="18" charset="0"/>
                </a:rPr>
                <a:t>الاستراتيجية المقصودة</a:t>
              </a:r>
              <a:endParaRPr lang="en-US">
                <a:latin typeface="Times New Roman" pitchFamily="18" charset="0"/>
              </a:endParaRPr>
            </a:p>
          </p:txBody>
        </p:sp>
        <p:sp>
          <p:nvSpPr>
            <p:cNvPr id="121862" name="AutoShape 6"/>
            <p:cNvSpPr>
              <a:spLocks noChangeArrowheads="1"/>
            </p:cNvSpPr>
            <p:nvPr/>
          </p:nvSpPr>
          <p:spPr bwMode="auto">
            <a:xfrm>
              <a:off x="6106" y="5396"/>
              <a:ext cx="1846" cy="2130"/>
            </a:xfrm>
            <a:prstGeom prst="rightArrow">
              <a:avLst>
                <a:gd name="adj1" fmla="val 44315"/>
                <a:gd name="adj2" fmla="val 21981"/>
              </a:avLst>
            </a:prstGeom>
            <a:solidFill>
              <a:srgbClr val="FFFFFF"/>
            </a:solidFill>
            <a:ln w="9525">
              <a:solidFill>
                <a:srgbClr val="000000"/>
              </a:solidFill>
              <a:miter lim="800000"/>
              <a:headEnd/>
              <a:tailEnd/>
            </a:ln>
          </p:spPr>
          <p:txBody>
            <a:bodyPr/>
            <a:lstStyle/>
            <a:p>
              <a:pPr algn="ctr"/>
              <a:r>
                <a:rPr lang="ar-SA" sz="1200">
                  <a:latin typeface="Times New Roman" pitchFamily="18" charset="0"/>
                  <a:cs typeface="Times New Roman" pitchFamily="18" charset="0"/>
                </a:rPr>
                <a:t>الاستراتيجية المتحققة </a:t>
              </a:r>
              <a:endParaRPr lang="en-US">
                <a:latin typeface="Times New Roman" pitchFamily="18" charset="0"/>
              </a:endParaRPr>
            </a:p>
          </p:txBody>
        </p:sp>
        <p:sp>
          <p:nvSpPr>
            <p:cNvPr id="121863" name="Line 7"/>
            <p:cNvSpPr>
              <a:spLocks noChangeShapeType="1"/>
            </p:cNvSpPr>
            <p:nvPr/>
          </p:nvSpPr>
          <p:spPr bwMode="auto">
            <a:xfrm>
              <a:off x="3550" y="4970"/>
              <a:ext cx="2414" cy="127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64" name="Text Box 8"/>
            <p:cNvSpPr txBox="1">
              <a:spLocks noChangeArrowheads="1"/>
            </p:cNvSpPr>
            <p:nvPr/>
          </p:nvSpPr>
          <p:spPr bwMode="auto">
            <a:xfrm>
              <a:off x="4402" y="4118"/>
              <a:ext cx="1420" cy="9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ar-SA" sz="1200">
                  <a:latin typeface="Times New Roman" pitchFamily="18" charset="0"/>
                  <a:cs typeface="Times New Roman" pitchFamily="18" charset="0"/>
                </a:rPr>
                <a:t>الاستراتيجية</a:t>
              </a:r>
            </a:p>
            <a:p>
              <a:r>
                <a:rPr lang="ar-SA" sz="1400">
                  <a:latin typeface="Times New Roman" pitchFamily="18" charset="0"/>
                  <a:cs typeface="Simplified Arabic" pitchFamily="18" charset="-78"/>
                </a:rPr>
                <a:t>الموضوعة</a:t>
              </a:r>
            </a:p>
            <a:p>
              <a:endParaRPr lang="en-US">
                <a:latin typeface="Times New Roman" pitchFamily="18" charset="0"/>
              </a:endParaRPr>
            </a:p>
          </p:txBody>
        </p:sp>
        <p:sp>
          <p:nvSpPr>
            <p:cNvPr id="121865" name="Freeform 9"/>
            <p:cNvSpPr>
              <a:spLocks/>
            </p:cNvSpPr>
            <p:nvPr/>
          </p:nvSpPr>
          <p:spPr bwMode="auto">
            <a:xfrm>
              <a:off x="3550" y="4970"/>
              <a:ext cx="592" cy="1704"/>
            </a:xfrm>
            <a:custGeom>
              <a:avLst/>
              <a:gdLst>
                <a:gd name="T0" fmla="*/ 0 w 592"/>
                <a:gd name="T1" fmla="*/ 0 h 1704"/>
                <a:gd name="T2" fmla="*/ 426 w 592"/>
                <a:gd name="T3" fmla="*/ 426 h 1704"/>
                <a:gd name="T4" fmla="*/ 568 w 592"/>
                <a:gd name="T5" fmla="*/ 852 h 1704"/>
                <a:gd name="T6" fmla="*/ 568 w 592"/>
                <a:gd name="T7" fmla="*/ 1420 h 1704"/>
                <a:gd name="T8" fmla="*/ 426 w 592"/>
                <a:gd name="T9" fmla="*/ 1704 h 1704"/>
              </a:gdLst>
              <a:ahLst/>
              <a:cxnLst>
                <a:cxn ang="0">
                  <a:pos x="T0" y="T1"/>
                </a:cxn>
                <a:cxn ang="0">
                  <a:pos x="T2" y="T3"/>
                </a:cxn>
                <a:cxn ang="0">
                  <a:pos x="T4" y="T5"/>
                </a:cxn>
                <a:cxn ang="0">
                  <a:pos x="T6" y="T7"/>
                </a:cxn>
                <a:cxn ang="0">
                  <a:pos x="T8" y="T9"/>
                </a:cxn>
              </a:cxnLst>
              <a:rect l="0" t="0" r="r" b="b"/>
              <a:pathLst>
                <a:path w="592" h="1704">
                  <a:moveTo>
                    <a:pt x="0" y="0"/>
                  </a:moveTo>
                  <a:cubicBezTo>
                    <a:pt x="165" y="142"/>
                    <a:pt x="331" y="284"/>
                    <a:pt x="426" y="426"/>
                  </a:cubicBezTo>
                  <a:cubicBezTo>
                    <a:pt x="521" y="568"/>
                    <a:pt x="544" y="686"/>
                    <a:pt x="568" y="852"/>
                  </a:cubicBezTo>
                  <a:cubicBezTo>
                    <a:pt x="592" y="1018"/>
                    <a:pt x="592" y="1278"/>
                    <a:pt x="568" y="1420"/>
                  </a:cubicBezTo>
                  <a:cubicBezTo>
                    <a:pt x="544" y="1562"/>
                    <a:pt x="485" y="1633"/>
                    <a:pt x="426" y="1704"/>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ar-IQ"/>
            </a:p>
          </p:txBody>
        </p:sp>
        <p:sp>
          <p:nvSpPr>
            <p:cNvPr id="121866" name="Line 10"/>
            <p:cNvSpPr>
              <a:spLocks noChangeShapeType="1"/>
            </p:cNvSpPr>
            <p:nvPr/>
          </p:nvSpPr>
          <p:spPr bwMode="auto">
            <a:xfrm flipH="1">
              <a:off x="3834" y="6674"/>
              <a:ext cx="142" cy="14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67" name="Text Box 11"/>
            <p:cNvSpPr txBox="1">
              <a:spLocks noChangeArrowheads="1"/>
            </p:cNvSpPr>
            <p:nvPr/>
          </p:nvSpPr>
          <p:spPr bwMode="auto">
            <a:xfrm>
              <a:off x="1846" y="6532"/>
              <a:ext cx="1570" cy="9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ar-SA" sz="1200">
                  <a:latin typeface="Times New Roman" pitchFamily="18" charset="0"/>
                  <a:cs typeface="Times New Roman" pitchFamily="18" charset="0"/>
                </a:rPr>
                <a:t>الاستراتيجية الغير متحققة</a:t>
              </a:r>
            </a:p>
            <a:p>
              <a:endParaRPr lang="en-US">
                <a:latin typeface="Times New Roman" pitchFamily="18" charset="0"/>
              </a:endParaRPr>
            </a:p>
          </p:txBody>
        </p:sp>
        <p:sp>
          <p:nvSpPr>
            <p:cNvPr id="121868" name="Text Box 12"/>
            <p:cNvSpPr txBox="1">
              <a:spLocks noChangeArrowheads="1"/>
            </p:cNvSpPr>
            <p:nvPr/>
          </p:nvSpPr>
          <p:spPr bwMode="auto">
            <a:xfrm>
              <a:off x="3124" y="7952"/>
              <a:ext cx="1988" cy="11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ar-SA" sz="1200">
                  <a:latin typeface="Times New Roman" pitchFamily="18" charset="0"/>
                  <a:cs typeface="Times New Roman" pitchFamily="18" charset="0"/>
                </a:rPr>
                <a:t>الاستراتيجية الطارئ</a:t>
              </a:r>
            </a:p>
            <a:p>
              <a:endParaRPr lang="en-US">
                <a:latin typeface="Times New Roman" pitchFamily="18" charset="0"/>
              </a:endParaRPr>
            </a:p>
          </p:txBody>
        </p:sp>
        <p:sp>
          <p:nvSpPr>
            <p:cNvPr id="121869" name="Line 13"/>
            <p:cNvSpPr>
              <a:spLocks noChangeShapeType="1"/>
            </p:cNvSpPr>
            <p:nvPr/>
          </p:nvSpPr>
          <p:spPr bwMode="auto">
            <a:xfrm flipV="1">
              <a:off x="3976" y="6958"/>
              <a:ext cx="852" cy="42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0" name="Line 14"/>
            <p:cNvSpPr>
              <a:spLocks noChangeShapeType="1"/>
            </p:cNvSpPr>
            <p:nvPr/>
          </p:nvSpPr>
          <p:spPr bwMode="auto">
            <a:xfrm flipV="1">
              <a:off x="3976" y="7242"/>
              <a:ext cx="710" cy="42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1" name="Line 15"/>
            <p:cNvSpPr>
              <a:spLocks noChangeShapeType="1"/>
            </p:cNvSpPr>
            <p:nvPr/>
          </p:nvSpPr>
          <p:spPr bwMode="auto">
            <a:xfrm flipV="1">
              <a:off x="4172" y="7242"/>
              <a:ext cx="940" cy="62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2" name="Line 16"/>
            <p:cNvSpPr>
              <a:spLocks noChangeShapeType="1"/>
            </p:cNvSpPr>
            <p:nvPr/>
          </p:nvSpPr>
          <p:spPr bwMode="auto">
            <a:xfrm rot="18447034">
              <a:off x="5751" y="6745"/>
              <a:ext cx="42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3" name="Line 17"/>
            <p:cNvSpPr>
              <a:spLocks noChangeShapeType="1"/>
            </p:cNvSpPr>
            <p:nvPr/>
          </p:nvSpPr>
          <p:spPr bwMode="auto">
            <a:xfrm rot="18480998">
              <a:off x="3266" y="7613"/>
              <a:ext cx="568" cy="28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4" name="Line 18"/>
            <p:cNvSpPr>
              <a:spLocks noChangeShapeType="1"/>
            </p:cNvSpPr>
            <p:nvPr/>
          </p:nvSpPr>
          <p:spPr bwMode="auto">
            <a:xfrm rot="17609722">
              <a:off x="3751" y="7085"/>
              <a:ext cx="568" cy="42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5" name="Line 19"/>
            <p:cNvSpPr>
              <a:spLocks noChangeShapeType="1"/>
            </p:cNvSpPr>
            <p:nvPr/>
          </p:nvSpPr>
          <p:spPr bwMode="auto">
            <a:xfrm flipV="1">
              <a:off x="5396" y="6816"/>
              <a:ext cx="426" cy="28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6" name="Line 20"/>
            <p:cNvSpPr>
              <a:spLocks noChangeShapeType="1"/>
            </p:cNvSpPr>
            <p:nvPr/>
          </p:nvSpPr>
          <p:spPr bwMode="auto">
            <a:xfrm flipV="1">
              <a:off x="4970" y="6816"/>
              <a:ext cx="426" cy="28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7" name="Line 21"/>
            <p:cNvSpPr>
              <a:spLocks noChangeShapeType="1"/>
            </p:cNvSpPr>
            <p:nvPr/>
          </p:nvSpPr>
          <p:spPr bwMode="auto">
            <a:xfrm flipV="1">
              <a:off x="5538" y="6390"/>
              <a:ext cx="426" cy="28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8" name="Line 22"/>
            <p:cNvSpPr>
              <a:spLocks noChangeShapeType="1"/>
            </p:cNvSpPr>
            <p:nvPr/>
          </p:nvSpPr>
          <p:spPr bwMode="auto">
            <a:xfrm flipV="1">
              <a:off x="5112" y="6958"/>
              <a:ext cx="284" cy="28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1879" name="Line 23"/>
            <p:cNvSpPr>
              <a:spLocks noChangeShapeType="1"/>
            </p:cNvSpPr>
            <p:nvPr/>
          </p:nvSpPr>
          <p:spPr bwMode="auto">
            <a:xfrm>
              <a:off x="3692" y="6674"/>
              <a:ext cx="284" cy="2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1880" name="Line 24"/>
            <p:cNvSpPr>
              <a:spLocks noChangeShapeType="1"/>
            </p:cNvSpPr>
            <p:nvPr/>
          </p:nvSpPr>
          <p:spPr bwMode="auto">
            <a:xfrm>
              <a:off x="3550" y="6674"/>
              <a:ext cx="284" cy="2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1881" name="Line 25"/>
            <p:cNvSpPr>
              <a:spLocks noChangeShapeType="1"/>
            </p:cNvSpPr>
            <p:nvPr/>
          </p:nvSpPr>
          <p:spPr bwMode="auto">
            <a:xfrm>
              <a:off x="1136" y="3550"/>
              <a:ext cx="724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1882" name="Line 26"/>
            <p:cNvSpPr>
              <a:spLocks noChangeShapeType="1"/>
            </p:cNvSpPr>
            <p:nvPr/>
          </p:nvSpPr>
          <p:spPr bwMode="auto">
            <a:xfrm>
              <a:off x="1136" y="9230"/>
              <a:ext cx="724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1883" name="Line 27"/>
            <p:cNvSpPr>
              <a:spLocks noChangeShapeType="1"/>
            </p:cNvSpPr>
            <p:nvPr/>
          </p:nvSpPr>
          <p:spPr bwMode="auto">
            <a:xfrm>
              <a:off x="8378" y="3550"/>
              <a:ext cx="0" cy="56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1884" name="Line 28"/>
            <p:cNvSpPr>
              <a:spLocks noChangeShapeType="1"/>
            </p:cNvSpPr>
            <p:nvPr/>
          </p:nvSpPr>
          <p:spPr bwMode="auto">
            <a:xfrm>
              <a:off x="1136" y="3550"/>
              <a:ext cx="0" cy="56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spTree>
    <p:extLst>
      <p:ext uri="{BB962C8B-B14F-4D97-AF65-F5344CB8AC3E}">
        <p14:creationId xmlns:p14="http://schemas.microsoft.com/office/powerpoint/2010/main" val="34284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r"/>
            <a:r>
              <a:rPr lang="ar-SA" b="1"/>
              <a:t>الاستراتيجية كموقع</a:t>
            </a:r>
            <a:r>
              <a:rPr lang="en-US"/>
              <a:t> </a:t>
            </a:r>
          </a:p>
        </p:txBody>
      </p:sp>
      <p:sp>
        <p:nvSpPr>
          <p:cNvPr id="122883" name="Rectangle 3"/>
          <p:cNvSpPr>
            <a:spLocks noGrp="1" noChangeArrowheads="1"/>
          </p:cNvSpPr>
          <p:nvPr>
            <p:ph idx="1"/>
          </p:nvPr>
        </p:nvSpPr>
        <p:spPr/>
        <p:txBody>
          <a:bodyPr/>
          <a:lstStyle/>
          <a:p>
            <a:pPr>
              <a:lnSpc>
                <a:spcPct val="90000"/>
              </a:lnSpc>
            </a:pPr>
            <a:r>
              <a:rPr lang="ar-SA"/>
              <a:t>التعريف الرابع هو الاستراتيجية كموقع </a:t>
            </a:r>
            <a:r>
              <a:rPr lang="en-US"/>
              <a:t>Strategy as Position</a:t>
            </a:r>
            <a:r>
              <a:rPr lang="ar-SA"/>
              <a:t> بشكل محدد، يقصد بذلك موقع المنظمة في الحيز الذي تسمية نظرية المنظمة البيئية. وبهذا المفهوم الاستراتيجية تتوسط القوى أو المباراة بين البيئة و المنظمة و التي هي بين المحيط الخارجي و الداخلي. و بالمصطلح الاقتصادي تصبح الاستراتيجية موقع يولد عوائد و هذه العوائد تصبح في موقع مميز. وفي المصطلحات الإدارية تعني الهيمنة على سوق المنتَج.</a:t>
            </a:r>
            <a:endParaRPr lang="en-US"/>
          </a:p>
        </p:txBody>
      </p:sp>
    </p:spTree>
    <p:extLst>
      <p:ext uri="{BB962C8B-B14F-4D97-AF65-F5344CB8AC3E}">
        <p14:creationId xmlns:p14="http://schemas.microsoft.com/office/powerpoint/2010/main" val="848794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lgn="r"/>
            <a:r>
              <a:rPr lang="ar-SA" b="1"/>
              <a:t>أما الاستراتيجية كمنظور:</a:t>
            </a:r>
            <a:r>
              <a:rPr lang="ar-SA"/>
              <a:t> </a:t>
            </a:r>
            <a:endParaRPr lang="en-US"/>
          </a:p>
        </p:txBody>
      </p:sp>
      <p:sp>
        <p:nvSpPr>
          <p:cNvPr id="123907" name="Rectangle 3"/>
          <p:cNvSpPr>
            <a:spLocks noGrp="1" noChangeArrowheads="1"/>
          </p:cNvSpPr>
          <p:nvPr>
            <p:ph idx="1"/>
          </p:nvPr>
        </p:nvSpPr>
        <p:spPr>
          <a:xfrm>
            <a:off x="457200" y="1981200"/>
            <a:ext cx="8435975" cy="4543425"/>
          </a:xfrm>
        </p:spPr>
        <p:txBody>
          <a:bodyPr/>
          <a:lstStyle/>
          <a:p>
            <a:r>
              <a:rPr lang="ar-SA" sz="2800"/>
              <a:t>بينما التعريف الرابع  للاستراتيجية ينظر إلى الخارج،ويبحث عن موقع للمنظمة في البيئة الخارجية،فان المصطلح الخامس يبحث في داخل المنظمة ، في الحقيقة هو يبحث في داخل عقول الاستراتيجيين المتجمعة، للحصول على وجهة نظر أوسع.و الاستراتيجية كمنظور هي محتوى يهتم ليس فقط باختيار الموقع، ولكن هي طريق متكامل لإدراك العلم.ونفترض هنا بأن الاستراتيجية هي فكر مجرد موجود في عقول االاشخاص المعنيين.أي أن الاستراتيجية هي من إبداع الخيال لشخص ما، وسواء كان هذا التصور أو التخيل كالغايات لسلوك تنظيمي قبل أن تحدث أو استنتاجات لنمط للسلوك الذي يحدث.</a:t>
            </a:r>
            <a:endParaRPr lang="en-US" sz="2800"/>
          </a:p>
        </p:txBody>
      </p:sp>
    </p:spTree>
    <p:extLst>
      <p:ext uri="{BB962C8B-B14F-4D97-AF65-F5344CB8AC3E}">
        <p14:creationId xmlns:p14="http://schemas.microsoft.com/office/powerpoint/2010/main" val="1741531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457200" y="549275"/>
            <a:ext cx="8229600" cy="5975350"/>
          </a:xfrm>
        </p:spPr>
        <p:txBody>
          <a:bodyPr/>
          <a:lstStyle/>
          <a:p>
            <a:r>
              <a:rPr lang="ar-SA"/>
              <a:t> للإدارة الاستراتيجية ثلاثة خصائص،أولاً اهتمام المدراء بمنظمه معينه في وقت معين، ثانياً أن عليهم فهم و أدراك ما سيكون علية المستقبل ، ثالثاً أن عليهم القيام بشيء ما.</a:t>
            </a:r>
          </a:p>
          <a:p>
            <a:r>
              <a:rPr lang="ar-SA"/>
              <a:t>وذلك يعني ضرورة معرفة المنظمه أين هي الان، وأين تريد أن تكون في المستقبل وكيف تستطيع الوصول إلى غاياتها.والسؤال الذي يطرح نفسه هو كيف يتم ترتيب هذه العناصر في ضوء التفكير الاستراتيجي.</a:t>
            </a:r>
            <a:endParaRPr lang="ar-IQ"/>
          </a:p>
          <a:p>
            <a:r>
              <a:rPr lang="ar-SA"/>
              <a:t>فالسؤال حول أين هي المنظمة الان يتعلق بالحاضر،وأين تريد أن تكون المنظمة يتعلق بالمستقبل،وكيف تستطيع الوصول إلى الموقع المرغوب يتعلق بالنظام الذي من خلاله نقوم بالعمل.والشكل</a:t>
            </a:r>
            <a:r>
              <a:rPr lang="ar-IQ"/>
              <a:t> </a:t>
            </a:r>
            <a:r>
              <a:rPr lang="ar-SA"/>
              <a:t>يوضح الصورة ويجيب على التساؤلات.</a:t>
            </a:r>
            <a:endParaRPr lang="en-US"/>
          </a:p>
        </p:txBody>
      </p:sp>
    </p:spTree>
    <p:extLst>
      <p:ext uri="{BB962C8B-B14F-4D97-AF65-F5344CB8AC3E}">
        <p14:creationId xmlns:p14="http://schemas.microsoft.com/office/powerpoint/2010/main" val="2518214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956" name="Group 4"/>
          <p:cNvGrpSpPr>
            <a:grpSpLocks/>
          </p:cNvGrpSpPr>
          <p:nvPr/>
        </p:nvGrpSpPr>
        <p:grpSpPr bwMode="auto">
          <a:xfrm>
            <a:off x="720725" y="692150"/>
            <a:ext cx="7954963" cy="5616575"/>
            <a:chOff x="1136" y="1278"/>
            <a:chExt cx="6816" cy="5680"/>
          </a:xfrm>
        </p:grpSpPr>
        <p:sp>
          <p:nvSpPr>
            <p:cNvPr id="125957" name="Oval 5"/>
            <p:cNvSpPr>
              <a:spLocks noChangeArrowheads="1"/>
            </p:cNvSpPr>
            <p:nvPr/>
          </p:nvSpPr>
          <p:spPr bwMode="auto">
            <a:xfrm>
              <a:off x="1420" y="2768"/>
              <a:ext cx="1562" cy="1562"/>
            </a:xfrm>
            <a:prstGeom prst="ellipse">
              <a:avLst/>
            </a:prstGeom>
            <a:solidFill>
              <a:srgbClr val="FFFF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ar-SA" sz="1200">
                  <a:latin typeface="Times New Roman" pitchFamily="18" charset="0"/>
                  <a:cs typeface="Times New Roman" pitchFamily="18" charset="0"/>
                </a:rPr>
                <a:t>المستقبل</a:t>
              </a:r>
              <a:endParaRPr lang="en-US">
                <a:latin typeface="Times New Roman" pitchFamily="18" charset="0"/>
              </a:endParaRPr>
            </a:p>
          </p:txBody>
        </p:sp>
        <p:sp>
          <p:nvSpPr>
            <p:cNvPr id="125958" name="Oval 6"/>
            <p:cNvSpPr>
              <a:spLocks noChangeArrowheads="1"/>
            </p:cNvSpPr>
            <p:nvPr/>
          </p:nvSpPr>
          <p:spPr bwMode="auto">
            <a:xfrm>
              <a:off x="6106" y="2768"/>
              <a:ext cx="1562" cy="1562"/>
            </a:xfrm>
            <a:prstGeom prst="ellipse">
              <a:avLst/>
            </a:prstGeom>
            <a:solidFill>
              <a:srgbClr val="FFFF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sy="50000" kx="-2453608" rotWithShape="0">
                      <a:srgbClr val="808080"/>
                    </a:outerShdw>
                  </a:effectLst>
                </a14:hiddenEffects>
              </a:ext>
            </a:extLst>
          </p:spPr>
          <p:txBody>
            <a:bodyPr>
              <a:flatTx/>
            </a:bodyPr>
            <a:lstStyle/>
            <a:p>
              <a:pPr algn="ctr"/>
              <a:r>
                <a:rPr lang="ar-SA" sz="1200">
                  <a:latin typeface="Times New Roman" pitchFamily="18" charset="0"/>
                  <a:cs typeface="Times New Roman" pitchFamily="18" charset="0"/>
                </a:rPr>
                <a:t>الحاضر</a:t>
              </a:r>
              <a:endParaRPr lang="en-US">
                <a:latin typeface="Times New Roman" pitchFamily="18" charset="0"/>
              </a:endParaRPr>
            </a:p>
          </p:txBody>
        </p:sp>
        <p:sp>
          <p:nvSpPr>
            <p:cNvPr id="125959" name="Rectangle 7"/>
            <p:cNvSpPr>
              <a:spLocks noChangeArrowheads="1"/>
            </p:cNvSpPr>
            <p:nvPr/>
          </p:nvSpPr>
          <p:spPr bwMode="auto">
            <a:xfrm>
              <a:off x="3834" y="3194"/>
              <a:ext cx="1420" cy="994"/>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ar-SA" sz="1200">
                  <a:latin typeface="Times New Roman" pitchFamily="18" charset="0"/>
                  <a:cs typeface="Times New Roman" pitchFamily="18" charset="0"/>
                </a:rPr>
                <a:t>النظام</a:t>
              </a:r>
              <a:endParaRPr lang="en-US">
                <a:latin typeface="Times New Roman" pitchFamily="18" charset="0"/>
              </a:endParaRPr>
            </a:p>
          </p:txBody>
        </p:sp>
        <p:sp>
          <p:nvSpPr>
            <p:cNvPr id="125960" name="Line 8"/>
            <p:cNvSpPr>
              <a:spLocks noChangeShapeType="1"/>
            </p:cNvSpPr>
            <p:nvPr/>
          </p:nvSpPr>
          <p:spPr bwMode="auto">
            <a:xfrm flipH="1">
              <a:off x="5254" y="3620"/>
              <a:ext cx="85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125961" name="Line 9"/>
            <p:cNvSpPr>
              <a:spLocks noChangeShapeType="1"/>
            </p:cNvSpPr>
            <p:nvPr/>
          </p:nvSpPr>
          <p:spPr bwMode="auto">
            <a:xfrm flipH="1">
              <a:off x="2982" y="3620"/>
              <a:ext cx="85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125962" name="Line 10"/>
            <p:cNvSpPr>
              <a:spLocks noChangeShapeType="1"/>
            </p:cNvSpPr>
            <p:nvPr/>
          </p:nvSpPr>
          <p:spPr bwMode="auto">
            <a:xfrm>
              <a:off x="2130" y="4330"/>
              <a:ext cx="0" cy="78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5963" name="Rectangle 11"/>
            <p:cNvSpPr>
              <a:spLocks noChangeArrowheads="1"/>
            </p:cNvSpPr>
            <p:nvPr/>
          </p:nvSpPr>
          <p:spPr bwMode="auto">
            <a:xfrm>
              <a:off x="3408" y="4756"/>
              <a:ext cx="2414"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ar-SA" sz="1200">
                  <a:latin typeface="Times New Roman" pitchFamily="18" charset="0"/>
                  <a:cs typeface="Times New Roman" pitchFamily="18" charset="0"/>
                </a:rPr>
                <a:t>دورة التغذية العكسية</a:t>
              </a:r>
              <a:endParaRPr lang="en-US">
                <a:latin typeface="Times New Roman" pitchFamily="18" charset="0"/>
              </a:endParaRPr>
            </a:p>
          </p:txBody>
        </p:sp>
        <p:sp>
          <p:nvSpPr>
            <p:cNvPr id="125964" name="Line 12"/>
            <p:cNvSpPr>
              <a:spLocks noChangeShapeType="1"/>
            </p:cNvSpPr>
            <p:nvPr/>
          </p:nvSpPr>
          <p:spPr bwMode="auto">
            <a:xfrm flipV="1">
              <a:off x="6816" y="4330"/>
              <a:ext cx="0" cy="78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5965" name="Rectangle 13"/>
            <p:cNvSpPr>
              <a:spLocks noChangeArrowheads="1"/>
            </p:cNvSpPr>
            <p:nvPr/>
          </p:nvSpPr>
          <p:spPr bwMode="auto">
            <a:xfrm>
              <a:off x="1420" y="1846"/>
              <a:ext cx="1562"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en-US" sz="1200">
                  <a:latin typeface="Times New Roman" pitchFamily="18" charset="0"/>
                </a:rPr>
                <a:t>A</a:t>
              </a:r>
              <a:r>
                <a:rPr lang="ar-SA" sz="1200">
                  <a:latin typeface="Times New Roman" pitchFamily="18" charset="0"/>
                </a:rPr>
                <a:t>.</a:t>
              </a:r>
              <a:r>
                <a:rPr lang="ar-SA" sz="1200">
                  <a:latin typeface="Times New Roman" pitchFamily="18" charset="0"/>
                  <a:cs typeface="Times New Roman" pitchFamily="18" charset="0"/>
                </a:rPr>
                <a:t>المخرجات</a:t>
              </a:r>
              <a:endParaRPr lang="en-US">
                <a:latin typeface="Times New Roman" pitchFamily="18" charset="0"/>
              </a:endParaRPr>
            </a:p>
          </p:txBody>
        </p:sp>
        <p:sp>
          <p:nvSpPr>
            <p:cNvPr id="125966" name="Rectangle 14"/>
            <p:cNvSpPr>
              <a:spLocks noChangeArrowheads="1"/>
            </p:cNvSpPr>
            <p:nvPr/>
          </p:nvSpPr>
          <p:spPr bwMode="auto">
            <a:xfrm>
              <a:off x="5964" y="1846"/>
              <a:ext cx="1562"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en-US" sz="1200">
                  <a:latin typeface="Times New Roman" pitchFamily="18" charset="0"/>
                </a:rPr>
                <a:t>C</a:t>
              </a:r>
              <a:r>
                <a:rPr lang="ar-SA" sz="1200">
                  <a:latin typeface="Times New Roman" pitchFamily="18" charset="0"/>
                </a:rPr>
                <a:t>.</a:t>
              </a:r>
              <a:r>
                <a:rPr lang="ar-SA" sz="1200">
                  <a:latin typeface="Times New Roman" pitchFamily="18" charset="0"/>
                  <a:cs typeface="Times New Roman" pitchFamily="18" charset="0"/>
                </a:rPr>
                <a:t>المدخلات</a:t>
              </a:r>
              <a:endParaRPr lang="en-US">
                <a:latin typeface="Times New Roman" pitchFamily="18" charset="0"/>
              </a:endParaRPr>
            </a:p>
          </p:txBody>
        </p:sp>
        <p:sp>
          <p:nvSpPr>
            <p:cNvPr id="125967" name="Rectangle 15"/>
            <p:cNvSpPr>
              <a:spLocks noChangeArrowheads="1"/>
            </p:cNvSpPr>
            <p:nvPr/>
          </p:nvSpPr>
          <p:spPr bwMode="auto">
            <a:xfrm>
              <a:off x="3692" y="1846"/>
              <a:ext cx="1562"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en-US" sz="1200">
                  <a:latin typeface="Times New Roman" pitchFamily="18" charset="0"/>
                </a:rPr>
                <a:t>D</a:t>
              </a:r>
              <a:r>
                <a:rPr lang="ar-SA" sz="1200">
                  <a:latin typeface="Times New Roman" pitchFamily="18" charset="0"/>
                  <a:cs typeface="Times New Roman" pitchFamily="18" charset="0"/>
                </a:rPr>
                <a:t>.العمليات</a:t>
              </a:r>
              <a:endParaRPr lang="en-US">
                <a:latin typeface="Times New Roman" pitchFamily="18" charset="0"/>
              </a:endParaRPr>
            </a:p>
          </p:txBody>
        </p:sp>
        <p:sp>
          <p:nvSpPr>
            <p:cNvPr id="125968" name="Line 16"/>
            <p:cNvSpPr>
              <a:spLocks noChangeShapeType="1"/>
            </p:cNvSpPr>
            <p:nvPr/>
          </p:nvSpPr>
          <p:spPr bwMode="auto">
            <a:xfrm>
              <a:off x="2130" y="5112"/>
              <a:ext cx="127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5969" name="Line 17"/>
            <p:cNvSpPr>
              <a:spLocks noChangeShapeType="1"/>
            </p:cNvSpPr>
            <p:nvPr/>
          </p:nvSpPr>
          <p:spPr bwMode="auto">
            <a:xfrm>
              <a:off x="5822" y="5112"/>
              <a:ext cx="994"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125970" name="Rectangle 18"/>
            <p:cNvSpPr>
              <a:spLocks noChangeArrowheads="1"/>
            </p:cNvSpPr>
            <p:nvPr/>
          </p:nvSpPr>
          <p:spPr bwMode="auto">
            <a:xfrm rot="-1233706">
              <a:off x="5964" y="5964"/>
              <a:ext cx="1704"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en-US" sz="1200">
                  <a:latin typeface="Times New Roman" pitchFamily="18" charset="0"/>
                </a:rPr>
                <a:t>E</a:t>
              </a:r>
              <a:r>
                <a:rPr lang="ar-SA" sz="1200">
                  <a:latin typeface="Times New Roman" pitchFamily="18" charset="0"/>
                </a:rPr>
                <a:t>.</a:t>
              </a:r>
              <a:r>
                <a:rPr lang="ar-SA" sz="1200">
                  <a:latin typeface="Times New Roman" pitchFamily="18" charset="0"/>
                  <a:cs typeface="Times New Roman" pitchFamily="18" charset="0"/>
                </a:rPr>
                <a:t>البيئة</a:t>
              </a:r>
              <a:endParaRPr lang="en-US">
                <a:latin typeface="Times New Roman" pitchFamily="18" charset="0"/>
              </a:endParaRPr>
            </a:p>
          </p:txBody>
        </p:sp>
        <p:sp>
          <p:nvSpPr>
            <p:cNvPr id="125971" name="Line 19"/>
            <p:cNvSpPr>
              <a:spLocks noChangeShapeType="1"/>
            </p:cNvSpPr>
            <p:nvPr/>
          </p:nvSpPr>
          <p:spPr bwMode="auto">
            <a:xfrm>
              <a:off x="7952" y="1278"/>
              <a:ext cx="0" cy="56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5972" name="Line 20"/>
            <p:cNvSpPr>
              <a:spLocks noChangeShapeType="1"/>
            </p:cNvSpPr>
            <p:nvPr/>
          </p:nvSpPr>
          <p:spPr bwMode="auto">
            <a:xfrm flipH="1">
              <a:off x="1136" y="1278"/>
              <a:ext cx="681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5973" name="Line 21"/>
            <p:cNvSpPr>
              <a:spLocks noChangeShapeType="1"/>
            </p:cNvSpPr>
            <p:nvPr/>
          </p:nvSpPr>
          <p:spPr bwMode="auto">
            <a:xfrm>
              <a:off x="1136" y="1278"/>
              <a:ext cx="0" cy="56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5974" name="Line 22"/>
            <p:cNvSpPr>
              <a:spLocks noChangeShapeType="1"/>
            </p:cNvSpPr>
            <p:nvPr/>
          </p:nvSpPr>
          <p:spPr bwMode="auto">
            <a:xfrm>
              <a:off x="1136" y="6958"/>
              <a:ext cx="681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25975" name="Rectangle 23"/>
            <p:cNvSpPr>
              <a:spLocks noChangeArrowheads="1"/>
            </p:cNvSpPr>
            <p:nvPr/>
          </p:nvSpPr>
          <p:spPr bwMode="auto">
            <a:xfrm>
              <a:off x="3124" y="5680"/>
              <a:ext cx="2130" cy="568"/>
            </a:xfrm>
            <a:prstGeom prst="rect">
              <a:avLst/>
            </a:prstGeom>
            <a:solidFill>
              <a:srgbClr val="FFFFFF"/>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a:r>
                <a:rPr lang="en-US" sz="1200">
                  <a:latin typeface="Times New Roman" pitchFamily="18" charset="0"/>
                </a:rPr>
                <a:t>B</a:t>
              </a:r>
              <a:r>
                <a:rPr lang="ar-SA" sz="1200">
                  <a:latin typeface="Times New Roman" pitchFamily="18" charset="0"/>
                </a:rPr>
                <a:t>.</a:t>
              </a:r>
              <a:r>
                <a:rPr lang="ar-SA" sz="1200">
                  <a:latin typeface="Times New Roman" pitchFamily="18" charset="0"/>
                  <a:cs typeface="Times New Roman" pitchFamily="18" charset="0"/>
                </a:rPr>
                <a:t>التغذية العكسية</a:t>
              </a:r>
              <a:endParaRPr lang="en-US">
                <a:latin typeface="Times New Roman" pitchFamily="18" charset="0"/>
              </a:endParaRPr>
            </a:p>
          </p:txBody>
        </p:sp>
      </p:grpSp>
    </p:spTree>
    <p:extLst>
      <p:ext uri="{BB962C8B-B14F-4D97-AF65-F5344CB8AC3E}">
        <p14:creationId xmlns:p14="http://schemas.microsoft.com/office/powerpoint/2010/main" val="76469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981075"/>
            <a:ext cx="8280400" cy="1454150"/>
          </a:xfrm>
        </p:spPr>
        <p:txBody>
          <a:bodyPr/>
          <a:lstStyle/>
          <a:p>
            <a:pPr algn="ctr"/>
            <a:r>
              <a:rPr lang="ar-IQ" sz="2900" b="1">
                <a:solidFill>
                  <a:srgbClr val="07183B"/>
                </a:solidFill>
              </a:rPr>
              <a:t>التخطيط الاستراتيجي و الادارة الاستراتيجية</a:t>
            </a:r>
            <a:br>
              <a:rPr lang="ar-IQ" sz="2900" b="1">
                <a:solidFill>
                  <a:srgbClr val="07183B"/>
                </a:solidFill>
              </a:rPr>
            </a:br>
            <a:r>
              <a:rPr lang="ar-IQ" sz="2900" b="1">
                <a:solidFill>
                  <a:srgbClr val="07183B"/>
                </a:solidFill>
              </a:rPr>
              <a:t>نماذج و مفاهيم</a:t>
            </a:r>
            <a:endParaRPr lang="en-US" sz="2900" b="1">
              <a:solidFill>
                <a:srgbClr val="07183B"/>
              </a:solidFill>
            </a:endParaRPr>
          </a:p>
        </p:txBody>
      </p:sp>
      <p:pic>
        <p:nvPicPr>
          <p:cNvPr id="2052" name="Picture 4" descr="197996_f2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463"/>
            <a:ext cx="3922712" cy="328453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strate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2492375"/>
            <a:ext cx="4352925"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276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836613"/>
            <a:ext cx="8229600" cy="5030787"/>
          </a:xfrm>
        </p:spPr>
        <p:txBody>
          <a:bodyPr/>
          <a:lstStyle/>
          <a:p>
            <a:r>
              <a:rPr lang="ar-SA"/>
              <a:t>وأن آلية عمل هذا الأنموذج هي كالتالي:</a:t>
            </a:r>
            <a:endParaRPr lang="en-US"/>
          </a:p>
          <a:p>
            <a:r>
              <a:rPr lang="en-US"/>
              <a:t>A</a:t>
            </a:r>
            <a:r>
              <a:rPr lang="ar-SA"/>
              <a:t> :</a:t>
            </a:r>
            <a:r>
              <a:rPr lang="ar-SA" b="1"/>
              <a:t> </a:t>
            </a:r>
            <a:r>
              <a:rPr lang="ar-SA"/>
              <a:t>أين نريد أن نكون ؟(النهايات، المخرجات الأهداف الرؤيا)</a:t>
            </a:r>
            <a:endParaRPr lang="en-US"/>
          </a:p>
          <a:p>
            <a:r>
              <a:rPr lang="en-US"/>
              <a:t>B</a:t>
            </a:r>
            <a:r>
              <a:rPr lang="ar-SA"/>
              <a:t> : كيف سنتعرف على وصولنا إلى الموقع المطلوب.(ربط حاجات و رغبات الزبون بنظام تغذية عكسية كمي)</a:t>
            </a:r>
            <a:endParaRPr lang="en-US"/>
          </a:p>
          <a:p>
            <a:r>
              <a:rPr lang="en-US"/>
              <a:t>C</a:t>
            </a:r>
            <a:r>
              <a:rPr lang="ar-SA"/>
              <a:t> :أين نحن ألان ( نتائج و مشاكل الحاضر)</a:t>
            </a:r>
            <a:endParaRPr lang="en-US"/>
          </a:p>
          <a:p>
            <a:r>
              <a:rPr lang="en-US"/>
              <a:t>D</a:t>
            </a:r>
            <a:r>
              <a:rPr lang="ar-SA"/>
              <a:t> : كيف ستصل إلى الموقع المطلوب ( تقليص الفجوه من </a:t>
            </a:r>
            <a:r>
              <a:rPr lang="en-US"/>
              <a:t>A</a:t>
            </a:r>
            <a:r>
              <a:rPr lang="ar-SA"/>
              <a:t> إلى </a:t>
            </a:r>
            <a:r>
              <a:rPr lang="en-US"/>
              <a:t>B</a:t>
            </a:r>
            <a:r>
              <a:rPr lang="ar-SA"/>
              <a:t> )</a:t>
            </a:r>
            <a:endParaRPr lang="en-US"/>
          </a:p>
          <a:p>
            <a:r>
              <a:rPr lang="en-US"/>
              <a:t>E</a:t>
            </a:r>
            <a:r>
              <a:rPr lang="ar-SA"/>
              <a:t> : ماهي التغيرات التي يمكن أن تحصل في البيئة. </a:t>
            </a:r>
            <a:endParaRPr lang="en-US"/>
          </a:p>
        </p:txBody>
      </p:sp>
    </p:spTree>
    <p:extLst>
      <p:ext uri="{BB962C8B-B14F-4D97-AF65-F5344CB8AC3E}">
        <p14:creationId xmlns:p14="http://schemas.microsoft.com/office/powerpoint/2010/main" val="258585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r"/>
            <a:r>
              <a:rPr lang="ar-IQ"/>
              <a:t>تحديات البيئة المعاصر </a:t>
            </a:r>
            <a:endParaRPr lang="en-US"/>
          </a:p>
        </p:txBody>
      </p:sp>
      <p:pic>
        <p:nvPicPr>
          <p:cNvPr id="130055" name="Picture 7" descr="fivedir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557338"/>
            <a:ext cx="7993062" cy="496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05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6" name="Picture 4" descr="ocean-temper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8424863" cy="645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65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7" name="Picture 5" descr="complexity-7106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8351837" cy="598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5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100" name="Picture 4" descr="chaos_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719138"/>
            <a:ext cx="7632700" cy="577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01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4" name="Picture 4" descr="Complexity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150" y="549275"/>
            <a:ext cx="5872163" cy="5903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218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r"/>
            <a:r>
              <a:rPr lang="ar-IQ"/>
              <a:t>لماذا الادارة الاستراتيجية</a:t>
            </a:r>
            <a:endParaRPr lang="en-US"/>
          </a:p>
        </p:txBody>
      </p:sp>
      <p:pic>
        <p:nvPicPr>
          <p:cNvPr id="134148" name="Picture 4" descr="question_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524000"/>
            <a:ext cx="5975350" cy="5145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15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organization_h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549275"/>
            <a:ext cx="3743325" cy="3024188"/>
          </a:xfrm>
          <a:prstGeom prst="rect">
            <a:avLst/>
          </a:prstGeom>
          <a:noFill/>
          <a:extLst>
            <a:ext uri="{909E8E84-426E-40DD-AFC4-6F175D3DCCD1}">
              <a14:hiddenFill xmlns:a14="http://schemas.microsoft.com/office/drawing/2010/main">
                <a:solidFill>
                  <a:srgbClr val="FFFFFF"/>
                </a:solidFill>
              </a14:hiddenFill>
            </a:ext>
          </a:extLst>
        </p:spPr>
      </p:pic>
      <p:pic>
        <p:nvPicPr>
          <p:cNvPr id="135173" name="Picture 5" descr="strate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04813"/>
            <a:ext cx="3671887" cy="3240087"/>
          </a:xfrm>
          <a:prstGeom prst="rect">
            <a:avLst/>
          </a:prstGeom>
          <a:noFill/>
          <a:extLst>
            <a:ext uri="{909E8E84-426E-40DD-AFC4-6F175D3DCCD1}">
              <a14:hiddenFill xmlns:a14="http://schemas.microsoft.com/office/drawing/2010/main">
                <a:solidFill>
                  <a:srgbClr val="FFFFFF"/>
                </a:solidFill>
              </a14:hiddenFill>
            </a:ext>
          </a:extLst>
        </p:spPr>
      </p:pic>
      <p:pic>
        <p:nvPicPr>
          <p:cNvPr id="135174" name="Picture 6" descr="idea-to-succ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3573463"/>
            <a:ext cx="7561263" cy="3055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907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794</Words>
  <Application>Microsoft Office PowerPoint</Application>
  <PresentationFormat>On-screen Show (4:3)</PresentationFormat>
  <Paragraphs>47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المداخل الخمسة لتعريف الاستراتيجية</vt:lpstr>
      <vt:lpstr>التخطيط الاستراتيجي و الادارة الاستراتيجية نماذج و مفاهيم</vt:lpstr>
      <vt:lpstr>تحديات البيئة المعاصر </vt:lpstr>
      <vt:lpstr>PowerPoint Presentation</vt:lpstr>
      <vt:lpstr>PowerPoint Presentation</vt:lpstr>
      <vt:lpstr>PowerPoint Presentation</vt:lpstr>
      <vt:lpstr>PowerPoint Presentation</vt:lpstr>
      <vt:lpstr>لماذا الادارة الاستراتيجية</vt:lpstr>
      <vt:lpstr>PowerPoint Presentation</vt:lpstr>
      <vt:lpstr>اصل المصطلح</vt:lpstr>
      <vt:lpstr>Five Ps خطة Plan، حيلة Ploy ، نمط Pattern، موقع Position ، منظور  Perspective </vt:lpstr>
      <vt:lpstr>أما الاستراتيجية كحيلة: </vt:lpstr>
      <vt:lpstr>الاستراتيجية كنمط </vt:lpstr>
      <vt:lpstr>PowerPoint Presentation</vt:lpstr>
      <vt:lpstr>PowerPoint Presentation</vt:lpstr>
      <vt:lpstr>الاستراتيجية كموقع </vt:lpstr>
      <vt:lpstr>أما الاستراتيجية كمنظور: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المداخل الخمسة لتعريف الاستراتيجية</dc:title>
  <dc:creator>baher</dc:creator>
  <cp:lastModifiedBy>baher</cp:lastModifiedBy>
  <cp:revision>1</cp:revision>
  <dcterms:created xsi:type="dcterms:W3CDTF">2018-11-28T05:48:30Z</dcterms:created>
  <dcterms:modified xsi:type="dcterms:W3CDTF">2018-11-28T05:49:25Z</dcterms:modified>
</cp:coreProperties>
</file>