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28/04/1440</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28/04/1440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28/04/1440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28/04/1440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28/04/1440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28/04/1440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28/04/1440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28/04/1440</a:t>
            </a:fld>
            <a:endParaRPr lang="ar-SA"/>
          </a:p>
        </p:txBody>
      </p:sp>
      <p:sp>
        <p:nvSpPr>
          <p:cNvPr id="8" name="عنصر نائب لرقم الشريحة 7"/>
          <p:cNvSpPr>
            <a:spLocks noGrp="1"/>
          </p:cNvSpPr>
          <p:nvPr>
            <p:ph type="sldNum" sz="quarter" idx="11"/>
          </p:nvPr>
        </p:nvSpPr>
        <p:spPr/>
        <p:txBody>
          <a:bodyPr/>
          <a:lstStyle/>
          <a:p>
            <a:fld id="{0B34F065-1154-456A-91E3-76DE8E75E17B}" type="slidenum">
              <a:rPr lang="ar-SA" smtClean="0"/>
              <a:pPr/>
              <a:t>‹#›</a:t>
            </a:fld>
            <a:endParaRPr lang="ar-SA"/>
          </a:p>
        </p:txBody>
      </p:sp>
      <p:sp>
        <p:nvSpPr>
          <p:cNvPr id="9" name="عنصر نائب للتذييل 8"/>
          <p:cNvSpPr>
            <a:spLocks noGrp="1"/>
          </p:cNvSpPr>
          <p:nvPr>
            <p:ph type="ftr" sz="quarter" idx="12"/>
          </p:nvPr>
        </p:nvSpPr>
        <p:spPr/>
        <p:txBody>
          <a:bodyPr/>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28/04/1440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28/04/1440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156448" y="6422064"/>
            <a:ext cx="762000" cy="365125"/>
          </a:xfrm>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1B8ABB09-4A1D-463E-8065-109CC2B7EFAA}" type="datetimeFigureOut">
              <a:rPr lang="ar-SA" smtClean="0"/>
              <a:pPr/>
              <a:t>28/04/1440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B8ABB09-4A1D-463E-8065-109CC2B7EFAA}" type="datetimeFigureOut">
              <a:rPr lang="ar-SA" smtClean="0"/>
              <a:pPr/>
              <a:t>28/04/1440</a:t>
            </a:fld>
            <a:endParaRPr lang="ar-SA"/>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SA"/>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B34F065-1154-456A-91E3-76DE8E75E17B}"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556793"/>
            <a:ext cx="7772400" cy="1872207"/>
          </a:xfrm>
        </p:spPr>
        <p:txBody>
          <a:bodyPr>
            <a:normAutofit fontScale="90000"/>
          </a:bodyPr>
          <a:lstStyle/>
          <a:p>
            <a:r>
              <a:rPr lang="ar-IQ" b="1" dirty="0" smtClean="0"/>
              <a:t>المحاضرة الثانية</a:t>
            </a:r>
            <a:r>
              <a:rPr lang="en-US" dirty="0" smtClean="0"/>
              <a:t/>
            </a:r>
            <a:br>
              <a:rPr lang="en-US" dirty="0" smtClean="0"/>
            </a:br>
            <a:r>
              <a:rPr lang="ar-SA" b="1" dirty="0" smtClean="0"/>
              <a:t>تنظيم وظيفة الشراء</a:t>
            </a:r>
            <a:r>
              <a:rPr lang="en-US" dirty="0" smtClean="0"/>
              <a:t/>
            </a:r>
            <a:br>
              <a:rPr lang="en-US" dirty="0" smtClean="0"/>
            </a:br>
            <a:endParaRPr lang="ar-IQ" dirty="0"/>
          </a:p>
        </p:txBody>
      </p:sp>
      <p:sp>
        <p:nvSpPr>
          <p:cNvPr id="3" name="عنوان فرعي 2"/>
          <p:cNvSpPr>
            <a:spLocks noGrp="1"/>
          </p:cNvSpPr>
          <p:nvPr>
            <p:ph type="subTitle" idx="1"/>
          </p:nvPr>
        </p:nvSpPr>
        <p:spPr>
          <a:xfrm>
            <a:off x="1371600" y="3429000"/>
            <a:ext cx="6400800" cy="2952328"/>
          </a:xfrm>
        </p:spPr>
        <p:txBody>
          <a:bodyPr>
            <a:noAutofit/>
          </a:bodyPr>
          <a:lstStyle/>
          <a:p>
            <a:r>
              <a:rPr lang="ar-IQ" b="1" dirty="0" smtClean="0">
                <a:solidFill>
                  <a:schemeClr val="tx1"/>
                </a:solidFill>
              </a:rPr>
              <a:t>جامعة بغداد – كلية الإدارة والاقتصاد</a:t>
            </a:r>
            <a:endParaRPr lang="en-US" dirty="0" smtClean="0">
              <a:solidFill>
                <a:schemeClr val="tx1"/>
              </a:solidFill>
            </a:endParaRPr>
          </a:p>
          <a:p>
            <a:r>
              <a:rPr lang="ar-IQ" b="1" dirty="0" smtClean="0">
                <a:solidFill>
                  <a:schemeClr val="tx1"/>
                </a:solidFill>
              </a:rPr>
              <a:t>القسم:- الإدارة الصناعية</a:t>
            </a:r>
            <a:endParaRPr lang="en-US" dirty="0" smtClean="0">
              <a:solidFill>
                <a:schemeClr val="tx1"/>
              </a:solidFill>
            </a:endParaRPr>
          </a:p>
          <a:p>
            <a:r>
              <a:rPr lang="ar-IQ" b="1" dirty="0" smtClean="0">
                <a:solidFill>
                  <a:schemeClr val="tx1"/>
                </a:solidFill>
              </a:rPr>
              <a:t>المادة:- إدارة المواد</a:t>
            </a:r>
            <a:endParaRPr lang="en-US" dirty="0" smtClean="0">
              <a:solidFill>
                <a:schemeClr val="tx1"/>
              </a:solidFill>
            </a:endParaRPr>
          </a:p>
          <a:p>
            <a:r>
              <a:rPr lang="ar-IQ" b="1" dirty="0" smtClean="0">
                <a:solidFill>
                  <a:schemeClr val="tx1"/>
                </a:solidFill>
              </a:rPr>
              <a:t>المرحلة:- الثالثة</a:t>
            </a:r>
            <a:endParaRPr lang="en-US" dirty="0" smtClean="0">
              <a:solidFill>
                <a:schemeClr val="tx1"/>
              </a:solidFill>
            </a:endParaRPr>
          </a:p>
          <a:p>
            <a:r>
              <a:rPr lang="ar-IQ" b="1" dirty="0" smtClean="0">
                <a:solidFill>
                  <a:schemeClr val="tx1"/>
                </a:solidFill>
              </a:rPr>
              <a:t>اسم الأستاذ:- المدرس وداد موسى محمد</a:t>
            </a:r>
            <a:endParaRPr lang="en-US" dirty="0" smtClean="0">
              <a:solidFill>
                <a:schemeClr val="tx1"/>
              </a:solidFill>
            </a:endParaRPr>
          </a:p>
          <a:p>
            <a:endParaRPr lang="ar-IQ"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147248" cy="5976664"/>
          </a:xfrm>
        </p:spPr>
        <p:txBody>
          <a:bodyPr>
            <a:noAutofit/>
          </a:bodyPr>
          <a:lstStyle/>
          <a:p>
            <a:pPr lvl="0" algn="just"/>
            <a:r>
              <a:rPr lang="ar-SA" sz="3200" b="1" dirty="0" smtClean="0"/>
              <a:t>الشكل </a:t>
            </a:r>
            <a:r>
              <a:rPr lang="ar-SA" sz="3200" b="1" dirty="0" smtClean="0"/>
              <a:t>التنظيمي :- </a:t>
            </a:r>
            <a:endParaRPr lang="en-US" sz="3200" dirty="0" smtClean="0"/>
          </a:p>
          <a:p>
            <a:pPr algn="just"/>
            <a:r>
              <a:rPr lang="ar-SA" sz="3200" b="1" dirty="0" smtClean="0"/>
              <a:t>لقد </a:t>
            </a:r>
            <a:r>
              <a:rPr lang="ar-SA" sz="3200" b="1" dirty="0" smtClean="0"/>
              <a:t>أثبتت </a:t>
            </a:r>
            <a:r>
              <a:rPr lang="ar-SA" sz="3200" b="1" dirty="0" smtClean="0"/>
              <a:t>التجارب والدراسات انه من الأفضل </a:t>
            </a:r>
            <a:r>
              <a:rPr lang="ar-SA" sz="3200" b="1" dirty="0" smtClean="0"/>
              <a:t>أن </a:t>
            </a:r>
            <a:r>
              <a:rPr lang="ar-SA" sz="3200" b="1" dirty="0" smtClean="0"/>
              <a:t>يكون لوظيفة الشراء هيكل تنظيمي خاص بها ضمن إدارة متخصصة هي إدارة المواد، بحيث تضمن لوظيفة الشراء الاستقلالية </a:t>
            </a:r>
            <a:r>
              <a:rPr lang="ar-SA" sz="3200" b="1" dirty="0" smtClean="0"/>
              <a:t>والتنسيق </a:t>
            </a:r>
            <a:r>
              <a:rPr lang="ar-SA" sz="3200" b="1" dirty="0" smtClean="0"/>
              <a:t>والتكامل مع وظيفة التخزين وتحت </a:t>
            </a:r>
            <a:r>
              <a:rPr lang="ar-SA" sz="3200" b="1" dirty="0" smtClean="0"/>
              <a:t>الإشراف </a:t>
            </a:r>
            <a:r>
              <a:rPr lang="ar-SA" sz="3200" b="1" dirty="0" smtClean="0"/>
              <a:t>والتنسيق العام لمدير إدارة المواد الذي يشرف على الوظيفتين معاً. والذي يشكل عديد من الفوائد أهمها:- تستكمل المحاضرات وفق أهمية النقاط  المطروحة.</a:t>
            </a:r>
            <a:endParaRPr lang="en-US" sz="3200" dirty="0" smtClean="0"/>
          </a:p>
          <a:p>
            <a:pPr algn="just"/>
            <a:endParaRPr lang="ar-IQ"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مقدمة:- </a:t>
            </a:r>
            <a:endParaRPr lang="ar-IQ" dirty="0"/>
          </a:p>
        </p:txBody>
      </p:sp>
      <p:sp>
        <p:nvSpPr>
          <p:cNvPr id="3" name="عنصر نائب للمحتوى 2"/>
          <p:cNvSpPr>
            <a:spLocks noGrp="1"/>
          </p:cNvSpPr>
          <p:nvPr>
            <p:ph idx="1"/>
          </p:nvPr>
        </p:nvSpPr>
        <p:spPr>
          <a:xfrm>
            <a:off x="457200" y="1268760"/>
            <a:ext cx="8003232" cy="5184576"/>
          </a:xfrm>
        </p:spPr>
        <p:txBody>
          <a:bodyPr>
            <a:noAutofit/>
          </a:bodyPr>
          <a:lstStyle/>
          <a:p>
            <a:pPr algn="just"/>
            <a:r>
              <a:rPr lang="ar-SA" sz="3200" dirty="0" smtClean="0"/>
              <a:t>من الضروري </a:t>
            </a:r>
            <a:r>
              <a:rPr lang="ar-SA" sz="3200" dirty="0" err="1" smtClean="0"/>
              <a:t>ان</a:t>
            </a:r>
            <a:r>
              <a:rPr lang="ar-SA" sz="3200" dirty="0" smtClean="0"/>
              <a:t> نوضح في هذا المجال </a:t>
            </a:r>
            <a:r>
              <a:rPr lang="ar-SA" sz="3200" dirty="0" err="1" smtClean="0"/>
              <a:t>ان</a:t>
            </a:r>
            <a:r>
              <a:rPr lang="ar-SA" sz="3200" dirty="0" smtClean="0"/>
              <a:t> هناك فرقاً بين تنظيم الشراء، وتنظيم وظيفة الشراء، فالمقصود بالأول تنظيم إجراءات الشراء التي توضح كيف تتم عملية الشراء منذ ساعة ظهور الحاجة لصنف ما، وحتى وصوله للمنظمة واستلامه وفحصه. </a:t>
            </a:r>
            <a:r>
              <a:rPr lang="ar-SA" sz="3200" dirty="0" err="1" smtClean="0"/>
              <a:t>اما</a:t>
            </a:r>
            <a:r>
              <a:rPr lang="ar-SA" sz="3200" dirty="0" smtClean="0"/>
              <a:t> التنظيم الثاني، فيقصد به تنظيم وظيفة الشراء الذي يؤديها قسم أداري  متخصص يدعى قسم الشراء(</a:t>
            </a:r>
            <a:r>
              <a:rPr lang="ar-SA" sz="3200" b="1" dirty="0" err="1" smtClean="0"/>
              <a:t>او</a:t>
            </a:r>
            <a:r>
              <a:rPr lang="ar-SA" sz="3200" b="1" dirty="0" smtClean="0"/>
              <a:t> اية تسمية </a:t>
            </a:r>
            <a:r>
              <a:rPr lang="ar-SA" sz="3200" b="1" dirty="0" err="1" smtClean="0"/>
              <a:t>اخرى</a:t>
            </a:r>
            <a:r>
              <a:rPr lang="ar-SA" sz="3200" dirty="0" smtClean="0"/>
              <a:t>). الذي يشكل مع قسم التخزين إدارة المواد:-</a:t>
            </a:r>
            <a:endParaRPr lang="en-US" sz="3200" dirty="0" smtClean="0"/>
          </a:p>
          <a:p>
            <a:pPr algn="just"/>
            <a:endParaRPr lang="ar-IQ"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91264" cy="5976664"/>
          </a:xfrm>
        </p:spPr>
        <p:txBody>
          <a:bodyPr>
            <a:noAutofit/>
          </a:bodyPr>
          <a:lstStyle/>
          <a:p>
            <a:pPr lvl="0" algn="just"/>
            <a:r>
              <a:rPr lang="ar-SA" sz="3200" b="1" dirty="0" smtClean="0"/>
              <a:t>التبعية والمستوى التنظيمي لوظيفة الشراء:-</a:t>
            </a:r>
            <a:endParaRPr lang="en-US" sz="3200" dirty="0" smtClean="0"/>
          </a:p>
          <a:p>
            <a:pPr algn="just"/>
            <a:r>
              <a:rPr lang="ar-SA" sz="3200" dirty="0" smtClean="0"/>
              <a:t> يجري تحديد الموقع الذي تحتله وظيفة الشراء في الهيكل التنظيمي العام للمنظمة، بقرار من السلطة العليا فيها، وفي ضوء اعتبارات متعددة ومتنوعة تختلف من منظمة لأخرى حسب ظروفها وطبيعة العمل فيها مثل حجمها، ورقم أنتاجها وكمية مشترياتها، وتعدد وتنوع الأصناف التي تحتاج إليها</a:t>
            </a:r>
            <a:r>
              <a:rPr lang="ar-SA" sz="3200" dirty="0" smtClean="0"/>
              <a:t>.</a:t>
            </a:r>
            <a:endParaRPr lang="en-US" sz="3200" dirty="0" smtClean="0"/>
          </a:p>
          <a:p>
            <a:pPr algn="just"/>
            <a:endParaRPr lang="ar-IQ"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363272" cy="5433467"/>
          </a:xfrm>
        </p:spPr>
        <p:txBody>
          <a:bodyPr>
            <a:normAutofit/>
          </a:bodyPr>
          <a:lstStyle/>
          <a:p>
            <a:pPr algn="just"/>
            <a:endParaRPr lang="en-US" sz="2800" dirty="0" smtClean="0"/>
          </a:p>
          <a:p>
            <a:pPr lvl="0" algn="just"/>
            <a:r>
              <a:rPr lang="ar-SA" sz="2800" b="1" dirty="0" smtClean="0"/>
              <a:t>وظيفة  الشراء تابعة </a:t>
            </a:r>
            <a:r>
              <a:rPr lang="ar-SA" sz="2800" b="1" dirty="0" smtClean="0"/>
              <a:t>لإدارة </a:t>
            </a:r>
            <a:r>
              <a:rPr lang="ar-SA" sz="2800" b="1" dirty="0" smtClean="0"/>
              <a:t>الإنتاج: </a:t>
            </a:r>
            <a:endParaRPr lang="en-US" sz="2800" dirty="0" smtClean="0"/>
          </a:p>
          <a:p>
            <a:pPr algn="just"/>
            <a:r>
              <a:rPr lang="ar-SA" sz="2800" b="1" dirty="0" smtClean="0"/>
              <a:t>يظهر هذا الاتجاه في تحديد مكان وظيفة الشراء في البنيان التنظيمي للمنظمة الصناعية، وتبرير ذلك </a:t>
            </a:r>
            <a:r>
              <a:rPr lang="ar-SA" sz="2800" b="1" dirty="0" err="1" smtClean="0"/>
              <a:t>ان</a:t>
            </a:r>
            <a:r>
              <a:rPr lang="ar-SA" sz="2800" b="1" dirty="0" smtClean="0"/>
              <a:t> إدارة الإنتاج لكي تنفذ برامجها وخططها الإنتاجية كما هو مطلوب وفي مواعيد المحددة، يستلزم </a:t>
            </a:r>
            <a:r>
              <a:rPr lang="ar-SA" sz="2800" b="1" dirty="0" smtClean="0"/>
              <a:t>الأمر </a:t>
            </a:r>
            <a:r>
              <a:rPr lang="ar-SA" sz="2800" b="1" dirty="0" smtClean="0"/>
              <a:t>توفير احتياجات الإنتاج من المواد والمستلزمات في </a:t>
            </a:r>
            <a:r>
              <a:rPr lang="ar-SA" sz="2800" b="1" dirty="0" smtClean="0"/>
              <a:t>المواعيد </a:t>
            </a:r>
            <a:r>
              <a:rPr lang="ar-SA" sz="2800" b="1" dirty="0" smtClean="0"/>
              <a:t>المناسبة وبالمواصفات والكميات المطلوبة، مما يستدعي معه ضرورة تبعية الشراء </a:t>
            </a:r>
            <a:r>
              <a:rPr lang="ar-SA" sz="2800" b="1" dirty="0" smtClean="0"/>
              <a:t>لإدارة </a:t>
            </a:r>
            <a:r>
              <a:rPr lang="ar-SA" sz="2800" b="1" dirty="0" smtClean="0"/>
              <a:t>الإنتاج، وذلك من اجل خلق درجة عالية من التنسيق والتعاون فيما بين هذين النشاطين....الخ.</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147248" cy="5832648"/>
          </a:xfrm>
        </p:spPr>
        <p:txBody>
          <a:bodyPr>
            <a:noAutofit/>
          </a:bodyPr>
          <a:lstStyle/>
          <a:p>
            <a:pPr lvl="0" algn="just"/>
            <a:r>
              <a:rPr lang="en-US" sz="3200" dirty="0" smtClean="0"/>
              <a:t> </a:t>
            </a:r>
            <a:r>
              <a:rPr lang="ar-SA" sz="3200" b="1" dirty="0" smtClean="0"/>
              <a:t>وظيفة الشراء تابعة للإدارة المالية: -</a:t>
            </a:r>
            <a:endParaRPr lang="en-US" sz="3200" dirty="0" smtClean="0"/>
          </a:p>
          <a:p>
            <a:pPr algn="just"/>
            <a:r>
              <a:rPr lang="ar-SA" sz="3200" b="1" dirty="0" smtClean="0"/>
              <a:t>يعتمد تبرير هذا الموقع وهذه التبعية على </a:t>
            </a:r>
            <a:r>
              <a:rPr lang="ar-SA" sz="3200" b="1" dirty="0" err="1" smtClean="0"/>
              <a:t>ان</a:t>
            </a:r>
            <a:r>
              <a:rPr lang="ar-SA" sz="3200" b="1" dirty="0" smtClean="0"/>
              <a:t> قيمة المشتريات تمثل بنداً هاماً من التكلفة </a:t>
            </a:r>
            <a:r>
              <a:rPr lang="ar-SA" sz="3200" b="1" dirty="0" smtClean="0"/>
              <a:t>الإجمالية </a:t>
            </a:r>
            <a:r>
              <a:rPr lang="ar-SA" sz="3200" b="1" dirty="0" smtClean="0"/>
              <a:t>للعمل داخل المنظمة في معظم المنظمات الصناعية، ولضرورة التنسيق وتوفير الأموال اللازمة للشراء والرقابة على عمليات الصرف المالية، ينصح </a:t>
            </a:r>
            <a:r>
              <a:rPr lang="ar-SA" sz="3200" b="1" dirty="0" err="1" smtClean="0"/>
              <a:t>ان</a:t>
            </a:r>
            <a:r>
              <a:rPr lang="ar-SA" sz="3200" b="1" dirty="0" smtClean="0"/>
              <a:t> تكون تبعية نشاط الشراء للنشاط المالي، والشكل الموجود ضمن الكتاب يوضح هذا الموقع </a:t>
            </a:r>
            <a:r>
              <a:rPr lang="ar-SA" sz="3200" b="1" dirty="0" err="1" smtClean="0"/>
              <a:t>او</a:t>
            </a:r>
            <a:r>
              <a:rPr lang="ar-SA" sz="3200" b="1" dirty="0" smtClean="0"/>
              <a:t> المكان التنظيمي.</a:t>
            </a:r>
            <a:endParaRPr lang="en-US" sz="3200" dirty="0" smtClean="0"/>
          </a:p>
          <a:p>
            <a:pPr algn="just"/>
            <a:endParaRPr lang="ar-IQ"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003232" cy="5433467"/>
          </a:xfrm>
        </p:spPr>
        <p:txBody>
          <a:bodyPr/>
          <a:lstStyle/>
          <a:p>
            <a:pPr lvl="0" algn="just"/>
            <a:r>
              <a:rPr lang="ar-SA" sz="2800" b="1" dirty="0" smtClean="0"/>
              <a:t>استقلالية وظيفة الشراء :-  يعتمد تبرير الاستقلالية على ما يلي: ما دام نشاط المشتريات قد لاقى أهمية متزايدة في المنشات والمشاريع الصناعية، نظراً للدور الهام والكبير الذي يمكن </a:t>
            </a:r>
            <a:r>
              <a:rPr lang="ar-SA" sz="2800" b="1" dirty="0" err="1" smtClean="0"/>
              <a:t>ان</a:t>
            </a:r>
            <a:r>
              <a:rPr lang="ar-SA" sz="2800" b="1" dirty="0" smtClean="0"/>
              <a:t> يلعبه في التأثير في ربحيتها، من الضروري اعتباره </a:t>
            </a:r>
            <a:r>
              <a:rPr lang="ar-SA" sz="2800" b="1" dirty="0" err="1" smtClean="0"/>
              <a:t>اذا</a:t>
            </a:r>
            <a:r>
              <a:rPr lang="ar-SA" sz="2800" b="1" dirty="0" smtClean="0"/>
              <a:t> نشاطاً رئيسياً لا يختلف عن الأنشطة الرئيسية الأخرى كالإنتاج، والأفراد، والتسويق ..الخ. شكل رقم (3) يوضح الموقع التنظيمي.</a:t>
            </a:r>
            <a:endParaRPr lang="en-US" sz="2800" dirty="0" smtClean="0"/>
          </a:p>
          <a:p>
            <a:pPr algn="just">
              <a:buNone/>
            </a:pP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19256" cy="6264696"/>
          </a:xfrm>
        </p:spPr>
        <p:txBody>
          <a:bodyPr>
            <a:noAutofit/>
          </a:bodyPr>
          <a:lstStyle/>
          <a:p>
            <a:pPr lvl="0"/>
            <a:r>
              <a:rPr lang="en-US" sz="3200" b="1" dirty="0" smtClean="0"/>
              <a:t> </a:t>
            </a:r>
            <a:r>
              <a:rPr lang="ar-SA" sz="3200" b="1" dirty="0" smtClean="0"/>
              <a:t>استقلالية </a:t>
            </a:r>
            <a:r>
              <a:rPr lang="ar-SA" sz="3200" b="1" dirty="0" smtClean="0"/>
              <a:t>وظيفة الشراء وفق المفهوم الحديث: </a:t>
            </a:r>
            <a:endParaRPr lang="en-US" sz="3200" dirty="0" smtClean="0"/>
          </a:p>
          <a:p>
            <a:r>
              <a:rPr lang="ar-SA" sz="3200" b="1" dirty="0" smtClean="0"/>
              <a:t>يشير هذا لمفهم في تحديد مكان وظيفة الشراء في البنيان التنظيمي للمنظمة، الى نفس الاتجاه السابق الذي عرض في الفقرة السابقة مع إضافة واحدة هي، دمج نشاط الشراء مع نشاط التخزين في إدارة واحدة وتسميتها بإدارة المواد</a:t>
            </a:r>
            <a:r>
              <a:rPr lang="ar-SA" sz="3200" b="1" dirty="0" smtClean="0"/>
              <a:t>.</a:t>
            </a:r>
            <a:endParaRPr lang="ar-IQ"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91264" cy="5721499"/>
          </a:xfrm>
        </p:spPr>
        <p:txBody>
          <a:bodyPr>
            <a:normAutofit/>
          </a:bodyPr>
          <a:lstStyle/>
          <a:p>
            <a:pPr algn="just"/>
            <a:endParaRPr lang="en-US" sz="3200" dirty="0" smtClean="0"/>
          </a:p>
          <a:p>
            <a:pPr algn="just"/>
            <a:r>
              <a:rPr lang="ar-SA" sz="3200" b="1" dirty="0" smtClean="0"/>
              <a:t>والغاية من ذلك هو </a:t>
            </a:r>
            <a:r>
              <a:rPr lang="ar-SA" sz="3200" b="1" dirty="0" err="1" smtClean="0"/>
              <a:t>ان</a:t>
            </a:r>
            <a:r>
              <a:rPr lang="ar-SA" sz="3200" b="1" dirty="0" smtClean="0"/>
              <a:t> وظيفة الشراء ووظيفة التخزين تكملان بعضهما بعضاً، وبالتالي ولضرورات التنسيق بينهما، دمجاً في إدارة واحدة هي إدارة المواد، ليقوم بتنسيق عمليهما مدير واحد، مع ضمان الاستقلالية في العمل لكل منهما، حيث يترأس كل من وظيفة الشراء ووظيفة التخزين رئيسان يعملان تحت مظلة مدير المواد. والشكل (4) يوضح الشكل التنظيمي .</a:t>
            </a:r>
            <a:endParaRPr lang="en-US" sz="3200" dirty="0" smtClean="0"/>
          </a:p>
          <a:p>
            <a:pPr algn="just"/>
            <a:endParaRPr lang="ar-IQ"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507288" cy="5721499"/>
          </a:xfrm>
        </p:spPr>
        <p:txBody>
          <a:bodyPr>
            <a:normAutofit fontScale="92500" lnSpcReduction="20000"/>
          </a:bodyPr>
          <a:lstStyle/>
          <a:p>
            <a:pPr algn="just"/>
            <a:r>
              <a:rPr lang="ar-SA" b="1" dirty="0" smtClean="0"/>
              <a:t> </a:t>
            </a:r>
            <a:endParaRPr lang="en-US" dirty="0" smtClean="0"/>
          </a:p>
          <a:p>
            <a:pPr algn="just"/>
            <a:r>
              <a:rPr lang="ar-SA" b="1" dirty="0" smtClean="0"/>
              <a:t>د. حجم وظيفة الشراء وشكلها التنظيمي :</a:t>
            </a:r>
            <a:endParaRPr lang="en-US" dirty="0" smtClean="0"/>
          </a:p>
          <a:p>
            <a:pPr algn="just"/>
            <a:r>
              <a:rPr lang="ar-SA" b="1" dirty="0" smtClean="0"/>
              <a:t> ليس من خلاف على </a:t>
            </a:r>
            <a:r>
              <a:rPr lang="ar-SA" b="1" dirty="0" err="1" smtClean="0"/>
              <a:t>ان</a:t>
            </a:r>
            <a:r>
              <a:rPr lang="ar-SA" b="1" dirty="0" smtClean="0"/>
              <a:t> يكون هناك وظيفة شراء في المنظمة تقوم بتوفير احتياجاتها من مستلزماتها الإنتاج المختلفة، لكن السؤال الذي يتبادر الى الذهن هو:</a:t>
            </a:r>
            <a:endParaRPr lang="en-US" dirty="0" smtClean="0"/>
          </a:p>
          <a:p>
            <a:pPr lvl="0" algn="just"/>
            <a:r>
              <a:rPr lang="ar-SA" b="1" dirty="0" smtClean="0"/>
              <a:t>الحجم :-</a:t>
            </a:r>
            <a:endParaRPr lang="en-US" dirty="0" smtClean="0"/>
          </a:p>
          <a:p>
            <a:pPr algn="just"/>
            <a:r>
              <a:rPr lang="ar-SA" b="1" dirty="0" err="1" smtClean="0"/>
              <a:t>ان</a:t>
            </a:r>
            <a:r>
              <a:rPr lang="ar-SA" b="1" dirty="0" smtClean="0"/>
              <a:t> حجم جهاز الشراء (إدارة- قسم-مديرية-شعبة...الخ) المناسب يخضع لاعتبار أساسي هو حجم المنظمة </a:t>
            </a:r>
            <a:r>
              <a:rPr lang="ar-SA" b="1" dirty="0" smtClean="0"/>
              <a:t>وإعمالها </a:t>
            </a:r>
            <a:r>
              <a:rPr lang="ar-SA" b="1" dirty="0" smtClean="0"/>
              <a:t>ورقم مشترياتها ونسبة تكلفتها لتكلفة الإنتاج، </a:t>
            </a:r>
            <a:r>
              <a:rPr lang="ar-SA" b="1" dirty="0" err="1" smtClean="0"/>
              <a:t>اذ</a:t>
            </a:r>
            <a:r>
              <a:rPr lang="ar-SA" b="1" dirty="0" smtClean="0"/>
              <a:t> كلما كان الحجم وتكلفة ورقم المشتريات كبيراً، تطلب </a:t>
            </a:r>
            <a:r>
              <a:rPr lang="ar-SA" b="1" dirty="0" smtClean="0"/>
              <a:t>الأمر </a:t>
            </a:r>
            <a:r>
              <a:rPr lang="ar-SA" b="1" dirty="0" smtClean="0"/>
              <a:t>وجود جهاز شراء كبير يتناسب مع ذلك.والعكس صحيح، كلما كان الحجم والرقم صغيرين، والنسبة صغيرة، تطلب </a:t>
            </a:r>
            <a:r>
              <a:rPr lang="ar-SA" b="1" dirty="0" smtClean="0"/>
              <a:t>الأمر </a:t>
            </a:r>
            <a:r>
              <a:rPr lang="ar-SA" b="1" dirty="0" smtClean="0"/>
              <a:t>وجود جهاز صغير يتناسب مع ذلك.</a:t>
            </a:r>
            <a:endParaRPr lang="en-US" dirty="0" smtClean="0"/>
          </a:p>
          <a:p>
            <a:pPr algn="just"/>
            <a:endParaRPr lang="ar-IQ" dirty="0"/>
          </a:p>
        </p:txBody>
      </p:sp>
    </p:spTree>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9</TotalTime>
  <Words>486</Words>
  <Application>Microsoft Office PowerPoint</Application>
  <PresentationFormat>عرض على الشاشة (3:4)‏</PresentationFormat>
  <Paragraphs>27</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تقنية</vt:lpstr>
      <vt:lpstr>المحاضرة الثانية تنظيم وظيفة الشراء </vt:lpstr>
      <vt:lpstr>مقدمة:- </vt:lpstr>
      <vt:lpstr>الشريحة 3</vt:lpstr>
      <vt:lpstr>الشريحة 4</vt:lpstr>
      <vt:lpstr>الشريحة 5</vt:lpstr>
      <vt:lpstr>الشريحة 6</vt:lpstr>
      <vt:lpstr>الشريحة 7</vt:lpstr>
      <vt:lpstr>الشريحة 8</vt:lpstr>
      <vt:lpstr>الشريحة 9</vt:lpstr>
      <vt:lpstr>الشريحة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تنظيم وظيفة الشراء </dc:title>
  <dc:creator>anas office</dc:creator>
  <cp:lastModifiedBy>anas office</cp:lastModifiedBy>
  <cp:revision>11</cp:revision>
  <dcterms:created xsi:type="dcterms:W3CDTF">2019-01-05T20:31:10Z</dcterms:created>
  <dcterms:modified xsi:type="dcterms:W3CDTF">2019-01-05T20:45:16Z</dcterms:modified>
</cp:coreProperties>
</file>