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74" r:id="rId4"/>
    <p:sldId id="275" r:id="rId5"/>
    <p:sldId id="273" r:id="rId6"/>
    <p:sldId id="276" r:id="rId7"/>
    <p:sldId id="277" r:id="rId8"/>
    <p:sldId id="278"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8" r:id="rId27"/>
    <p:sldId id="299" r:id="rId28"/>
    <p:sldId id="272"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09/07/1440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09/07/1440</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8"/>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5786478"/>
          </a:xfrm>
          <a:blipFill>
            <a:blip r:embed="rId2"/>
            <a:tile tx="0" ty="0" sx="100000" sy="100000" flip="none" algn="tl"/>
          </a:blipFill>
        </p:spPr>
        <p:txBody>
          <a:bodyPr>
            <a:normAutofit fontScale="90000"/>
          </a:bodyPr>
          <a:lstStyle/>
          <a:p>
            <a:r>
              <a:rPr lang="ar-IQ" sz="6000" b="1" dirty="0" smtClean="0"/>
              <a:t>الابعاد النظرية للاستراتيجيات </a:t>
            </a:r>
            <a:r>
              <a:rPr lang="ar-IQ" sz="6000" b="1" dirty="0"/>
              <a:t>الحديثة </a:t>
            </a:r>
            <a:r>
              <a:rPr lang="ar-IQ" sz="6000" b="1" dirty="0" smtClean="0"/>
              <a:t>لقياس التكاليف </a:t>
            </a:r>
            <a:r>
              <a:rPr lang="ar-IQ" sz="6000" b="1" dirty="0"/>
              <a:t>وتحقيق الميزة التنافسية </a:t>
            </a:r>
            <a:r>
              <a:rPr lang="en-US" sz="6000" dirty="0"/>
              <a:t/>
            </a:r>
            <a:br>
              <a:rPr lang="en-US" sz="6000" dirty="0"/>
            </a:br>
            <a:r>
              <a:rPr lang="ar-IQ" sz="6000" dirty="0" smtClean="0"/>
              <a:t>محاضرة من اعداد</a:t>
            </a:r>
            <a:r>
              <a:rPr lang="ar-IQ" sz="6000" u="sng" dirty="0" smtClean="0"/>
              <a:t/>
            </a:r>
            <a:br>
              <a:rPr lang="ar-IQ" sz="6000" u="sng" dirty="0" smtClean="0"/>
            </a:br>
            <a:r>
              <a:rPr lang="ar-IQ" sz="5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أ.د. منال جبار سرور السامرائي</a:t>
            </a:r>
            <a:br>
              <a:rPr lang="ar-IQ" sz="5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br>
            <a:r>
              <a:rPr lang="ar-IQ" sz="1200" b="1" u="sng"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a:t>
            </a:r>
            <a:r>
              <a:rPr lang="ar-IQ" sz="5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a:r>
            <a:br>
              <a:rPr lang="ar-IQ" sz="5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br>
            <a:r>
              <a:rPr lang="ar-IQ" sz="5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كلية الادارة والاقتصاد /جامعة بغداد /قسم المحاسبة </a:t>
            </a:r>
            <a:endParaRPr lang="ar-SA" sz="5400" b="1"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ثانياً : إستراتيجيات بحوث العمليات </a:t>
            </a:r>
            <a:r>
              <a:rPr lang="ar-IQ" b="1" dirty="0" smtClean="0">
                <a:solidFill>
                  <a:srgbClr val="FF0000"/>
                </a:solidFill>
              </a:rPr>
              <a:t>:ـ</a:t>
            </a:r>
            <a:endParaRPr lang="ar-SA" dirty="0">
              <a:solidFill>
                <a:srgbClr val="FF0000"/>
              </a:solidFill>
            </a:endParaRPr>
          </a:p>
        </p:txBody>
      </p:sp>
      <p:sp>
        <p:nvSpPr>
          <p:cNvPr id="3" name="عنصر نائب للمحتوى 2"/>
          <p:cNvSpPr>
            <a:spLocks noGrp="1"/>
          </p:cNvSpPr>
          <p:nvPr>
            <p:ph idx="1"/>
          </p:nvPr>
        </p:nvSpPr>
        <p:spPr>
          <a:xfrm>
            <a:off x="457200" y="1214422"/>
            <a:ext cx="8229600" cy="4911741"/>
          </a:xfrm>
        </p:spPr>
        <p:txBody>
          <a:bodyPr>
            <a:normAutofit fontScale="85000" lnSpcReduction="20000"/>
          </a:bodyPr>
          <a:lstStyle/>
          <a:p>
            <a:pPr algn="justLow"/>
            <a:r>
              <a:rPr lang="ar-SA" b="1" dirty="0" smtClean="0"/>
              <a:t>1ـ طريقة المسار الحرج </a:t>
            </a:r>
            <a:r>
              <a:rPr lang="en-US" b="1" dirty="0" smtClean="0"/>
              <a:t>(Critical Path Method)</a:t>
            </a:r>
            <a:r>
              <a:rPr lang="ar-SA" b="1" dirty="0" smtClean="0"/>
              <a:t> :ـ </a:t>
            </a:r>
            <a:r>
              <a:rPr lang="ar-SA" dirty="0" smtClean="0">
                <a:solidFill>
                  <a:srgbClr val="7030A0"/>
                </a:solidFill>
              </a:rPr>
              <a:t>هو المسار الذي يحتاج إلى أطول وقت لإنجاز مجموعة الأنشطة الموجودة فيه ويحدد هذا المسار الوقت المطلوب لإنجاز المشروع لأنه يتطلب أطول وقت بين المسارات المختلفة, إذ انه إذا كان هناك ثلاثة مسارات حتى إتمام المشروع وإجمالي الوقت فان أكثر تلك المسارات احتياجا للوقت يطلق عليه المسار الحرج، هذه الطريقة توجه نظر الإدارة لاختيار اقصر وقت ممكن لإنجاز المشروع وبذلك يتم تخفيض الكلف من خلال هذه الطريقة .</a:t>
            </a:r>
            <a:endParaRPr lang="en-US" dirty="0" smtClean="0">
              <a:solidFill>
                <a:srgbClr val="7030A0"/>
              </a:solidFill>
            </a:endParaRPr>
          </a:p>
          <a:p>
            <a:pPr algn="justLow"/>
            <a:r>
              <a:rPr lang="ar-SA" b="1" dirty="0" smtClean="0"/>
              <a:t>2ـ البرمجة الخطية </a:t>
            </a:r>
            <a:r>
              <a:rPr lang="en-US" b="1" dirty="0" smtClean="0"/>
              <a:t>(Linear Programming)</a:t>
            </a:r>
            <a:r>
              <a:rPr lang="ar-SA" b="1" dirty="0" smtClean="0"/>
              <a:t> :ـ </a:t>
            </a:r>
            <a:r>
              <a:rPr lang="ar-SA" dirty="0" smtClean="0">
                <a:solidFill>
                  <a:srgbClr val="7030A0"/>
                </a:solidFill>
              </a:rPr>
              <a:t>تعد أسلوباً رياضياً لحل مشاكل استغلال الموارد والإمكانيات المحددة بطريقة تحقق للمشروع أقصى أرباح ممكنة أو تحميله اقل ما يمكن من التكاليف، إذ تهتم مسائل البرمجة عموما بتخصيص الموارد النادرة من يد عاملة واليات ورأس مال واستخدامها بأفضل طريقة ممكنة بحيث تقلص التكاليف إلى أدنى حد ممكن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ثالثاً : إستراتيجيات الهندسة الصناعية </a:t>
            </a:r>
            <a:r>
              <a:rPr lang="ar-IQ" b="1" dirty="0" smtClean="0">
                <a:solidFill>
                  <a:srgbClr val="FF0000"/>
                </a:solidFill>
              </a:rPr>
              <a:t>:ـ </a:t>
            </a:r>
            <a:endParaRPr lang="ar-SA" dirty="0">
              <a:solidFill>
                <a:srgbClr val="FF0000"/>
              </a:solidFill>
            </a:endParaRPr>
          </a:p>
        </p:txBody>
      </p:sp>
      <p:sp>
        <p:nvSpPr>
          <p:cNvPr id="3" name="عنصر نائب للمحتوى 2"/>
          <p:cNvSpPr>
            <a:spLocks noGrp="1"/>
          </p:cNvSpPr>
          <p:nvPr>
            <p:ph idx="1"/>
          </p:nvPr>
        </p:nvSpPr>
        <p:spPr>
          <a:xfrm>
            <a:off x="457200" y="1285860"/>
            <a:ext cx="8229600" cy="4840303"/>
          </a:xfrm>
        </p:spPr>
        <p:txBody>
          <a:bodyPr>
            <a:normAutofit fontScale="85000" lnSpcReduction="10000"/>
          </a:bodyPr>
          <a:lstStyle/>
          <a:p>
            <a:pPr algn="justLow"/>
            <a:r>
              <a:rPr lang="ar-SA" dirty="0" smtClean="0"/>
              <a:t>1ـ </a:t>
            </a:r>
            <a:r>
              <a:rPr lang="ar-SA" b="1" dirty="0" smtClean="0"/>
              <a:t>تبسيط العمل والتنميط</a:t>
            </a:r>
            <a:r>
              <a:rPr lang="en-US" b="1" dirty="0" smtClean="0"/>
              <a:t>(Work Simplification) </a:t>
            </a:r>
            <a:r>
              <a:rPr lang="ar-SA" b="1" dirty="0" smtClean="0"/>
              <a:t> :ـ </a:t>
            </a:r>
            <a:r>
              <a:rPr lang="ar-SA" dirty="0" smtClean="0">
                <a:solidFill>
                  <a:srgbClr val="7030A0"/>
                </a:solidFill>
              </a:rPr>
              <a:t>تهدف الطرائق الهندسية في كثير من الشركات إلى تحليل الطرائق والوسائل الحالية واقتراح البدائل وتحقيق </a:t>
            </a:r>
            <a:r>
              <a:rPr lang="ar-SA" dirty="0" err="1" smtClean="0">
                <a:solidFill>
                  <a:srgbClr val="7030A0"/>
                </a:solidFill>
              </a:rPr>
              <a:t>الوفرات</a:t>
            </a:r>
            <a:r>
              <a:rPr lang="ar-SA" dirty="0" smtClean="0">
                <a:solidFill>
                  <a:srgbClr val="7030A0"/>
                </a:solidFill>
              </a:rPr>
              <a:t> عن طريق خفض أو حذف الحركات غير الضرورية أو تبسيط المعقد منها, وتشمل الطرائق الهندسية على تخطيط المصنع وتداول المواد، إذ يتم مثلا حذف الحركات الزائدة في تداول المواد التي لا تفيد العمل .</a:t>
            </a:r>
            <a:endParaRPr lang="en-US" dirty="0" smtClean="0">
              <a:solidFill>
                <a:srgbClr val="7030A0"/>
              </a:solidFill>
            </a:endParaRPr>
          </a:p>
          <a:p>
            <a:pPr algn="justLow"/>
            <a:r>
              <a:rPr lang="ar-SA" b="1" dirty="0" smtClean="0"/>
              <a:t>2ـ تحليل القيمة </a:t>
            </a:r>
            <a:r>
              <a:rPr lang="en-US" b="1" dirty="0" smtClean="0"/>
              <a:t>(Value Analysis)</a:t>
            </a:r>
            <a:r>
              <a:rPr lang="ar-SA" b="1" dirty="0" smtClean="0"/>
              <a:t> :</a:t>
            </a:r>
            <a:r>
              <a:rPr lang="ar-SA" b="1" dirty="0" smtClean="0">
                <a:solidFill>
                  <a:srgbClr val="7030A0"/>
                </a:solidFill>
              </a:rPr>
              <a:t>ـ </a:t>
            </a:r>
            <a:r>
              <a:rPr lang="ar-SA" dirty="0" smtClean="0">
                <a:solidFill>
                  <a:srgbClr val="7030A0"/>
                </a:solidFill>
              </a:rPr>
              <a:t>وتعني تحليل القيم الهندسية التي تشمل الوسائل الفنية المستخدمة سعيا وراء التعرف على الوظيفة المطلوبة من المادة وتحديد قيمة لها ومن ثم العمل على تقديم هذه الوظيفة بأقل كلفة ممكنة, أي أن تحليل القيم الهندسية ينطوي على تقييم شامل للمواد أو العناصر المكونة لها والتي بدورها تؤثر على تكاليفها وبالتالي تخفيضها مع المحافظة على الجودة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214422"/>
          </a:xfrm>
        </p:spPr>
        <p:txBody>
          <a:bodyPr/>
          <a:lstStyle/>
          <a:p>
            <a:r>
              <a:rPr lang="ar-SA" b="1" dirty="0" smtClean="0">
                <a:solidFill>
                  <a:srgbClr val="FF0000"/>
                </a:solidFill>
              </a:rPr>
              <a:t>رابعاً : الإستراتيجيات الإدارية </a:t>
            </a:r>
            <a:endParaRPr lang="ar-SA" dirty="0">
              <a:solidFill>
                <a:srgbClr val="FF0000"/>
              </a:solidFill>
            </a:endParaRPr>
          </a:p>
        </p:txBody>
      </p:sp>
      <p:sp>
        <p:nvSpPr>
          <p:cNvPr id="3" name="عنصر نائب للمحتوى 2"/>
          <p:cNvSpPr>
            <a:spLocks noGrp="1"/>
          </p:cNvSpPr>
          <p:nvPr>
            <p:ph idx="1"/>
          </p:nvPr>
        </p:nvSpPr>
        <p:spPr>
          <a:xfrm>
            <a:off x="457200" y="1142984"/>
            <a:ext cx="8229600" cy="5429288"/>
          </a:xfrm>
        </p:spPr>
        <p:txBody>
          <a:bodyPr>
            <a:noAutofit/>
          </a:bodyPr>
          <a:lstStyle/>
          <a:p>
            <a:pPr algn="justLow"/>
            <a:r>
              <a:rPr lang="ar-SA" sz="2200" b="1" dirty="0" smtClean="0"/>
              <a:t>1ـ دراسات الوقت والحركة </a:t>
            </a:r>
            <a:r>
              <a:rPr lang="en-US" sz="2200" b="1" dirty="0" smtClean="0"/>
              <a:t>(Time &amp; Motion Studies)</a:t>
            </a:r>
            <a:r>
              <a:rPr lang="ar-SA" sz="2200" b="1" dirty="0" smtClean="0"/>
              <a:t> :ـ </a:t>
            </a:r>
            <a:r>
              <a:rPr lang="ar-SA" sz="2200" dirty="0" smtClean="0">
                <a:solidFill>
                  <a:srgbClr val="7030A0"/>
                </a:solidFill>
              </a:rPr>
              <a:t>إذ أن متابعة الوقت وحركات العمل قديما كانت مهمة جداً، إذ قسم الوقت غير المنتج إلى وقت ضائع عادي وغير عادي وكيفية تحميله وكذلك فان الحركات الزائدة تحذف، إذ أن السيطرة على الوقت تؤدي إلى استغلال الموارد المتاحة ومن ثم إلى تخفيض الكلف</a:t>
            </a:r>
            <a:r>
              <a:rPr lang="en-US" sz="2200" dirty="0" smtClean="0">
                <a:solidFill>
                  <a:srgbClr val="7030A0"/>
                </a:solidFill>
              </a:rPr>
              <a:t> </a:t>
            </a:r>
            <a:r>
              <a:rPr lang="ar-SA" sz="2200" dirty="0" smtClean="0">
                <a:solidFill>
                  <a:srgbClr val="7030A0"/>
                </a:solidFill>
              </a:rPr>
              <a:t>.</a:t>
            </a:r>
            <a:endParaRPr lang="en-US" sz="2200" dirty="0" smtClean="0">
              <a:solidFill>
                <a:srgbClr val="7030A0"/>
              </a:solidFill>
            </a:endParaRPr>
          </a:p>
          <a:p>
            <a:pPr algn="justLow"/>
            <a:r>
              <a:rPr lang="ar-SA" sz="2200" b="1" dirty="0" smtClean="0"/>
              <a:t>2ـ التدقيق الإداري </a:t>
            </a:r>
            <a:r>
              <a:rPr lang="en-US" sz="2200" b="1" dirty="0" smtClean="0"/>
              <a:t>(Management Audits)</a:t>
            </a:r>
            <a:r>
              <a:rPr lang="ar-SA" sz="2200" b="1" dirty="0" smtClean="0"/>
              <a:t> :ـ </a:t>
            </a:r>
            <a:r>
              <a:rPr lang="ar-SA" sz="2200" dirty="0" smtClean="0">
                <a:solidFill>
                  <a:srgbClr val="7030A0"/>
                </a:solidFill>
              </a:rPr>
              <a:t>يتضمن التدقيق الإداري الفحص الشامل لكل أوجه الشركة وتوجيه نظر العاملين بان الإدارة مشرفة عليهم لذلك فإنهم يقومون بأدائهم بأحسن وجه وهذا بدوره سوف يؤدي إلى استغلال الموارد وتعظيم الربح وتقليل الكلف</a:t>
            </a:r>
            <a:r>
              <a:rPr lang="en-US" sz="2200" dirty="0" smtClean="0">
                <a:solidFill>
                  <a:srgbClr val="7030A0"/>
                </a:solidFill>
              </a:rPr>
              <a:t> . </a:t>
            </a:r>
          </a:p>
          <a:p>
            <a:pPr algn="justLow"/>
            <a:r>
              <a:rPr lang="ar-SA" sz="2200" b="1" dirty="0" smtClean="0"/>
              <a:t>3ـ مخطط سير العمليات </a:t>
            </a:r>
            <a:r>
              <a:rPr lang="en-US" sz="2200" b="1" dirty="0" smtClean="0"/>
              <a:t>(Flow Process Charts)</a:t>
            </a:r>
            <a:r>
              <a:rPr lang="ar-SA" sz="2200" b="1" dirty="0" smtClean="0"/>
              <a:t> :ـ </a:t>
            </a:r>
            <a:r>
              <a:rPr lang="ar-SA" sz="2200" dirty="0" smtClean="0">
                <a:solidFill>
                  <a:srgbClr val="7030A0"/>
                </a:solidFill>
              </a:rPr>
              <a:t>أي وضع مخطط بياني لكل الفعاليات المتسلسلة في الشركة أو جدولتها بهدف خفض الكلف وكذلك يستخدم في المكاتب بهدف تقليل عدد المراحل التي تمر فيها المعاملات</a:t>
            </a:r>
            <a:r>
              <a:rPr lang="en-US" sz="2200" dirty="0" smtClean="0">
                <a:solidFill>
                  <a:srgbClr val="7030A0"/>
                </a:solidFill>
              </a:rPr>
              <a:t> </a:t>
            </a:r>
            <a:r>
              <a:rPr lang="ar-SA" sz="2200" dirty="0" smtClean="0">
                <a:solidFill>
                  <a:srgbClr val="7030A0"/>
                </a:solidFill>
              </a:rPr>
              <a:t>.</a:t>
            </a:r>
            <a:endParaRPr lang="en-US" sz="2200" dirty="0" smtClean="0">
              <a:solidFill>
                <a:srgbClr val="7030A0"/>
              </a:solidFill>
            </a:endParaRPr>
          </a:p>
          <a:p>
            <a:pPr algn="justLow"/>
            <a:r>
              <a:rPr lang="ar-SA" sz="2200" b="1" dirty="0" smtClean="0"/>
              <a:t>4ـ تحليل الرقابة على الجودة</a:t>
            </a:r>
            <a:r>
              <a:rPr lang="en-US" sz="2200" b="1" dirty="0" smtClean="0"/>
              <a:t>(Quality Control Analysis) </a:t>
            </a:r>
            <a:r>
              <a:rPr lang="ar-SA" sz="2200" b="1" dirty="0" smtClean="0"/>
              <a:t> :ـ </a:t>
            </a:r>
            <a:r>
              <a:rPr lang="ar-SA" sz="2200" dirty="0" smtClean="0">
                <a:solidFill>
                  <a:srgbClr val="7030A0"/>
                </a:solidFill>
              </a:rPr>
              <a:t>هي طريقة للفحص والتحليل والإجراءات المطبقة على العمليات الصناعية ويقتضي على الإدارة وضع معايير للجودة لان الجودة الرديئة تجتذب كثيرا من التكاليف وعملية الرقابة عليها تؤدي إلى خفض التكاليف</a:t>
            </a:r>
            <a:r>
              <a:rPr lang="en-US" sz="2200" dirty="0" smtClean="0">
                <a:solidFill>
                  <a:srgbClr val="7030A0"/>
                </a:solidFill>
              </a:rPr>
              <a:t>      . </a:t>
            </a:r>
            <a:endParaRPr lang="en-US" sz="22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الإستراتيجيات الحديثة لتخفيض التكاليف </a:t>
            </a:r>
            <a:endParaRPr lang="ar-SA" b="1" dirty="0">
              <a:solidFill>
                <a:srgbClr val="FF0000"/>
              </a:solidFill>
            </a:endParaRPr>
          </a:p>
        </p:txBody>
      </p:sp>
      <p:sp>
        <p:nvSpPr>
          <p:cNvPr id="3" name="عنصر نائب للمحتوى 2"/>
          <p:cNvSpPr>
            <a:spLocks noGrp="1"/>
          </p:cNvSpPr>
          <p:nvPr>
            <p:ph idx="1"/>
          </p:nvPr>
        </p:nvSpPr>
        <p:spPr/>
        <p:txBody>
          <a:bodyPr>
            <a:normAutofit/>
          </a:bodyPr>
          <a:lstStyle/>
          <a:p>
            <a:pPr algn="justLow"/>
            <a:r>
              <a:rPr lang="ar-SA" dirty="0" smtClean="0">
                <a:solidFill>
                  <a:srgbClr val="7030A0"/>
                </a:solidFill>
              </a:rPr>
              <a:t>أن وجود إدارة التكلفة في أية شركة هو بحد ذاته دليل على تركيزها على متابعة الكلف لديها, وإتباع تلك الشركة لأحدى الإستراتيجيات الحديثة دليل على أن تلك الإدارة هي من يختار الإستراتيجية الملائمة لشركتها، وسوف يتعرض الباحثان إلى بعض الإستراتجيات الحديثة التي تعني بتخفيض التكلفة وعلى وفق الأتي :ـ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normAutofit fontScale="92500" lnSpcReduction="20000"/>
          </a:bodyPr>
          <a:lstStyle/>
          <a:p>
            <a:pPr algn="justLow"/>
            <a:r>
              <a:rPr lang="ar-SA" b="1" dirty="0" smtClean="0"/>
              <a:t>أولاً : إستراتيجية التكلفة على أساس النشاط </a:t>
            </a:r>
            <a:r>
              <a:rPr lang="en-US" b="1" dirty="0" smtClean="0"/>
              <a:t> (Activity-Based Costing Strategy)</a:t>
            </a:r>
            <a:r>
              <a:rPr lang="ar-SA" b="1" dirty="0" smtClean="0"/>
              <a:t>:-</a:t>
            </a:r>
            <a:r>
              <a:rPr lang="ar-SA" dirty="0" smtClean="0">
                <a:solidFill>
                  <a:srgbClr val="7030A0"/>
                </a:solidFill>
              </a:rPr>
              <a:t>يعد نظام التكلفة على أساس النشاط (</a:t>
            </a:r>
            <a:r>
              <a:rPr lang="en-US" dirty="0" smtClean="0">
                <a:solidFill>
                  <a:srgbClr val="7030A0"/>
                </a:solidFill>
              </a:rPr>
              <a:t>ABC</a:t>
            </a:r>
            <a:r>
              <a:rPr lang="ar-SA" dirty="0" smtClean="0">
                <a:solidFill>
                  <a:srgbClr val="7030A0"/>
                </a:solidFill>
              </a:rPr>
              <a:t>) احد الأدوات المثلى في تحسين الأنظمة الكلفوية التقليدية في كونه يركز على الأنشطة بشكل انفرادي لاعتمادية غرض الكلفة إذ يقوم باحتساب كلفة الأنشطة انفراديا ثم تخصيص الكلف على أهدافها كالمنتجات أو الخدمات على وفق أساس معين يمثل حاجة المنتج من ذلك النشاط، </a:t>
            </a:r>
            <a:endParaRPr lang="en-US" dirty="0" smtClean="0">
              <a:solidFill>
                <a:srgbClr val="7030A0"/>
              </a:solidFill>
            </a:endParaRPr>
          </a:p>
          <a:p>
            <a:pPr algn="justLow"/>
            <a:r>
              <a:rPr lang="ar-SA" b="1" dirty="0" smtClean="0"/>
              <a:t>ثانياً : إستراتيجية نظام التدفق العكسي </a:t>
            </a:r>
            <a:r>
              <a:rPr lang="en-US" b="1" dirty="0" smtClean="0"/>
              <a:t>(Back Flush Strategy)</a:t>
            </a:r>
            <a:r>
              <a:rPr lang="ar-SA" b="1" dirty="0" smtClean="0"/>
              <a:t> :ـ </a:t>
            </a:r>
            <a:r>
              <a:rPr lang="ar-SA" dirty="0" smtClean="0">
                <a:solidFill>
                  <a:srgbClr val="7030A0"/>
                </a:solidFill>
              </a:rPr>
              <a:t>عمدت الشركات إلى أسلوب تقني يسمى تحديد التكلفة ارتجاعيا </a:t>
            </a:r>
            <a:r>
              <a:rPr lang="en-US" dirty="0" smtClean="0">
                <a:solidFill>
                  <a:srgbClr val="7030A0"/>
                </a:solidFill>
              </a:rPr>
              <a:t>Back Flush </a:t>
            </a:r>
            <a:r>
              <a:rPr lang="ar-SA" dirty="0" smtClean="0">
                <a:solidFill>
                  <a:srgbClr val="7030A0"/>
                </a:solidFill>
              </a:rPr>
              <a:t>إذ لا تكون هناك حاجة إلى سجلات تكاليف تفصيلية وإنما تتدفق التكاليف بحساب واحد هو مخزون المواد الخام وتحت التشغيل، وتحمل على المنتجات بعد أن يكون المُنتج قد تم إنتاجه وتحمل هذه التكاليف على المنتجات على وفق معدلات قياسية محددة مقدما</a:t>
            </a:r>
            <a:r>
              <a:rPr lang="en-US" dirty="0" smtClean="0">
                <a:solidFill>
                  <a:srgbClr val="7030A0"/>
                </a:solidFill>
              </a:rPr>
              <a:t> </a:t>
            </a:r>
            <a:r>
              <a:rPr lang="ar-SA" dirty="0" smtClean="0">
                <a:solidFill>
                  <a:srgbClr val="7030A0"/>
                </a:solidFill>
              </a:rPr>
              <a:t>.</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483245"/>
          </a:xfrm>
        </p:spPr>
        <p:txBody>
          <a:bodyPr>
            <a:noAutofit/>
          </a:bodyPr>
          <a:lstStyle/>
          <a:p>
            <a:pPr algn="justLow"/>
            <a:r>
              <a:rPr lang="ar-SA" sz="2400" b="1" dirty="0" smtClean="0"/>
              <a:t>ثالثا : إستراتيجية إدارة الكلفة المستهدفة </a:t>
            </a:r>
            <a:r>
              <a:rPr lang="en-US" sz="2400" b="1" dirty="0" smtClean="0"/>
              <a:t>(Target Cost Management Strategy)</a:t>
            </a:r>
            <a:r>
              <a:rPr lang="ar-SA" sz="2400" b="1" dirty="0" smtClean="0"/>
              <a:t> :ـ </a:t>
            </a:r>
            <a:r>
              <a:rPr lang="ar-SA" sz="2400" dirty="0" smtClean="0">
                <a:solidFill>
                  <a:srgbClr val="7030A0"/>
                </a:solidFill>
              </a:rPr>
              <a:t>هي إحدى الإستراتجيات الحديثة لإدارة التكلفة, وهي إستراتيجية موجهة بالسوق وفي ظل هذه الإستراتيجية تحدد الشركات أسعار منتجاتها عند المستوى الذي يعطيها أفضل ميزة تنافسية، وتعد التكلفة المستهدفة أداة جديدة في المحاسبة الإدارية تم استخدامها في اليابان</a:t>
            </a:r>
            <a:r>
              <a:rPr lang="en-US" sz="2400" dirty="0" smtClean="0">
                <a:solidFill>
                  <a:srgbClr val="7030A0"/>
                </a:solidFill>
              </a:rPr>
              <a:t> . </a:t>
            </a:r>
          </a:p>
          <a:p>
            <a:pPr algn="justLow"/>
            <a:r>
              <a:rPr lang="ar-SA" sz="2400" b="1" dirty="0" smtClean="0"/>
              <a:t>رابعاً : إستراتيجية تحليلات هندسة القيمة </a:t>
            </a:r>
            <a:r>
              <a:rPr lang="en-US" sz="2400" b="1" dirty="0" smtClean="0"/>
              <a:t>(Value Engineering Analysis Strategy)</a:t>
            </a:r>
            <a:r>
              <a:rPr lang="ar-SA" sz="2400" b="1" dirty="0" smtClean="0"/>
              <a:t> :ـ </a:t>
            </a:r>
            <a:r>
              <a:rPr lang="ar-SA" sz="2400" dirty="0" smtClean="0">
                <a:solidFill>
                  <a:srgbClr val="7030A0"/>
                </a:solidFill>
              </a:rPr>
              <a:t>تعد تحليلات هندسة القيمة إحدى الإستراتجيات المهمة لإدارة التكلفة، وهناك مصطلحات متقاربة ولكن لكل واحد معنى إذ تناول العديد من الباحثين موضوع هندسة القيمة وتحليل القيمة بوصفهما أسلوبين يهدفان إلى تحسين الأداء الوظيفي وخفض التكلفة، فهندسة القيمة تتعلق بمرحلة البحث والتطوير والتصميم، إما تحليل القيمة فهي تتعلق بالمراحل الأخرى لسلسلة القيمة أي إنها تبدأ بالإنتاج وحتى تسليم المنتج إلى الزبون, وبذلك فيلاحظ ارتباط هذين المفهومين بسلسلة القيمة, ويرى </a:t>
            </a:r>
            <a:r>
              <a:rPr lang="ar-SA" sz="2400" dirty="0" err="1" smtClean="0">
                <a:solidFill>
                  <a:srgbClr val="7030A0"/>
                </a:solidFill>
              </a:rPr>
              <a:t>باسيلي</a:t>
            </a:r>
            <a:r>
              <a:rPr lang="ar-SA" sz="2400" dirty="0" smtClean="0">
                <a:solidFill>
                  <a:srgbClr val="7030A0"/>
                </a:solidFill>
              </a:rPr>
              <a:t> أن سلسلة القيمة أداة مفيدة في تحديد الأنشطة التي تضيف قيمة وتبدأ بالبحث والتطوير وحتى خدمة</a:t>
            </a:r>
            <a:r>
              <a:rPr lang="ar-IQ" sz="2400" dirty="0" smtClean="0">
                <a:solidFill>
                  <a:srgbClr val="7030A0"/>
                </a:solidFill>
              </a:rPr>
              <a:t> </a:t>
            </a:r>
            <a:r>
              <a:rPr lang="ar-SA" sz="2400" dirty="0" smtClean="0">
                <a:solidFill>
                  <a:srgbClr val="7030A0"/>
                </a:solidFill>
              </a:rPr>
              <a:t>. </a:t>
            </a:r>
            <a:endParaRPr lang="en-US" sz="24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554683"/>
          </a:xfrm>
        </p:spPr>
        <p:txBody>
          <a:bodyPr>
            <a:normAutofit fontScale="92500" lnSpcReduction="10000"/>
          </a:bodyPr>
          <a:lstStyle/>
          <a:p>
            <a:pPr algn="justLow"/>
            <a:r>
              <a:rPr lang="ar-SA" b="1" dirty="0" smtClean="0"/>
              <a:t>خامساً : إستراتيجية التحسين المستمر (كايزن) </a:t>
            </a:r>
            <a:r>
              <a:rPr lang="en-US" b="1" dirty="0" smtClean="0"/>
              <a:t>(Kaizen Strategy)</a:t>
            </a:r>
            <a:r>
              <a:rPr lang="ar-SA" b="1" dirty="0" smtClean="0"/>
              <a:t> :ـ </a:t>
            </a:r>
            <a:r>
              <a:rPr lang="ar-SA" dirty="0" smtClean="0">
                <a:solidFill>
                  <a:srgbClr val="7030A0"/>
                </a:solidFill>
              </a:rPr>
              <a:t>إن </a:t>
            </a:r>
            <a:r>
              <a:rPr lang="en-US" dirty="0" smtClean="0">
                <a:solidFill>
                  <a:srgbClr val="7030A0"/>
                </a:solidFill>
              </a:rPr>
              <a:t>Kaizen</a:t>
            </a:r>
            <a:r>
              <a:rPr lang="ar-SA" dirty="0" smtClean="0">
                <a:solidFill>
                  <a:srgbClr val="7030A0"/>
                </a:solidFill>
              </a:rPr>
              <a:t> هو التعبير الياباني للتحسين المستمر ويقصد بمفهوم التحسين المستمر السعي الدؤوب نحو تطوير الأداء وتحسين الجودة بهدف تعظيم المنفعة التي يحصل عليها الزبون وتخفيض التكاليف دون المساس بالجودة </a:t>
            </a:r>
            <a:r>
              <a:rPr lang="ar-IQ" dirty="0" smtClean="0">
                <a:solidFill>
                  <a:srgbClr val="7030A0"/>
                </a:solidFill>
              </a:rPr>
              <a:t>.</a:t>
            </a:r>
          </a:p>
          <a:p>
            <a:pPr algn="justLow"/>
            <a:r>
              <a:rPr lang="ar-SA" b="1" dirty="0" smtClean="0"/>
              <a:t>سادساً : إستراتيجية دورة حياة المُنتج  </a:t>
            </a:r>
            <a:r>
              <a:rPr lang="en-US" b="1" dirty="0" smtClean="0"/>
              <a:t>(Product Life Cycle Strategy)</a:t>
            </a:r>
            <a:r>
              <a:rPr lang="ar-SA" b="1" dirty="0" smtClean="0"/>
              <a:t>:ـ </a:t>
            </a:r>
            <a:r>
              <a:rPr lang="ar-SA" dirty="0" smtClean="0">
                <a:solidFill>
                  <a:srgbClr val="7030A0"/>
                </a:solidFill>
              </a:rPr>
              <a:t>وهي إحدى الإستراتجيات الحديثة لإدارة التكلفة التي تهدف إلى تخفيض التكاليف، إذ يقصد بدوره حياة المنتج سلسلة المراحل التي يمر من خلالها المُنتج وأن دورة حياة المنتج تقسم إلى مرحلة الكلف قبل الإنتاج وتشمل البحث والتطوير والتصميم، ومرحلة كلف الإنتاج، ومرحلة كلف ما بعد الإنتاج وتتمثل في التسويق والتوزيع وخدمة المستهلك</a:t>
            </a:r>
            <a:r>
              <a:rPr lang="ar-IQ" dirty="0" smtClean="0">
                <a:solidFill>
                  <a:srgbClr val="7030A0"/>
                </a:solidFill>
              </a:rPr>
              <a:t> .</a:t>
            </a:r>
            <a:endParaRPr lang="ar-SA"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normAutofit/>
          </a:bodyPr>
          <a:lstStyle/>
          <a:p>
            <a:pPr algn="justLow"/>
            <a:r>
              <a:rPr lang="ar-SA" b="1" dirty="0" smtClean="0"/>
              <a:t>سابعاً : إستراتيجية إدارة الجودة الشاملة</a:t>
            </a:r>
            <a:r>
              <a:rPr lang="en-US" b="1" dirty="0" smtClean="0"/>
              <a:t>(Total Quality Management Strategy) </a:t>
            </a:r>
            <a:r>
              <a:rPr lang="ar-SA" b="1" dirty="0" smtClean="0"/>
              <a:t> :</a:t>
            </a:r>
            <a:r>
              <a:rPr lang="ar-SA" b="1" dirty="0" smtClean="0">
                <a:solidFill>
                  <a:srgbClr val="7030A0"/>
                </a:solidFill>
              </a:rPr>
              <a:t>ـ </a:t>
            </a:r>
            <a:r>
              <a:rPr lang="ar-SA" dirty="0" smtClean="0">
                <a:solidFill>
                  <a:srgbClr val="7030A0"/>
                </a:solidFill>
              </a:rPr>
              <a:t>وهي إحدى الاستراتجيات الحديثة لإدارة التكلفة، ومنذ بداية التسعينات شاع اهتمام عديد من الشركات بهذا المفهوم وكان في ذلك الوقت جديدا عرف اصطلاحا بإدارة الجودة الشاملة، وعد كثير من خيرة المدراء إدارة الجودة الشاملة احد أهم أسلحة المنافسة وأسباب النجاح في بيئة التصنيع الحديثة وكان هذا الرأي مستنداً إلى النتائج الفعلية التي تحققت جراء تطبيق هذا المفهوم على صور تخفيضات جوهرية في التكاليف وارتفاع في مستوى رضا الزبائن</a:t>
            </a:r>
            <a:r>
              <a:rPr lang="ar-IQ" dirty="0" smtClean="0">
                <a:solidFill>
                  <a:srgbClr val="7030A0"/>
                </a:solidFill>
              </a:rPr>
              <a:t> .</a:t>
            </a:r>
            <a:endParaRPr lang="ar-SA"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554683"/>
          </a:xfrm>
        </p:spPr>
        <p:txBody>
          <a:bodyPr>
            <a:normAutofit lnSpcReduction="10000"/>
          </a:bodyPr>
          <a:lstStyle/>
          <a:p>
            <a:pPr algn="justLow"/>
            <a:r>
              <a:rPr lang="ar-IQ" dirty="0" smtClean="0">
                <a:solidFill>
                  <a:srgbClr val="7030A0"/>
                </a:solidFill>
              </a:rPr>
              <a:t>وتقوم إدارة الجودة الشاملة على مجموعة من المبادئ وهي كالآتي :ـ</a:t>
            </a:r>
            <a:endParaRPr lang="en-US" dirty="0" smtClean="0">
              <a:solidFill>
                <a:srgbClr val="7030A0"/>
              </a:solidFill>
            </a:endParaRPr>
          </a:p>
          <a:p>
            <a:pPr lvl="0" algn="justLow"/>
            <a:r>
              <a:rPr lang="ar-IQ" dirty="0" smtClean="0">
                <a:solidFill>
                  <a:srgbClr val="7030A0"/>
                </a:solidFill>
              </a:rPr>
              <a:t>التركيز على الزبون .</a:t>
            </a:r>
            <a:endParaRPr lang="en-US" dirty="0" smtClean="0">
              <a:solidFill>
                <a:srgbClr val="7030A0"/>
              </a:solidFill>
            </a:endParaRPr>
          </a:p>
          <a:p>
            <a:pPr lvl="0" algn="justLow"/>
            <a:r>
              <a:rPr lang="ar-IQ" dirty="0" smtClean="0">
                <a:solidFill>
                  <a:srgbClr val="7030A0"/>
                </a:solidFill>
              </a:rPr>
              <a:t>التزام الإدارة العليا بجميع الأمور المتعلقة بإدارة الجودة .</a:t>
            </a:r>
            <a:endParaRPr lang="en-US" dirty="0" smtClean="0">
              <a:solidFill>
                <a:srgbClr val="7030A0"/>
              </a:solidFill>
            </a:endParaRPr>
          </a:p>
          <a:p>
            <a:pPr lvl="0" algn="justLow"/>
            <a:r>
              <a:rPr lang="ar-IQ" dirty="0" smtClean="0">
                <a:solidFill>
                  <a:srgbClr val="7030A0"/>
                </a:solidFill>
              </a:rPr>
              <a:t>التركيز على المعايير والمواصفات القياسية للجودة .</a:t>
            </a:r>
            <a:endParaRPr lang="en-US" dirty="0" smtClean="0">
              <a:solidFill>
                <a:srgbClr val="7030A0"/>
              </a:solidFill>
            </a:endParaRPr>
          </a:p>
          <a:p>
            <a:pPr lvl="0" algn="justLow"/>
            <a:r>
              <a:rPr lang="ar-IQ" dirty="0" smtClean="0">
                <a:solidFill>
                  <a:srgbClr val="7030A0"/>
                </a:solidFill>
              </a:rPr>
              <a:t>مسؤولية الجودة تقع على كل العاملين في الوحدة الاقتصادية .</a:t>
            </a:r>
            <a:endParaRPr lang="en-US" dirty="0" smtClean="0">
              <a:solidFill>
                <a:srgbClr val="7030A0"/>
              </a:solidFill>
            </a:endParaRPr>
          </a:p>
          <a:p>
            <a:pPr lvl="0" algn="justLow"/>
            <a:r>
              <a:rPr lang="ar-IQ" dirty="0" smtClean="0">
                <a:solidFill>
                  <a:srgbClr val="7030A0"/>
                </a:solidFill>
              </a:rPr>
              <a:t>مشاكل الجودة يجب حلها من خلال التعاون بين الإدارة والعاملين .</a:t>
            </a:r>
            <a:endParaRPr lang="en-US" dirty="0" smtClean="0">
              <a:solidFill>
                <a:srgbClr val="7030A0"/>
              </a:solidFill>
            </a:endParaRPr>
          </a:p>
          <a:p>
            <a:pPr lvl="0" algn="justLow"/>
            <a:r>
              <a:rPr lang="ar-IQ" dirty="0" smtClean="0">
                <a:solidFill>
                  <a:srgbClr val="7030A0"/>
                </a:solidFill>
              </a:rPr>
              <a:t>التدريب والتعليم لكل الأفراد العاملين من أجل التحسين المستمر للجودة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85728"/>
            <a:ext cx="8229600" cy="1143000"/>
          </a:xfrm>
        </p:spPr>
        <p:txBody>
          <a:bodyPr/>
          <a:lstStyle/>
          <a:p>
            <a:r>
              <a:rPr lang="ar-IQ" b="1" dirty="0" smtClean="0">
                <a:solidFill>
                  <a:srgbClr val="FF0000"/>
                </a:solidFill>
              </a:rPr>
              <a:t>تكاليف الجودة</a:t>
            </a:r>
            <a:endParaRPr lang="ar-SA" b="1" dirty="0">
              <a:solidFill>
                <a:srgbClr val="FF0000"/>
              </a:solidFill>
            </a:endParaRPr>
          </a:p>
        </p:txBody>
      </p:sp>
      <p:sp>
        <p:nvSpPr>
          <p:cNvPr id="3" name="عنصر نائب للمحتوى 2"/>
          <p:cNvSpPr>
            <a:spLocks noGrp="1"/>
          </p:cNvSpPr>
          <p:nvPr>
            <p:ph idx="1"/>
          </p:nvPr>
        </p:nvSpPr>
        <p:spPr>
          <a:xfrm>
            <a:off x="457200" y="1357298"/>
            <a:ext cx="8229600" cy="4768865"/>
          </a:xfrm>
        </p:spPr>
        <p:txBody>
          <a:bodyPr>
            <a:normAutofit fontScale="92500" lnSpcReduction="10000"/>
          </a:bodyPr>
          <a:lstStyle/>
          <a:p>
            <a:pPr algn="justLow"/>
            <a:r>
              <a:rPr lang="ar-IQ" dirty="0" smtClean="0">
                <a:solidFill>
                  <a:srgbClr val="7030A0"/>
                </a:solidFill>
              </a:rPr>
              <a:t>ظهر الاهتمام بتكاليف الجودة كنتيجة للتأثيرات السلبية المترتبة على الجودة الرديئة وضرورة تجنب هذه التأثيرات عن طريق إنتاج منتجات عالية الجودة والتخلص من المعيب، وقد عرفت هذه التكاليف بأنها تلك التكاليف المتعلقة بأنشطة المنع والتقييم بالإضافة إلى التكاليف التي تتحملها الوحدة الاقتصادية نتيجة الفشل الداخلي والفشل الخارجي، وبذلك فهي التكاليـف المرتبطة بضمان وتوكيد الجودة بالإضافـة إلى الخسائر إلى تحصل نتيجة المنتجات الرديئة، وعليه فيتبين بأن تكاليف الجودة إما أن تنفقها الوحدة الاقتصادية بإرادتها وهي تكاليف المنع والتقييم (تكاليف المطابقة) أو تلك التكاليف التي تتحملها نتيجة الفشل سواء كان داخلي أو خارجي (تكاليف عدم المطابقة) .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p:spPr>
        <p:txBody>
          <a:bodyPr/>
          <a:lstStyle/>
          <a:p>
            <a:r>
              <a:rPr lang="ar-SA" b="1" dirty="0" smtClean="0">
                <a:solidFill>
                  <a:srgbClr val="FF0000"/>
                </a:solidFill>
              </a:rPr>
              <a:t>المقـدمة</a:t>
            </a:r>
            <a:endParaRPr lang="ar-SA" b="1" dirty="0">
              <a:solidFill>
                <a:srgbClr val="FF0000"/>
              </a:solidFill>
            </a:endParaRPr>
          </a:p>
        </p:txBody>
      </p:sp>
      <p:sp>
        <p:nvSpPr>
          <p:cNvPr id="3" name="عنصر نائب للمحتوى 2"/>
          <p:cNvSpPr>
            <a:spLocks noGrp="1"/>
          </p:cNvSpPr>
          <p:nvPr>
            <p:ph idx="1"/>
          </p:nvPr>
        </p:nvSpPr>
        <p:spPr>
          <a:xfrm>
            <a:off x="457200" y="1142984"/>
            <a:ext cx="8229600" cy="5357850"/>
          </a:xfrm>
        </p:spPr>
        <p:txBody>
          <a:bodyPr>
            <a:normAutofit fontScale="85000" lnSpcReduction="10000"/>
          </a:bodyPr>
          <a:lstStyle/>
          <a:p>
            <a:pPr algn="justLow"/>
            <a:r>
              <a:rPr lang="ar-SA" dirty="0" smtClean="0">
                <a:solidFill>
                  <a:srgbClr val="7030A0"/>
                </a:solidFill>
              </a:rPr>
              <a:t>أن عالم اليوم يتسم بالتطورات والتغيرات السريعة سواءً أكانت اقتصادية أم سياسية أم اجتماعية ودخول الأتمتة والإنسان الآلي، فقد أصبح من الصعب على الشركات مواجهة تلك التطورات بمعزل عن إدارة التكلفة التي يكون دورها في مواجهة الثغرات من خلال وضع خطط (إستراتيجيات) تستطيع من خلالها المنافسة بين الشركات, إذ أن تلك الإستراتيجيات تتكفل بتحقيق الأهداف من خلال بعدي التكلفة والجودة فضلاً عن الأهداف الأخرى منها (الوقت, المرونة, الإبداع, التوسع) وان تحقيق هذه الأهداف لا يأتي عشوائيا</a:t>
            </a:r>
            <a:r>
              <a:rPr lang="ar-IQ" dirty="0" smtClean="0">
                <a:solidFill>
                  <a:srgbClr val="7030A0"/>
                </a:solidFill>
              </a:rPr>
              <a:t> </a:t>
            </a:r>
            <a:r>
              <a:rPr lang="ar-SA" dirty="0" smtClean="0">
                <a:solidFill>
                  <a:srgbClr val="7030A0"/>
                </a:solidFill>
              </a:rPr>
              <a:t>.</a:t>
            </a:r>
            <a:r>
              <a:rPr lang="ar-IQ" dirty="0" smtClean="0">
                <a:solidFill>
                  <a:srgbClr val="7030A0"/>
                </a:solidFill>
              </a:rPr>
              <a:t> </a:t>
            </a:r>
          </a:p>
          <a:p>
            <a:pPr algn="justLow"/>
            <a:r>
              <a:rPr lang="ar-SA" dirty="0" smtClean="0">
                <a:solidFill>
                  <a:srgbClr val="7030A0"/>
                </a:solidFill>
              </a:rPr>
              <a:t>وقد ظهرت إستراتيجيات عديدة لإدارة التكلفة منها التكلفة على أساس النشاط والتكلفة المستهدفة والتحسين المستمر وإدارة الجودة الشاملة وتحليلات هندسة القيمة وتعد هذه الإستراتيجيات مهمة لإدارة التكلفة التي تتوقف عليها نجاح وتفوق هذه الشركات، إذ يمكن من خلالها تخفيض التكاليف وبالتالي تحقيق الميزة التنافسية .</a:t>
            </a:r>
            <a:endParaRPr lang="ar-SA"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142984"/>
          </a:xfrm>
        </p:spPr>
        <p:txBody>
          <a:bodyPr/>
          <a:lstStyle/>
          <a:p>
            <a:r>
              <a:rPr lang="ar-IQ" b="1" dirty="0" smtClean="0">
                <a:solidFill>
                  <a:srgbClr val="FF0000"/>
                </a:solidFill>
              </a:rPr>
              <a:t>عناصر تكاليف الجودة</a:t>
            </a:r>
            <a:endParaRPr lang="ar-SA" b="1" dirty="0">
              <a:solidFill>
                <a:srgbClr val="FF0000"/>
              </a:solidFill>
            </a:endParaRPr>
          </a:p>
        </p:txBody>
      </p:sp>
      <p:sp>
        <p:nvSpPr>
          <p:cNvPr id="3" name="عنصر نائب للمحتوى 2"/>
          <p:cNvSpPr>
            <a:spLocks noGrp="1"/>
          </p:cNvSpPr>
          <p:nvPr>
            <p:ph idx="1"/>
          </p:nvPr>
        </p:nvSpPr>
        <p:spPr>
          <a:xfrm>
            <a:off x="457200" y="928670"/>
            <a:ext cx="8229600" cy="5197493"/>
          </a:xfrm>
        </p:spPr>
        <p:txBody>
          <a:bodyPr>
            <a:noAutofit/>
          </a:bodyPr>
          <a:lstStyle/>
          <a:p>
            <a:pPr algn="justLow"/>
            <a:r>
              <a:rPr lang="ar-IQ" sz="2800" b="1" dirty="0" smtClean="0"/>
              <a:t>أولاً :ـ تكاليف المنع </a:t>
            </a:r>
            <a:r>
              <a:rPr lang="en-US" sz="2800" b="1" dirty="0" smtClean="0"/>
              <a:t>Prevention Costs</a:t>
            </a:r>
            <a:r>
              <a:rPr lang="ar-IQ" sz="2800" b="1" dirty="0" smtClean="0"/>
              <a:t> :ـ </a:t>
            </a:r>
            <a:r>
              <a:rPr lang="ar-IQ" sz="2400" dirty="0" smtClean="0">
                <a:solidFill>
                  <a:srgbClr val="7030A0"/>
                </a:solidFill>
              </a:rPr>
              <a:t>إن تكاليف المنع تحتل الأسبقية الأولى بالمقارنة مع عناصر تكاليف الجودة الشاملة الأخرى إذ إن زيادة هذه التكاليف يساعد في تخفيض تكاليف التقييم والفشل بنوعيه فضلاً عن تحسين مستوى الجـودة، أي إن تكاليف المنع هي التكاليف التي تنشأ كمحاولة لمنع حدوث المشاكل والفشل والأخطاء منذ البداية وغالباً ما تنفق قبل صنع المنتجات أو تقديم الخدمـات، ومن أمثلة تكاليف المنع : تخطيط الجودة، تصميم المنتوج، تكاليف العمليات، تكاليف التدريب، تكاليف المعلومات وغيرها</a:t>
            </a:r>
            <a:endParaRPr lang="en-US" sz="2400" dirty="0" smtClean="0">
              <a:solidFill>
                <a:srgbClr val="7030A0"/>
              </a:solidFill>
            </a:endParaRPr>
          </a:p>
          <a:p>
            <a:pPr algn="justLow"/>
            <a:r>
              <a:rPr lang="ar-IQ" sz="2800" b="1" dirty="0" smtClean="0"/>
              <a:t>ثانياً :ـ تكاليف التقييم </a:t>
            </a:r>
            <a:r>
              <a:rPr lang="en-US" sz="2800" b="1" dirty="0" smtClean="0"/>
              <a:t>Appraisal Costs</a:t>
            </a:r>
            <a:r>
              <a:rPr lang="ar-IQ" sz="2800" b="1" dirty="0" smtClean="0"/>
              <a:t> :ـ </a:t>
            </a:r>
            <a:r>
              <a:rPr lang="ar-IQ" sz="2400" dirty="0" smtClean="0">
                <a:solidFill>
                  <a:srgbClr val="7030A0"/>
                </a:solidFill>
              </a:rPr>
              <a:t>ينظر إلى تكاليف التقييم بأنها التكاليف المتحققة للتخلص من الوحدات المعيبة من أجل تقدير حالة المواد والمنتجات من خلال القيام بمجموعة من أنشطة الفحص والاختبار لكل من المواد الأولية والإنتاج تحت التشغيل والإنتاج التام، وبذلك فهي التكاليف التي يتم إنفاقها للتأكد من إن المواد والمنتجات تحقق مقاييس التطابق مع الجودة، ومن أمثلة تكاليف التقييم : تكاليف فحص المواد الأولية، تكاليف الفحص خلال مراحل الإنتاج، تكاليف الفحص النهائي وغيرها .</a:t>
            </a:r>
            <a:endParaRPr lang="en-US" sz="24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noAutofit/>
          </a:bodyPr>
          <a:lstStyle/>
          <a:p>
            <a:pPr algn="justLow"/>
            <a:r>
              <a:rPr lang="ar-IQ" sz="2800" b="1" dirty="0" smtClean="0"/>
              <a:t>ثالثاً :ـ تكاليف الفشل الداخلي </a:t>
            </a:r>
            <a:r>
              <a:rPr lang="en-US" sz="2800" b="1" dirty="0" smtClean="0"/>
              <a:t>Internal Failure Costs</a:t>
            </a:r>
            <a:r>
              <a:rPr lang="ar-IQ" sz="2800" b="1" dirty="0" smtClean="0"/>
              <a:t> :ـ  </a:t>
            </a:r>
            <a:r>
              <a:rPr lang="ar-IQ" sz="2400" dirty="0" smtClean="0">
                <a:solidFill>
                  <a:srgbClr val="7030A0"/>
                </a:solidFill>
              </a:rPr>
              <a:t>تحدث تكاليف الفشل الداخلي عندما يكون المنتوج غير مطابق لمواصفات التصميم الخاصة به إذ إن هذه التكاليف تختفي في حالة عدم وجود معيب في المنتوج قبل شحنه للزبون، وإن هذا يعني إن تكاليف الفشل الداخلي تظهر بسبب عدم التطابق أو العيوب في أي مرحلة من مراحل العمليات الإنتاجية قبل شحن المنتجات إلى الزبائن . </a:t>
            </a:r>
            <a:endParaRPr lang="en-US" sz="2400" dirty="0" smtClean="0">
              <a:solidFill>
                <a:srgbClr val="7030A0"/>
              </a:solidFill>
            </a:endParaRPr>
          </a:p>
          <a:p>
            <a:pPr algn="justLow"/>
            <a:r>
              <a:rPr lang="ar-IQ" sz="2800" b="1" dirty="0" smtClean="0"/>
              <a:t>رابعاً :ـ تكاليف الفشل الخارجي </a:t>
            </a:r>
            <a:r>
              <a:rPr lang="en-US" sz="2800" b="1" dirty="0" smtClean="0"/>
              <a:t>External Failure Costs</a:t>
            </a:r>
            <a:r>
              <a:rPr lang="ar-IQ" sz="2800" b="1" dirty="0" smtClean="0"/>
              <a:t> :ـ  </a:t>
            </a:r>
            <a:r>
              <a:rPr lang="ar-IQ" sz="2400" dirty="0" smtClean="0">
                <a:solidFill>
                  <a:srgbClr val="7030A0"/>
                </a:solidFill>
              </a:rPr>
              <a:t>تحدث تكاليف الفشل الخارجي في حالة فشل المنتجات لدى الزبائن أي إنها التكاليف التي تتحملها الوحدة الاقتصادية بعد تسليم المنتجات المعيبة إلى الزبائن، وتعرف بأنها التكاليف المتعلقة بالأخطاء التي يكتشفها الزبائن بعد الشراء إذ يقوم بالإبلاغ عنها وإرجاعها إلى الوحدة الاقتصادية وإن هذا يعني إن هذه التكاليف تحدث بعد البيع، ومن أمثلة تكاليف الفشل الخارجي : تكاليف الضمان، تكاليف تصليح المنتجات المعيبة المعادة وغيرها . </a:t>
            </a:r>
            <a:endParaRPr lang="en-US" sz="24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الميزة التنافسية</a:t>
            </a:r>
            <a:endParaRPr lang="ar-SA" b="1" dirty="0">
              <a:solidFill>
                <a:srgbClr val="FF0000"/>
              </a:solidFill>
            </a:endParaRPr>
          </a:p>
        </p:txBody>
      </p:sp>
      <p:sp>
        <p:nvSpPr>
          <p:cNvPr id="3" name="عنصر نائب للمحتوى 2"/>
          <p:cNvSpPr>
            <a:spLocks noGrp="1"/>
          </p:cNvSpPr>
          <p:nvPr>
            <p:ph idx="1"/>
          </p:nvPr>
        </p:nvSpPr>
        <p:spPr>
          <a:xfrm>
            <a:off x="457200" y="1214422"/>
            <a:ext cx="8229600" cy="4911741"/>
          </a:xfrm>
        </p:spPr>
        <p:txBody>
          <a:bodyPr>
            <a:normAutofit fontScale="85000" lnSpcReduction="10000"/>
          </a:bodyPr>
          <a:lstStyle/>
          <a:p>
            <a:pPr algn="justLow"/>
            <a:r>
              <a:rPr lang="ar-IQ" dirty="0" smtClean="0">
                <a:solidFill>
                  <a:srgbClr val="7030A0"/>
                </a:solidFill>
                <a:effectLst>
                  <a:outerShdw blurRad="50800" dist="38100" algn="tr" rotWithShape="0">
                    <a:prstClr val="black">
                      <a:alpha val="40000"/>
                    </a:prstClr>
                  </a:outerShdw>
                </a:effectLst>
              </a:rPr>
              <a:t>هي كل ما لدى شركة الأعمال من خصائص تميزها عن غيرها من الوحدات وتؤدي إلى إشباع رغبات الزبائن الحاليين أو المرتقبين وتعكس في تأثيرها زيادة الحصة السوقية والربحية، وحتى تستطيع الشركة من المنافسة في السوق فأن عليها القيام بالإجراءات الآتية :ـ</a:t>
            </a:r>
            <a:endParaRPr lang="en-US" dirty="0" smtClean="0">
              <a:solidFill>
                <a:srgbClr val="7030A0"/>
              </a:solidFill>
            </a:endParaRPr>
          </a:p>
          <a:p>
            <a:pPr lvl="0" algn="justLow"/>
            <a:r>
              <a:rPr lang="ar-IQ" dirty="0" smtClean="0">
                <a:solidFill>
                  <a:srgbClr val="7030A0"/>
                </a:solidFill>
                <a:effectLst>
                  <a:outerShdw blurRad="50800" dist="38100" algn="tr" rotWithShape="0">
                    <a:prstClr val="black">
                      <a:alpha val="40000"/>
                    </a:prstClr>
                  </a:outerShdw>
                </a:effectLst>
              </a:rPr>
              <a:t> تحديد توقعات الزبائن فيما يتعلق بخصائص وأداء المنتجات التي تقدمها الشركة .</a:t>
            </a:r>
            <a:endParaRPr lang="en-US" dirty="0" smtClean="0">
              <a:solidFill>
                <a:srgbClr val="7030A0"/>
              </a:solidFill>
            </a:endParaRPr>
          </a:p>
          <a:p>
            <a:pPr lvl="0" algn="justLow"/>
            <a:r>
              <a:rPr lang="ar-IQ" dirty="0" smtClean="0">
                <a:solidFill>
                  <a:srgbClr val="7030A0"/>
                </a:solidFill>
                <a:effectLst>
                  <a:outerShdw blurRad="50800" dist="38100" algn="tr" rotWithShape="0">
                    <a:prstClr val="black">
                      <a:alpha val="40000"/>
                    </a:prstClr>
                  </a:outerShdw>
                </a:effectLst>
              </a:rPr>
              <a:t> تحليل قدرات المنافسين وتحليل تكاليف ومكونات المنتج الذي يتميز به باستخدام المقارنة المرجعية . </a:t>
            </a:r>
            <a:endParaRPr lang="en-US" dirty="0" smtClean="0">
              <a:solidFill>
                <a:srgbClr val="7030A0"/>
              </a:solidFill>
            </a:endParaRPr>
          </a:p>
          <a:p>
            <a:pPr lvl="0" algn="justLow"/>
            <a:r>
              <a:rPr lang="ar-IQ" dirty="0" smtClean="0">
                <a:solidFill>
                  <a:srgbClr val="7030A0"/>
                </a:solidFill>
                <a:effectLst>
                  <a:outerShdw blurRad="50800" dist="38100" algn="tr" rotWithShape="0">
                    <a:prstClr val="black">
                      <a:alpha val="40000"/>
                    </a:prstClr>
                  </a:outerShdw>
                </a:effectLst>
              </a:rPr>
              <a:t>تحديد مواصفات المنتوج التي تتطابق مع مميزات المنتجات ومعايير الجودة العالمية . </a:t>
            </a:r>
            <a:endParaRPr lang="en-US" dirty="0" smtClean="0">
              <a:solidFill>
                <a:srgbClr val="7030A0"/>
              </a:solidFill>
            </a:endParaRPr>
          </a:p>
          <a:p>
            <a:pPr lvl="0" algn="justLow"/>
            <a:r>
              <a:rPr lang="ar-IQ" dirty="0" smtClean="0">
                <a:solidFill>
                  <a:srgbClr val="7030A0"/>
                </a:solidFill>
                <a:effectLst>
                  <a:outerShdw blurRad="50800" dist="38100" algn="tr" rotWithShape="0">
                    <a:prstClr val="black">
                      <a:alpha val="40000"/>
                    </a:prstClr>
                  </a:outerShdw>
                </a:effectLst>
              </a:rPr>
              <a:t>التركيز على جودة تصميم المنتوج أو الخدمة لأهميتها عند قياس الجودة الشاملة للمنتج .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5840435"/>
          </a:xfrm>
        </p:spPr>
        <p:txBody>
          <a:bodyPr>
            <a:noAutofit/>
          </a:bodyPr>
          <a:lstStyle/>
          <a:p>
            <a:pPr algn="justLow"/>
            <a:r>
              <a:rPr lang="ar-IQ" sz="3600" dirty="0" smtClean="0">
                <a:solidFill>
                  <a:srgbClr val="FF0000"/>
                </a:solidFill>
                <a:effectLst>
                  <a:outerShdw blurRad="50800" dist="38100" algn="tr" rotWithShape="0">
                    <a:prstClr val="black">
                      <a:alpha val="40000"/>
                    </a:prstClr>
                  </a:outerShdw>
                </a:effectLst>
              </a:rPr>
              <a:t>وهناك ستة خصائص تعزز الاحتفاظ بالميزة التنافسية وهي كالآتي:ـ</a:t>
            </a:r>
          </a:p>
          <a:p>
            <a:pPr algn="justLow">
              <a:buNone/>
            </a:pPr>
            <a:endParaRPr lang="en-US" sz="1600" dirty="0" smtClean="0">
              <a:solidFill>
                <a:srgbClr val="FF0000"/>
              </a:solidFill>
            </a:endParaRPr>
          </a:p>
          <a:p>
            <a:pPr algn="justLow"/>
            <a:r>
              <a:rPr lang="ar-IQ" sz="2000" b="1" dirty="0" smtClean="0">
                <a:effectLst>
                  <a:outerShdw blurRad="50800" dist="38100" algn="tr" rotWithShape="0">
                    <a:prstClr val="black">
                      <a:alpha val="40000"/>
                    </a:prstClr>
                  </a:outerShdw>
                </a:effectLst>
              </a:rPr>
              <a:t>الخاصية الأولى</a:t>
            </a:r>
            <a:r>
              <a:rPr lang="ar-IQ" sz="2000" dirty="0" smtClean="0">
                <a:effectLst>
                  <a:outerShdw blurRad="50800" dist="38100" algn="tr" rotWithShape="0">
                    <a:prstClr val="black">
                      <a:alpha val="40000"/>
                    </a:prstClr>
                  </a:outerShdw>
                </a:effectLst>
              </a:rPr>
              <a:t> </a:t>
            </a:r>
            <a:r>
              <a:rPr lang="ar-IQ" sz="2000" dirty="0" smtClean="0">
                <a:solidFill>
                  <a:srgbClr val="7030A0"/>
                </a:solidFill>
                <a:effectLst>
                  <a:outerShdw blurRad="50800" dist="38100" algn="tr" rotWithShape="0">
                    <a:prstClr val="black">
                      <a:alpha val="40000"/>
                    </a:prstClr>
                  </a:outerShdw>
                </a:effectLst>
              </a:rPr>
              <a:t>: التوجه للزبون، وتستهدف إشباع حاجات الزبون بطريقة منفردة عن المنافسين . </a:t>
            </a:r>
            <a:endParaRPr lang="en-US" sz="2000" dirty="0" smtClean="0">
              <a:solidFill>
                <a:srgbClr val="7030A0"/>
              </a:solidFill>
            </a:endParaRPr>
          </a:p>
          <a:p>
            <a:pPr algn="justLow"/>
            <a:r>
              <a:rPr lang="ar-IQ" sz="2000" b="1" dirty="0" smtClean="0">
                <a:effectLst>
                  <a:outerShdw blurRad="50800" dist="38100" algn="tr" rotWithShape="0">
                    <a:prstClr val="black">
                      <a:alpha val="40000"/>
                    </a:prstClr>
                  </a:outerShdw>
                </a:effectLst>
              </a:rPr>
              <a:t>الخاصية الثانية</a:t>
            </a:r>
            <a:r>
              <a:rPr lang="ar-IQ" sz="2000" dirty="0" smtClean="0">
                <a:effectLst>
                  <a:outerShdw blurRad="50800" dist="38100" algn="tr" rotWithShape="0">
                    <a:prstClr val="black">
                      <a:alpha val="40000"/>
                    </a:prstClr>
                  </a:outerShdw>
                </a:effectLst>
              </a:rPr>
              <a:t> </a:t>
            </a:r>
            <a:r>
              <a:rPr lang="ar-IQ" sz="2000" dirty="0" smtClean="0">
                <a:solidFill>
                  <a:srgbClr val="7030A0"/>
                </a:solidFill>
                <a:effectLst>
                  <a:outerShdw blurRad="50800" dist="38100" algn="tr" rotWithShape="0">
                    <a:prstClr val="black">
                      <a:alpha val="40000"/>
                    </a:prstClr>
                  </a:outerShdw>
                </a:effectLst>
              </a:rPr>
              <a:t>: أن تتجسد عوامل النجاح الأساسية في تحقيقها وتحسينها المستمر .</a:t>
            </a:r>
            <a:endParaRPr lang="en-US" sz="2000" dirty="0" smtClean="0">
              <a:solidFill>
                <a:srgbClr val="7030A0"/>
              </a:solidFill>
            </a:endParaRPr>
          </a:p>
          <a:p>
            <a:pPr algn="justLow"/>
            <a:r>
              <a:rPr lang="ar-IQ" sz="2000" b="1" dirty="0" smtClean="0">
                <a:effectLst>
                  <a:outerShdw blurRad="50800" dist="38100" algn="tr" rotWithShape="0">
                    <a:prstClr val="black">
                      <a:alpha val="40000"/>
                    </a:prstClr>
                  </a:outerShdw>
                </a:effectLst>
              </a:rPr>
              <a:t>الخاصية الثالثة</a:t>
            </a:r>
            <a:r>
              <a:rPr lang="ar-IQ" sz="2000" dirty="0" smtClean="0">
                <a:effectLst>
                  <a:outerShdw blurRad="50800" dist="38100" algn="tr" rotWithShape="0">
                    <a:prstClr val="black">
                      <a:alpha val="40000"/>
                    </a:prstClr>
                  </a:outerShdw>
                </a:effectLst>
              </a:rPr>
              <a:t> </a:t>
            </a:r>
            <a:r>
              <a:rPr lang="ar-IQ" sz="2000" dirty="0" smtClean="0">
                <a:solidFill>
                  <a:srgbClr val="7030A0"/>
                </a:solidFill>
                <a:effectLst>
                  <a:outerShdw blurRad="50800" dist="38100" algn="tr" rotWithShape="0">
                    <a:prstClr val="black">
                      <a:alpha val="40000"/>
                    </a:prstClr>
                  </a:outerShdw>
                </a:effectLst>
              </a:rPr>
              <a:t>: أن يتحقق التناسق التنظيمي بين الإمكانات والقدرات والفرص الاستثمارية المتاحة لتحقيق ستراتيجية التنافس والتفوق على المنافسين بكفاءة وفاعلية عاليتين . </a:t>
            </a:r>
            <a:endParaRPr lang="en-US" sz="2000" dirty="0" smtClean="0">
              <a:solidFill>
                <a:srgbClr val="7030A0"/>
              </a:solidFill>
            </a:endParaRPr>
          </a:p>
          <a:p>
            <a:pPr algn="justLow"/>
            <a:r>
              <a:rPr lang="ar-IQ" sz="2000" b="1" dirty="0" smtClean="0">
                <a:effectLst>
                  <a:outerShdw blurRad="50800" dist="38100" algn="tr" rotWithShape="0">
                    <a:prstClr val="black">
                      <a:alpha val="40000"/>
                    </a:prstClr>
                  </a:outerShdw>
                </a:effectLst>
              </a:rPr>
              <a:t>الخاصية الرابعة</a:t>
            </a:r>
            <a:r>
              <a:rPr lang="ar-IQ" sz="2000" dirty="0" smtClean="0">
                <a:effectLst>
                  <a:outerShdw blurRad="50800" dist="38100" algn="tr" rotWithShape="0">
                    <a:prstClr val="black">
                      <a:alpha val="40000"/>
                    </a:prstClr>
                  </a:outerShdw>
                </a:effectLst>
              </a:rPr>
              <a:t> </a:t>
            </a:r>
            <a:r>
              <a:rPr lang="ar-IQ" sz="2000" dirty="0" smtClean="0">
                <a:solidFill>
                  <a:srgbClr val="7030A0"/>
                </a:solidFill>
                <a:effectLst>
                  <a:outerShdw blurRad="50800" dist="38100" algn="tr" rotWithShape="0">
                    <a:prstClr val="black">
                      <a:alpha val="40000"/>
                    </a:prstClr>
                  </a:outerShdw>
                </a:effectLst>
              </a:rPr>
              <a:t>: أن تحفز أنشطة سلسلة القيمة الأساسية والداعمة للشركة على إجراء التحسينات المستمرة ووضع برامج لتحليل القيمة وإعادة هندسة العمليات لتلبي متطلبات تحقيق الجودة العالية والتكلفة الأقل .</a:t>
            </a:r>
            <a:endParaRPr lang="en-US" sz="2000" dirty="0" smtClean="0">
              <a:solidFill>
                <a:srgbClr val="7030A0"/>
              </a:solidFill>
            </a:endParaRPr>
          </a:p>
          <a:p>
            <a:pPr algn="justLow"/>
            <a:r>
              <a:rPr lang="ar-IQ" sz="2000" b="1" dirty="0" smtClean="0">
                <a:effectLst>
                  <a:outerShdw blurRad="50800" dist="38100" algn="tr" rotWithShape="0">
                    <a:prstClr val="black">
                      <a:alpha val="40000"/>
                    </a:prstClr>
                  </a:outerShdw>
                </a:effectLst>
              </a:rPr>
              <a:t>الخاصية الخامسة</a:t>
            </a:r>
            <a:r>
              <a:rPr lang="ar-IQ" sz="2000" dirty="0" smtClean="0">
                <a:effectLst>
                  <a:outerShdw blurRad="50800" dist="38100" algn="tr" rotWithShape="0">
                    <a:prstClr val="black">
                      <a:alpha val="40000"/>
                    </a:prstClr>
                  </a:outerShdw>
                </a:effectLst>
              </a:rPr>
              <a:t> : </a:t>
            </a:r>
            <a:r>
              <a:rPr lang="ar-IQ" sz="2000" dirty="0" smtClean="0">
                <a:solidFill>
                  <a:srgbClr val="7030A0"/>
                </a:solidFill>
                <a:effectLst>
                  <a:outerShdw blurRad="50800" dist="38100" algn="tr" rotWithShape="0">
                    <a:prstClr val="black">
                      <a:alpha val="40000"/>
                    </a:prstClr>
                  </a:outerShdw>
                </a:effectLst>
              </a:rPr>
              <a:t>تؤمن عمليات إعادة التصميم ومراجعة التكلفة المستهدفة باستخدام المقارنات المرجعية وبطاقة الأداء المتوازنة ضمان تدفق المنتجات أو العمليات بالجودة العالية والتكلفة </a:t>
            </a:r>
            <a:r>
              <a:rPr lang="ar-IQ" sz="1800" dirty="0" smtClean="0">
                <a:solidFill>
                  <a:srgbClr val="7030A0"/>
                </a:solidFill>
                <a:effectLst>
                  <a:outerShdw blurRad="50800" dist="38100" algn="tr" rotWithShape="0">
                    <a:prstClr val="black">
                      <a:alpha val="40000"/>
                    </a:prstClr>
                  </a:outerShdw>
                </a:effectLst>
              </a:rPr>
              <a:t>الأقل</a:t>
            </a:r>
            <a:r>
              <a:rPr lang="ar-IQ" sz="2000" dirty="0" smtClean="0">
                <a:solidFill>
                  <a:srgbClr val="7030A0"/>
                </a:solidFill>
                <a:effectLst>
                  <a:outerShdw blurRad="50800" dist="38100" algn="tr" rotWithShape="0">
                    <a:prstClr val="black">
                      <a:alpha val="40000"/>
                    </a:prstClr>
                  </a:outerShdw>
                </a:effectLst>
              </a:rPr>
              <a:t>. </a:t>
            </a:r>
            <a:endParaRPr lang="en-US" sz="2000" dirty="0" smtClean="0">
              <a:solidFill>
                <a:srgbClr val="7030A0"/>
              </a:solidFill>
            </a:endParaRPr>
          </a:p>
          <a:p>
            <a:pPr algn="justLow"/>
            <a:r>
              <a:rPr lang="ar-IQ" sz="2000" b="1" dirty="0" smtClean="0">
                <a:effectLst>
                  <a:outerShdw blurRad="50800" dist="38100" algn="tr" rotWithShape="0">
                    <a:prstClr val="black">
                      <a:alpha val="40000"/>
                    </a:prstClr>
                  </a:outerShdw>
                </a:effectLst>
              </a:rPr>
              <a:t>الخاصية السادسة</a:t>
            </a:r>
            <a:r>
              <a:rPr lang="ar-IQ" sz="2000" dirty="0" smtClean="0">
                <a:effectLst>
                  <a:outerShdw blurRad="50800" dist="38100" algn="tr" rotWithShape="0">
                    <a:prstClr val="black">
                      <a:alpha val="40000"/>
                    </a:prstClr>
                  </a:outerShdw>
                </a:effectLst>
              </a:rPr>
              <a:t> </a:t>
            </a:r>
            <a:r>
              <a:rPr lang="ar-IQ" sz="2000" dirty="0" smtClean="0">
                <a:solidFill>
                  <a:srgbClr val="7030A0"/>
                </a:solidFill>
                <a:effectLst>
                  <a:outerShdw blurRad="50800" dist="38100" algn="tr" rotWithShape="0">
                    <a:prstClr val="black">
                      <a:alpha val="40000"/>
                    </a:prstClr>
                  </a:outerShdw>
                </a:effectLst>
              </a:rPr>
              <a:t>: أن تكون الميزة ثابتة </a:t>
            </a:r>
            <a:r>
              <a:rPr lang="ar-IQ" sz="2000" dirty="0" err="1" smtClean="0">
                <a:solidFill>
                  <a:srgbClr val="7030A0"/>
                </a:solidFill>
                <a:effectLst>
                  <a:outerShdw blurRad="50800" dist="38100" algn="tr" rotWithShape="0">
                    <a:prstClr val="black">
                      <a:alpha val="40000"/>
                    </a:prstClr>
                  </a:outerShdw>
                </a:effectLst>
              </a:rPr>
              <a:t>ودائمية</a:t>
            </a:r>
            <a:r>
              <a:rPr lang="ar-IQ" sz="2000" dirty="0" smtClean="0">
                <a:solidFill>
                  <a:srgbClr val="7030A0"/>
                </a:solidFill>
                <a:effectLst>
                  <a:outerShdw blurRad="50800" dist="38100" algn="tr" rotWithShape="0">
                    <a:prstClr val="black">
                      <a:alpha val="40000"/>
                    </a:prstClr>
                  </a:outerShdw>
                </a:effectLst>
              </a:rPr>
              <a:t> ومن الصعب تقليدها بسهولة من قبل المنافسين إلا بعد مرور فترة طويلة وكشف مكونات تلك الميزة وبالتالي يكون قد فاتهم الكثير من التغيرات والتحسينات التي تم إجراءها على ميزة الوحدة الاقتصادية .   </a:t>
            </a:r>
            <a:endParaRPr lang="en-US" sz="20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8229600" cy="1203348"/>
          </a:xfrm>
        </p:spPr>
        <p:txBody>
          <a:bodyPr>
            <a:normAutofit fontScale="90000"/>
          </a:bodyPr>
          <a:lstStyle/>
          <a:p>
            <a:r>
              <a:rPr lang="ar-SA" b="1" dirty="0" smtClean="0">
                <a:solidFill>
                  <a:srgbClr val="FF0000"/>
                </a:solidFill>
              </a:rPr>
              <a:t>دور إدارة الجودة الشاملة</a:t>
            </a:r>
            <a:r>
              <a:rPr lang="ar-IQ" b="1" dirty="0" smtClean="0">
                <a:solidFill>
                  <a:srgbClr val="FF0000"/>
                </a:solidFill>
              </a:rPr>
              <a:t> في تحقيق </a:t>
            </a:r>
            <a:br>
              <a:rPr lang="ar-IQ" b="1" dirty="0" smtClean="0">
                <a:solidFill>
                  <a:srgbClr val="FF0000"/>
                </a:solidFill>
              </a:rPr>
            </a:br>
            <a:r>
              <a:rPr lang="ar-IQ" b="1" dirty="0" smtClean="0">
                <a:solidFill>
                  <a:srgbClr val="FF0000"/>
                </a:solidFill>
              </a:rPr>
              <a:t>الميزة التنافسية</a:t>
            </a:r>
            <a:endParaRPr lang="ar-SA" b="1" dirty="0">
              <a:solidFill>
                <a:srgbClr val="FF0000"/>
              </a:solidFill>
            </a:endParaRPr>
          </a:p>
        </p:txBody>
      </p:sp>
      <p:sp>
        <p:nvSpPr>
          <p:cNvPr id="3" name="عنصر نائب للمحتوى 2"/>
          <p:cNvSpPr>
            <a:spLocks noGrp="1"/>
          </p:cNvSpPr>
          <p:nvPr>
            <p:ph idx="1"/>
          </p:nvPr>
        </p:nvSpPr>
        <p:spPr>
          <a:xfrm>
            <a:off x="457200" y="1500174"/>
            <a:ext cx="8229600" cy="4857784"/>
          </a:xfrm>
        </p:spPr>
        <p:txBody>
          <a:bodyPr>
            <a:normAutofit fontScale="92500" lnSpcReduction="20000"/>
          </a:bodyPr>
          <a:lstStyle/>
          <a:p>
            <a:pPr lvl="0" algn="justLow"/>
            <a:r>
              <a:rPr lang="ar-SA" dirty="0" smtClean="0">
                <a:solidFill>
                  <a:srgbClr val="7030A0"/>
                </a:solidFill>
              </a:rPr>
              <a:t>أصبحت الجودة في العالم الصناعي اليوم معلماً من معالم المبيعات وقد ترتبت على الجودة تزايد في الكلف التي أخذت تشكل نسباً عالية من كمية المبيعات تتراوح بين (15-20 %) في الدول المتقدمة، إذ أن كلف الجودة تقسم إلى قسمين وهما كلف وقاية وكلف فشل وبمعادلة بسيطة فان (إجمالي تكاليف الجودة = </a:t>
            </a:r>
            <a:r>
              <a:rPr lang="ar-IQ" dirty="0" smtClean="0">
                <a:solidFill>
                  <a:srgbClr val="7030A0"/>
                </a:solidFill>
              </a:rPr>
              <a:t>ال</a:t>
            </a:r>
            <a:r>
              <a:rPr lang="ar-SA" dirty="0" smtClean="0">
                <a:solidFill>
                  <a:srgbClr val="7030A0"/>
                </a:solidFill>
              </a:rPr>
              <a:t>وقاية + الفشل)، إذ أن كلف الوقاية تشمل (</a:t>
            </a:r>
            <a:r>
              <a:rPr lang="ar-IQ" dirty="0" smtClean="0">
                <a:solidFill>
                  <a:srgbClr val="7030A0"/>
                </a:solidFill>
              </a:rPr>
              <a:t>ال</a:t>
            </a:r>
            <a:r>
              <a:rPr lang="ar-SA" dirty="0" smtClean="0">
                <a:solidFill>
                  <a:srgbClr val="7030A0"/>
                </a:solidFill>
              </a:rPr>
              <a:t>منع + التقويم)، وان كلف الفشل تشمل (كلف الفشل الداخلي + كلف الفشل الخارجي)، والسؤال الذي ينطرح هنا كيف يتم التوازن بين جانبي هذه الكلف (الوقاية والفشل) من اجل التخفيض ؟، للإجابة على ذلك يتطلب الموازنة بين تكاليف الوقاية من جهة وتكاليف الفشل من جهة أخرى إذ عند زيادة كلف الوقاية للوصول إلى حالة اللافشل تؤدي إلى انخفاض تكاليف الفشل ولكن بالمقابل زيادة في كلف الوقاية والعكس بالعكس</a:t>
            </a:r>
            <a:r>
              <a:rPr lang="ar-IQ" dirty="0" smtClean="0">
                <a:solidFill>
                  <a:srgbClr val="7030A0"/>
                </a:solidFill>
              </a:rPr>
              <a:t> .</a:t>
            </a:r>
            <a:endParaRPr lang="ar-SA"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normAutofit/>
          </a:bodyPr>
          <a:lstStyle/>
          <a:p>
            <a:pPr algn="justLow"/>
            <a:r>
              <a:rPr lang="ar-SA" dirty="0" smtClean="0">
                <a:solidFill>
                  <a:srgbClr val="7030A0"/>
                </a:solidFill>
              </a:rPr>
              <a:t>وعليه فإن تبني إدارة الجودة الشاملة تعني الجودة ابتداء من اختيار الموردين للشركة ونوعية المواد الأولية وكيفية التصنيع وخطوط العمل إذ أن إدارة الجودة الشاملة ترتبط بمفهوم (اعمل الصحيح من أول مرة) للوصول إلى مبدأ العيب الصفري أو التلف الصفري الذي بدوره يؤدي إلى خفض الكلف . </a:t>
            </a:r>
            <a:endParaRPr lang="en-US" dirty="0" smtClean="0">
              <a:solidFill>
                <a:srgbClr val="7030A0"/>
              </a:solidFill>
            </a:endParaRPr>
          </a:p>
          <a:p>
            <a:pPr algn="justLow"/>
            <a:r>
              <a:rPr lang="ar-SA" dirty="0" smtClean="0">
                <a:solidFill>
                  <a:srgbClr val="7030A0"/>
                </a:solidFill>
              </a:rPr>
              <a:t>وبناءا على ما تقدم، تعد إدارة الجودة الشاملة من أهم استراتجيات إدارة التكلفة وهي تعتني بنوعية المنتج مع التخفيض المستمر للتكلفة وهذا يتطابق كذلك مع أغراض إدارة التكلفة .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68346"/>
          </a:xfrm>
        </p:spPr>
        <p:txBody>
          <a:bodyPr/>
          <a:lstStyle/>
          <a:p>
            <a:r>
              <a:rPr lang="ar-SA" b="1" dirty="0" smtClean="0">
                <a:solidFill>
                  <a:srgbClr val="FF0000"/>
                </a:solidFill>
              </a:rPr>
              <a:t>الاستنتاجات </a:t>
            </a:r>
            <a:endParaRPr lang="ar-SA" b="1" dirty="0">
              <a:solidFill>
                <a:srgbClr val="FF0000"/>
              </a:solidFill>
            </a:endParaRPr>
          </a:p>
        </p:txBody>
      </p:sp>
      <p:sp>
        <p:nvSpPr>
          <p:cNvPr id="3" name="عنصر نائب للمحتوى 2"/>
          <p:cNvSpPr>
            <a:spLocks noGrp="1"/>
          </p:cNvSpPr>
          <p:nvPr>
            <p:ph idx="1"/>
          </p:nvPr>
        </p:nvSpPr>
        <p:spPr>
          <a:xfrm>
            <a:off x="457200" y="1071546"/>
            <a:ext cx="8229600" cy="5286412"/>
          </a:xfrm>
        </p:spPr>
        <p:txBody>
          <a:bodyPr>
            <a:noAutofit/>
          </a:bodyPr>
          <a:lstStyle/>
          <a:p>
            <a:pPr lvl="0" algn="justLow"/>
            <a:r>
              <a:rPr lang="ar-SA" sz="2400" dirty="0" smtClean="0">
                <a:solidFill>
                  <a:srgbClr val="7030A0"/>
                </a:solidFill>
              </a:rPr>
              <a:t>أن خفض التكلفة يعتبر أحد الإستراتيجيات المهمة التي قد تعتمدها إدارة </a:t>
            </a:r>
            <a:r>
              <a:rPr lang="ar-SA" sz="2400" dirty="0" err="1" smtClean="0">
                <a:solidFill>
                  <a:srgbClr val="7030A0"/>
                </a:solidFill>
              </a:rPr>
              <a:t>ال</a:t>
            </a:r>
            <a:r>
              <a:rPr lang="ar-IQ" sz="2400" dirty="0" smtClean="0">
                <a:solidFill>
                  <a:srgbClr val="7030A0"/>
                </a:solidFill>
              </a:rPr>
              <a:t>شركة</a:t>
            </a:r>
            <a:r>
              <a:rPr lang="ar-SA" sz="2400" dirty="0" smtClean="0">
                <a:solidFill>
                  <a:srgbClr val="7030A0"/>
                </a:solidFill>
              </a:rPr>
              <a:t> بتوجيه إدارة التكلفة نحو البحث عن إجراءات التي يمكن من خلالها التخفيض المستمر للكلف لدى تلك الشركة إذ أن خفض الكلف ليس بالقرار السهل وان على إدارة التكلفة أن توازن بين الكلف والجودة .</a:t>
            </a:r>
            <a:endParaRPr lang="en-US" sz="2400" dirty="0" smtClean="0">
              <a:solidFill>
                <a:srgbClr val="7030A0"/>
              </a:solidFill>
            </a:endParaRPr>
          </a:p>
          <a:p>
            <a:pPr lvl="0" algn="justLow"/>
            <a:r>
              <a:rPr lang="ar-SA" sz="2400" dirty="0" smtClean="0">
                <a:solidFill>
                  <a:srgbClr val="7030A0"/>
                </a:solidFill>
              </a:rPr>
              <a:t>أن دور إدارة التكلفة </a:t>
            </a:r>
            <a:r>
              <a:rPr lang="ar-SA" sz="2000" dirty="0" smtClean="0">
                <a:solidFill>
                  <a:srgbClr val="7030A0"/>
                </a:solidFill>
              </a:rPr>
              <a:t>هو</a:t>
            </a:r>
            <a:r>
              <a:rPr lang="ar-SA" sz="2400" dirty="0" smtClean="0">
                <a:solidFill>
                  <a:srgbClr val="7030A0"/>
                </a:solidFill>
              </a:rPr>
              <a:t> العمل على باستمرار من اجل خفض التكلفة إلى أدنى قدر ممكن والارتقاء بمستوى الجودة المطلوبة أو المقبولة .</a:t>
            </a:r>
            <a:endParaRPr lang="en-US" sz="2400" dirty="0" smtClean="0">
              <a:solidFill>
                <a:srgbClr val="7030A0"/>
              </a:solidFill>
            </a:endParaRPr>
          </a:p>
          <a:p>
            <a:pPr lvl="0" algn="justLow"/>
            <a:r>
              <a:rPr lang="ar-SA" sz="2400" dirty="0" smtClean="0">
                <a:solidFill>
                  <a:srgbClr val="7030A0"/>
                </a:solidFill>
              </a:rPr>
              <a:t>الإستراتيجيات الحديثة لإدارة التكلفة تهتم بالبعدين (التكلفة والجودة) والعمل على الموازنة بين هذين البعدين لان التركيز على الخفض أحيانا يؤدي إلى إهمال الجودة والعكس بالتركيز على الجودة يؤدي إلى زيادة التكاليف</a:t>
            </a:r>
            <a:r>
              <a:rPr lang="ar-IQ" sz="2400" dirty="0" smtClean="0">
                <a:solidFill>
                  <a:srgbClr val="7030A0"/>
                </a:solidFill>
              </a:rPr>
              <a:t> </a:t>
            </a:r>
            <a:r>
              <a:rPr lang="ar-SA" sz="2400" dirty="0" smtClean="0">
                <a:solidFill>
                  <a:srgbClr val="7030A0"/>
                </a:solidFill>
              </a:rPr>
              <a:t>.</a:t>
            </a:r>
            <a:endParaRPr lang="en-US" sz="2400" dirty="0" smtClean="0">
              <a:solidFill>
                <a:srgbClr val="7030A0"/>
              </a:solidFill>
            </a:endParaRPr>
          </a:p>
          <a:p>
            <a:pPr lvl="0" algn="justLow"/>
            <a:r>
              <a:rPr lang="ar-SA" sz="2400" dirty="0" smtClean="0">
                <a:solidFill>
                  <a:srgbClr val="7030A0"/>
                </a:solidFill>
              </a:rPr>
              <a:t>إن تطبيق </a:t>
            </a:r>
            <a:r>
              <a:rPr lang="ar-IQ" sz="2400" dirty="0" smtClean="0">
                <a:solidFill>
                  <a:srgbClr val="7030A0"/>
                </a:solidFill>
              </a:rPr>
              <a:t>تقنية إدارة الجودة الشاملة واحتساب تكاليف الجودة (المنع والتقييم والفشل الداخلي والفشل الخارجي) والإفصاح عنها بتقارير منفصلة يمكن أن يساعد في توجيه أنظار الإدارة لاتخاذ الإجراءات والقرارات الملائمة من أجل تخفيض التكاليف وتحقيق الميزة التنافسية .</a:t>
            </a:r>
            <a:endParaRPr lang="en-US" sz="2400"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42852"/>
            <a:ext cx="8229600" cy="1274786"/>
          </a:xfrm>
        </p:spPr>
        <p:txBody>
          <a:bodyPr/>
          <a:lstStyle/>
          <a:p>
            <a:r>
              <a:rPr lang="ar-SA" b="1" dirty="0" smtClean="0">
                <a:solidFill>
                  <a:srgbClr val="FF0000"/>
                </a:solidFill>
              </a:rPr>
              <a:t>التوصيات </a:t>
            </a:r>
            <a:endParaRPr lang="ar-SA" b="1" dirty="0">
              <a:solidFill>
                <a:srgbClr val="FF0000"/>
              </a:solidFill>
            </a:endParaRPr>
          </a:p>
        </p:txBody>
      </p:sp>
      <p:sp>
        <p:nvSpPr>
          <p:cNvPr id="3" name="عنصر نائب للمحتوى 2"/>
          <p:cNvSpPr>
            <a:spLocks noGrp="1"/>
          </p:cNvSpPr>
          <p:nvPr>
            <p:ph idx="1"/>
          </p:nvPr>
        </p:nvSpPr>
        <p:spPr>
          <a:xfrm>
            <a:off x="457200" y="1214422"/>
            <a:ext cx="8229600" cy="4911741"/>
          </a:xfrm>
        </p:spPr>
        <p:txBody>
          <a:bodyPr>
            <a:normAutofit fontScale="85000" lnSpcReduction="20000"/>
          </a:bodyPr>
          <a:lstStyle/>
          <a:p>
            <a:pPr lvl="0" algn="justLow"/>
            <a:r>
              <a:rPr lang="ar-IQ" dirty="0" smtClean="0">
                <a:solidFill>
                  <a:srgbClr val="7030A0"/>
                </a:solidFill>
              </a:rPr>
              <a:t>لغرض تحقيق الميزة التنافسية من خلال التقنيات الحديثة لتخفيض التكاليف، فلابد من الالتزام بمجموعة من الأمور وهي كالآتي :ـ </a:t>
            </a:r>
            <a:endParaRPr lang="en-US" dirty="0" smtClean="0">
              <a:solidFill>
                <a:srgbClr val="7030A0"/>
              </a:solidFill>
            </a:endParaRPr>
          </a:p>
          <a:p>
            <a:pPr lvl="0" algn="justLow"/>
            <a:r>
              <a:rPr lang="ar-IQ" dirty="0" smtClean="0">
                <a:solidFill>
                  <a:srgbClr val="7030A0"/>
                </a:solidFill>
              </a:rPr>
              <a:t> العمل على التخلص من جميع المكونات والوظائف التي لا تضيف قيمة من وجهة نظر الزبون من أجل إنتاج منتجات يمكن أن تلبي حاجات الزبائن .</a:t>
            </a:r>
            <a:endParaRPr lang="en-US" dirty="0" smtClean="0">
              <a:solidFill>
                <a:srgbClr val="7030A0"/>
              </a:solidFill>
            </a:endParaRPr>
          </a:p>
          <a:p>
            <a:pPr lvl="0" algn="justLow"/>
            <a:r>
              <a:rPr lang="ar-IQ" dirty="0" smtClean="0">
                <a:solidFill>
                  <a:srgbClr val="7030A0"/>
                </a:solidFill>
              </a:rPr>
              <a:t>الالتزام بمبادئ إدارة الجودة الشاملة من خلال عمل </a:t>
            </a:r>
            <a:r>
              <a:rPr lang="ar-IQ" dirty="0" err="1" smtClean="0">
                <a:solidFill>
                  <a:srgbClr val="7030A0"/>
                </a:solidFill>
              </a:rPr>
              <a:t>الشئ</a:t>
            </a:r>
            <a:r>
              <a:rPr lang="ar-IQ" dirty="0" smtClean="0">
                <a:solidFill>
                  <a:srgbClr val="7030A0"/>
                </a:solidFill>
              </a:rPr>
              <a:t> صحيحاً منذ المرة الأولى والتخلص من المعيب سواءً أكان داخل الوحدة الاقتصادية أم خارجها . </a:t>
            </a:r>
            <a:endParaRPr lang="en-US" dirty="0" smtClean="0">
              <a:solidFill>
                <a:srgbClr val="7030A0"/>
              </a:solidFill>
            </a:endParaRPr>
          </a:p>
          <a:p>
            <a:pPr lvl="0" algn="justLow"/>
            <a:r>
              <a:rPr lang="ar-IQ" dirty="0" smtClean="0">
                <a:solidFill>
                  <a:srgbClr val="7030A0"/>
                </a:solidFill>
              </a:rPr>
              <a:t>العمل على تخفيض وقت تصميم وتطوير المنتجات وكذلك تخفيض وقت التصنيع والتجميع من أجل تقليل دورة حياة المنتوج .</a:t>
            </a:r>
            <a:endParaRPr lang="en-US" dirty="0" smtClean="0">
              <a:solidFill>
                <a:srgbClr val="7030A0"/>
              </a:solidFill>
            </a:endParaRPr>
          </a:p>
          <a:p>
            <a:pPr lvl="0" algn="justLow"/>
            <a:r>
              <a:rPr lang="ar-IQ" dirty="0" smtClean="0">
                <a:solidFill>
                  <a:srgbClr val="7030A0"/>
                </a:solidFill>
              </a:rPr>
              <a:t>ضرورة تنميط وتبسيط الإجراءات بحيث يمكن من خلالها أن توفير القدر الكافي من المرونة في الاستجابة لأي تغيرات مستجدة قد تحصل في حاجات ورغبات الزبائن .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511816"/>
          </a:xfrm>
        </p:spPr>
        <p:txBody>
          <a:bodyPr>
            <a:normAutofit/>
          </a:bodyPr>
          <a:lstStyle/>
          <a:p>
            <a:r>
              <a:rPr lang="ar-IQ" sz="80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cs typeface="DecoType Naskh Swashes" pitchFamily="2" charset="-78"/>
              </a:rPr>
              <a:t>انتهت بعونه تعالى ...</a:t>
            </a:r>
            <a:endParaRPr lang="ar-SA" sz="80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cs typeface="DecoType Naskh Swashes" pitchFamily="2" charset="-78"/>
            </a:endParaRPr>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مشاكل القياس للتكاليف </a:t>
            </a:r>
            <a:endParaRPr lang="ar-SA" b="1" dirty="0">
              <a:solidFill>
                <a:srgbClr val="FF0000"/>
              </a:solidFill>
            </a:endParaRPr>
          </a:p>
        </p:txBody>
      </p:sp>
      <p:sp>
        <p:nvSpPr>
          <p:cNvPr id="3" name="عنصر نائب للمحتوى 2"/>
          <p:cNvSpPr>
            <a:spLocks noGrp="1"/>
          </p:cNvSpPr>
          <p:nvPr>
            <p:ph idx="1"/>
          </p:nvPr>
        </p:nvSpPr>
        <p:spPr>
          <a:xfrm>
            <a:off x="457200" y="1285860"/>
            <a:ext cx="8229600" cy="4840303"/>
          </a:xfrm>
        </p:spPr>
        <p:txBody>
          <a:bodyPr>
            <a:normAutofit fontScale="77500" lnSpcReduction="20000"/>
          </a:bodyPr>
          <a:lstStyle/>
          <a:p>
            <a:pPr algn="justLow"/>
            <a:r>
              <a:rPr lang="ar-SA" dirty="0" smtClean="0">
                <a:solidFill>
                  <a:srgbClr val="7030A0"/>
                </a:solidFill>
              </a:rPr>
              <a:t>تعاني الشركات العراقية عموماً وخاصة الصناعية منها من مشكلة ارتفاع كلف الإنتاج (سواءً أكان هذا الارتفاع سببه ندرة المواد الأولية أم ارتفاع في أجور العاملين أم تحمل كلف صناعية غير مباشرة عالية) ومن ثم فان هذا الارتفاع سيؤثر سلباً على سعر المنتج وربحية الشركة، بالإضافة إلى اعتماد تلك الشركات على استراتيجيات تقليدية في خفض التكلفة، وان هذه الإستراتيجيات لا تواكب التغيرات الحاصلة في بيئتها الداخلية والخارجية، لذلك فلابد من تبني استراتيجيات حديثة تتناسب مع هذه التغيرات والبحث عن إستراتيجية </a:t>
            </a:r>
            <a:r>
              <a:rPr lang="ar-SA" dirty="0" err="1" smtClean="0">
                <a:solidFill>
                  <a:srgbClr val="7030A0"/>
                </a:solidFill>
              </a:rPr>
              <a:t>تتلائم</a:t>
            </a:r>
            <a:r>
              <a:rPr lang="ar-SA" dirty="0" smtClean="0">
                <a:solidFill>
                  <a:srgbClr val="7030A0"/>
                </a:solidFill>
              </a:rPr>
              <a:t> مع بيئة عمل كل شركة، بحيث يمكن خفض التكاليف والمحافظة على الجودة، وعليه فيمكن التعبير عن مشكلة البحث عبر التساؤلات الفكرية الآتية :ـ </a:t>
            </a:r>
            <a:endParaRPr lang="en-US" dirty="0" smtClean="0">
              <a:solidFill>
                <a:srgbClr val="7030A0"/>
              </a:solidFill>
            </a:endParaRPr>
          </a:p>
          <a:p>
            <a:pPr lvl="0" algn="justLow"/>
            <a:r>
              <a:rPr lang="ar-SA" dirty="0" smtClean="0">
                <a:solidFill>
                  <a:srgbClr val="7030A0"/>
                </a:solidFill>
              </a:rPr>
              <a:t>ما هي الاستراتيجيات التقليدية والحديثة لتخفيض التكاليف، وما مدى </a:t>
            </a:r>
            <a:r>
              <a:rPr lang="ar-SA" dirty="0" err="1" smtClean="0">
                <a:solidFill>
                  <a:srgbClr val="7030A0"/>
                </a:solidFill>
              </a:rPr>
              <a:t>ملائمتها</a:t>
            </a:r>
            <a:r>
              <a:rPr lang="ar-SA" dirty="0" smtClean="0">
                <a:solidFill>
                  <a:srgbClr val="7030A0"/>
                </a:solidFill>
              </a:rPr>
              <a:t> لمتغيرات بيئة الأعمال الحديثة وما رافقها من تغيرات سريعة ومتلاحقة ؟ .</a:t>
            </a:r>
            <a:endParaRPr lang="en-US" dirty="0" smtClean="0">
              <a:solidFill>
                <a:srgbClr val="7030A0"/>
              </a:solidFill>
            </a:endParaRPr>
          </a:p>
          <a:p>
            <a:pPr algn="justLow"/>
            <a:r>
              <a:rPr lang="ar-SA" dirty="0" smtClean="0">
                <a:solidFill>
                  <a:srgbClr val="7030A0"/>
                </a:solidFill>
              </a:rPr>
              <a:t>هل تساعد الإستراتيجيات الحديثة وخاصة إدارة الجودة الشاملة في تخفيض التكاليف وبالتالي المساعدة في تحقيق الميزة التنافسية للوحدات الاقتصادية في ظل بيئة الأعمال الحديثة ؟ .</a:t>
            </a:r>
            <a:endParaRPr lang="ar-SA"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أهداف </a:t>
            </a:r>
            <a:r>
              <a:rPr lang="ar-IQ" b="1" dirty="0" smtClean="0">
                <a:solidFill>
                  <a:srgbClr val="FF0000"/>
                </a:solidFill>
              </a:rPr>
              <a:t>المحاضرة </a:t>
            </a:r>
            <a:endParaRPr lang="ar-SA" b="1" dirty="0">
              <a:solidFill>
                <a:srgbClr val="FF0000"/>
              </a:solidFill>
            </a:endParaRPr>
          </a:p>
        </p:txBody>
      </p:sp>
      <p:sp>
        <p:nvSpPr>
          <p:cNvPr id="3" name="عنصر نائب للمحتوى 2"/>
          <p:cNvSpPr>
            <a:spLocks noGrp="1"/>
          </p:cNvSpPr>
          <p:nvPr>
            <p:ph idx="1"/>
          </p:nvPr>
        </p:nvSpPr>
        <p:spPr>
          <a:xfrm>
            <a:off x="457200" y="1571612"/>
            <a:ext cx="8229600" cy="4554551"/>
          </a:xfrm>
        </p:spPr>
        <p:txBody>
          <a:bodyPr>
            <a:normAutofit/>
          </a:bodyPr>
          <a:lstStyle/>
          <a:p>
            <a:pPr algn="justLow"/>
            <a:r>
              <a:rPr lang="ar-SA" dirty="0" smtClean="0">
                <a:solidFill>
                  <a:srgbClr val="7030A0"/>
                </a:solidFill>
              </a:rPr>
              <a:t>يهدف البحث إلى عرض الإستراتيجيات التقليدية ثم النزوح إلى الإستراتيجيات الحديثة لإدارة التكلفة ومن ثم تحديد الإستراتيجيات الملائمة التي يمكن أن تعتمدها الشركات بهدف خفض الكلف والارتقاء أو المحافظة على مستوى الجودة المطلوبة ومن ثم تعزيز المكانة التنافسية للشركة، وسيتم التركيز على إدارة الجودة الشاملة لتطبيقها بالشركة المبحوثة لتحقيق الهدف المنشود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أهمية </a:t>
            </a:r>
            <a:r>
              <a:rPr lang="ar-IQ" b="1" dirty="0" smtClean="0">
                <a:solidFill>
                  <a:srgbClr val="FF0000"/>
                </a:solidFill>
              </a:rPr>
              <a:t>الاستراتيجيات لادارة التكلفة </a:t>
            </a:r>
            <a:endParaRPr lang="ar-SA" b="1" dirty="0">
              <a:solidFill>
                <a:srgbClr val="FF0000"/>
              </a:solidFill>
            </a:endParaRPr>
          </a:p>
        </p:txBody>
      </p:sp>
      <p:sp>
        <p:nvSpPr>
          <p:cNvPr id="3" name="عنصر نائب للمحتوى 2"/>
          <p:cNvSpPr>
            <a:spLocks noGrp="1"/>
          </p:cNvSpPr>
          <p:nvPr>
            <p:ph idx="1"/>
          </p:nvPr>
        </p:nvSpPr>
        <p:spPr/>
        <p:txBody>
          <a:bodyPr>
            <a:normAutofit/>
          </a:bodyPr>
          <a:lstStyle/>
          <a:p>
            <a:pPr algn="justLow"/>
            <a:r>
              <a:rPr lang="ar-SA" dirty="0" smtClean="0">
                <a:solidFill>
                  <a:srgbClr val="7030A0"/>
                </a:solidFill>
              </a:rPr>
              <a:t>تكمن أهمية </a:t>
            </a:r>
            <a:r>
              <a:rPr lang="ar-IQ" dirty="0" smtClean="0">
                <a:solidFill>
                  <a:srgbClr val="7030A0"/>
                </a:solidFill>
              </a:rPr>
              <a:t>موضوع المحاضرة </a:t>
            </a:r>
            <a:r>
              <a:rPr lang="ar-SA" dirty="0" smtClean="0">
                <a:solidFill>
                  <a:srgbClr val="7030A0"/>
                </a:solidFill>
              </a:rPr>
              <a:t> </a:t>
            </a:r>
            <a:r>
              <a:rPr lang="ar-SA" dirty="0" smtClean="0">
                <a:solidFill>
                  <a:srgbClr val="7030A0"/>
                </a:solidFill>
              </a:rPr>
              <a:t>من خلال عرض الدور الذي تلعبه استراتيجيات إدارة التكلفة الحديثة في شركات الأعمال في تمكين الشركة من التحكم بدرجات كبيرة بالتكلفة وكذلك الارتقاء بالجودة المطلوبة، وتوجيه أنظار الشركة حول الإستراتيجية الملائمة التي تحقق هذه الأهداف وبأقل كلفة ممكنة ويتم ذلك بتطبيق إحدى الإستراتيجيات المهمة ألا وهي إدارة الجودة الشاملة مع تحديد تكاليف الجودة وقياسها والإفصاح عنها بهدف تخفيض التكاليف وتحقيق الميزة التنافسية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b="1" dirty="0">
              <a:solidFill>
                <a:srgbClr val="FF0000"/>
              </a:solidFill>
            </a:endParaRPr>
          </a:p>
        </p:txBody>
      </p:sp>
      <p:sp>
        <p:nvSpPr>
          <p:cNvPr id="3" name="عنصر نائب للمحتوى 2"/>
          <p:cNvSpPr>
            <a:spLocks noGrp="1"/>
          </p:cNvSpPr>
          <p:nvPr>
            <p:ph idx="1"/>
          </p:nvPr>
        </p:nvSpPr>
        <p:spPr/>
        <p:txBody>
          <a:bodyPr>
            <a:normAutofit/>
          </a:bodyPr>
          <a:lstStyle/>
          <a:p>
            <a:pPr lvl="0" algn="justLow"/>
            <a:r>
              <a:rPr lang="ar-SA" dirty="0" smtClean="0">
                <a:solidFill>
                  <a:srgbClr val="7030A0"/>
                </a:solidFill>
              </a:rPr>
              <a:t>إن </a:t>
            </a:r>
            <a:r>
              <a:rPr lang="ar-SA" dirty="0" smtClean="0">
                <a:solidFill>
                  <a:srgbClr val="7030A0"/>
                </a:solidFill>
              </a:rPr>
              <a:t>اعتماد الإستراتيجيات الحديثة لإدارة التكلفة في الشركات الصناعية يمكن أن يساعدها في تخفيض التكاليف وبالتالي تحقيق الميزة التنافسية .  </a:t>
            </a:r>
            <a:endParaRPr lang="en-US" dirty="0" smtClean="0">
              <a:solidFill>
                <a:srgbClr val="7030A0"/>
              </a:solidFill>
            </a:endParaRPr>
          </a:p>
          <a:p>
            <a:pPr lvl="0" algn="justLow"/>
            <a:r>
              <a:rPr lang="ar-SA" dirty="0" smtClean="0">
                <a:solidFill>
                  <a:srgbClr val="7030A0"/>
                </a:solidFill>
              </a:rPr>
              <a:t>يمكن تطبيق تقنية إدارة الجودة الشاملة وتحديد تكاليف الجودة وقياسها والإفصاح عنها في الشركة المبحوثة بالشكل الذي يُمكّن من تخفيض تكاليفها وتحقيق الميزة التنافسية . </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الإستراتيجيات التقليدية لتخفيض التكاليف </a:t>
            </a:r>
            <a:endParaRPr lang="ar-SA" b="1" dirty="0">
              <a:solidFill>
                <a:srgbClr val="FF0000"/>
              </a:solidFill>
            </a:endParaRPr>
          </a:p>
        </p:txBody>
      </p:sp>
      <p:sp>
        <p:nvSpPr>
          <p:cNvPr id="3" name="عنصر نائب للمحتوى 2"/>
          <p:cNvSpPr>
            <a:spLocks noGrp="1"/>
          </p:cNvSpPr>
          <p:nvPr>
            <p:ph idx="1"/>
          </p:nvPr>
        </p:nvSpPr>
        <p:spPr>
          <a:xfrm>
            <a:off x="457200" y="1214422"/>
            <a:ext cx="8229600" cy="4911741"/>
          </a:xfrm>
        </p:spPr>
        <p:txBody>
          <a:bodyPr>
            <a:normAutofit fontScale="92500"/>
          </a:bodyPr>
          <a:lstStyle/>
          <a:p>
            <a:pPr algn="justLow"/>
            <a:r>
              <a:rPr lang="ar-SA" dirty="0" smtClean="0">
                <a:solidFill>
                  <a:srgbClr val="7030A0"/>
                </a:solidFill>
              </a:rPr>
              <a:t>مهما تعددت الإستراتيجيات إلا انه يبقى الهدف واحداً وهو خفض التكلفة, إذ أن هناك إستراتيجيات تعتمدها محاسبة التكاليف لخفض التكلفة وهناك إستراتيجيات لبحوث العمليات وهناك إستراتيجيات إدارية, واستراتيجيات الهندسة الصناعية, فالإدارة كانت تتبع أي من تلك الإستراتيجيات في خفض التكلفة لديها وتعدها إستراتيجية رئيسة لديها، وعلى الوحدة الاقتصادية مراعاة مسألة مهمة وهي انسجام وتوافق إمكانات وقدرات وظروف الوحدة الاقتصادية مع الستراتيجية المختارة من أجل الاستفادة من نتائجها وفقاً لما هو مطلوب، وسوف يتعرض الباحثان لأهم الإستراتيجيات التقليدية وعلى وفق الآتي :ـ</a:t>
            </a:r>
            <a:endParaRPr lang="en-US" dirty="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solidFill>
                  <a:srgbClr val="FF0000"/>
                </a:solidFill>
              </a:rPr>
              <a:t>أولاً : إستراتيجيات محاسبة التكالي</a:t>
            </a:r>
            <a:r>
              <a:rPr lang="ar-IQ" b="1" dirty="0" smtClean="0">
                <a:solidFill>
                  <a:srgbClr val="FF0000"/>
                </a:solidFill>
              </a:rPr>
              <a:t>ف :ـ</a:t>
            </a:r>
            <a:endParaRPr lang="en-US" dirty="0">
              <a:solidFill>
                <a:srgbClr val="FF0000"/>
              </a:solidFill>
            </a:endParaRPr>
          </a:p>
        </p:txBody>
      </p:sp>
      <p:sp>
        <p:nvSpPr>
          <p:cNvPr id="3" name="عنصر نائب للمحتوى 2"/>
          <p:cNvSpPr>
            <a:spLocks noGrp="1"/>
          </p:cNvSpPr>
          <p:nvPr>
            <p:ph idx="1"/>
          </p:nvPr>
        </p:nvSpPr>
        <p:spPr>
          <a:xfrm>
            <a:off x="457200" y="1285860"/>
            <a:ext cx="8229600" cy="5143536"/>
          </a:xfrm>
        </p:spPr>
        <p:txBody>
          <a:bodyPr>
            <a:normAutofit fontScale="85000" lnSpcReduction="20000"/>
          </a:bodyPr>
          <a:lstStyle/>
          <a:p>
            <a:pPr algn="justLow"/>
            <a:r>
              <a:rPr lang="ar-SA" b="1" dirty="0" smtClean="0"/>
              <a:t>1ـ التكاليف المعيارية</a:t>
            </a:r>
            <a:r>
              <a:rPr lang="en-US" b="1" dirty="0" smtClean="0"/>
              <a:t>(Standard Costs) </a:t>
            </a:r>
            <a:r>
              <a:rPr lang="ar-SA" b="1" dirty="0" smtClean="0"/>
              <a:t> :ـ </a:t>
            </a:r>
            <a:r>
              <a:rPr lang="ar-SA" dirty="0" smtClean="0">
                <a:solidFill>
                  <a:srgbClr val="7030A0"/>
                </a:solidFill>
              </a:rPr>
              <a:t>هي تكاليف محددة مقدما لما يجب أن تكون عليه تكلفة وحدة المنتج خلال فترة العمل المقبلة ويتم تحديدها باستخدام بعض الأساليب العلمية والعملية وتهدف إلى مساعدة الإدارة في أغراض التخطيط والرقابة واتخاذ القرارات، وقد ظهرت فكرة المعايير مع ظهور مبادئ الإدارة العلمية الحديثة في أواخر القرن التاسع عشر وتم استخدامها بشكل كبير بعد أزمة الكساد </a:t>
            </a:r>
            <a:r>
              <a:rPr lang="ar-IQ" dirty="0" smtClean="0">
                <a:solidFill>
                  <a:srgbClr val="7030A0"/>
                </a:solidFill>
              </a:rPr>
              <a:t>العظيم </a:t>
            </a:r>
            <a:r>
              <a:rPr lang="ar-SA" dirty="0" smtClean="0">
                <a:solidFill>
                  <a:srgbClr val="7030A0"/>
                </a:solidFill>
              </a:rPr>
              <a:t>بوصفها أسلوبا لرفع الكفاءة الإنتاجية </a:t>
            </a:r>
            <a:r>
              <a:rPr lang="ar-IQ" dirty="0" smtClean="0">
                <a:solidFill>
                  <a:srgbClr val="7030A0"/>
                </a:solidFill>
              </a:rPr>
              <a:t>و</a:t>
            </a:r>
            <a:r>
              <a:rPr lang="ar-SA" dirty="0" smtClean="0">
                <a:solidFill>
                  <a:srgbClr val="7030A0"/>
                </a:solidFill>
              </a:rPr>
              <a:t>الرقابة على عناصر التكلفة.</a:t>
            </a:r>
            <a:endParaRPr lang="en-US" dirty="0" smtClean="0">
              <a:solidFill>
                <a:srgbClr val="7030A0"/>
              </a:solidFill>
            </a:endParaRPr>
          </a:p>
          <a:p>
            <a:pPr algn="justLow"/>
            <a:r>
              <a:rPr lang="ar-SA" b="1" dirty="0" smtClean="0"/>
              <a:t>2ـ الموازنات التخطيطية </a:t>
            </a:r>
            <a:r>
              <a:rPr lang="en-US" b="1" dirty="0" smtClean="0"/>
              <a:t>(Budgeting Planning) </a:t>
            </a:r>
            <a:r>
              <a:rPr lang="ar-SA" b="1" dirty="0" smtClean="0"/>
              <a:t>:ـ </a:t>
            </a:r>
            <a:r>
              <a:rPr lang="ar-SA" dirty="0" smtClean="0">
                <a:solidFill>
                  <a:srgbClr val="7030A0"/>
                </a:solidFill>
              </a:rPr>
              <a:t>تعد الموازنات التخطيطية ترجمة للتوقعات المستقبلية المبنية على المؤشرات والمعايير الفعلية المعتمدة والمقرة، وتكون أساسا للتقييم من خلال مقارنة الإنجاز الفعلي مع المخطط وهذا سوف يخدم مجموعة من الأغراض منها الترشيد في التكاليف، وكذلك المتابعة المستمرة لنمط أو سلوك التكاليف، بالإضافة إلى رفع معدلات الكفاءة، </a:t>
            </a:r>
            <a:r>
              <a:rPr lang="ar-IQ" dirty="0" smtClean="0">
                <a:solidFill>
                  <a:srgbClr val="7030A0"/>
                </a:solidFill>
              </a:rPr>
              <a:t>وهي</a:t>
            </a:r>
            <a:r>
              <a:rPr lang="ar-SA" dirty="0" smtClean="0">
                <a:solidFill>
                  <a:srgbClr val="7030A0"/>
                </a:solidFill>
              </a:rPr>
              <a:t> تخدم عملية خفض الكلف من خلال الرقابة عليها وترشيدها</a:t>
            </a:r>
            <a:r>
              <a:rPr lang="ar-IQ" dirty="0" smtClean="0">
                <a:solidFill>
                  <a:srgbClr val="7030A0"/>
                </a:solidFill>
              </a:rPr>
              <a:t> .</a:t>
            </a:r>
            <a:endParaRPr lang="ar-SA" dirty="0" smtClean="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4290"/>
            <a:ext cx="8229600" cy="5911873"/>
          </a:xfrm>
        </p:spPr>
        <p:txBody>
          <a:bodyPr>
            <a:normAutofit fontScale="70000" lnSpcReduction="20000"/>
          </a:bodyPr>
          <a:lstStyle/>
          <a:p>
            <a:endParaRPr lang="en-US" dirty="0" smtClean="0"/>
          </a:p>
          <a:p>
            <a:pPr algn="justLow"/>
            <a:r>
              <a:rPr lang="ar-SA" sz="3400" b="1" dirty="0" smtClean="0"/>
              <a:t>3ـ طريقة التكلفة الكلية أو الإجمالية</a:t>
            </a:r>
            <a:r>
              <a:rPr lang="en-US" sz="3400" b="1" dirty="0" smtClean="0"/>
              <a:t>(Full Absorption Costing) </a:t>
            </a:r>
            <a:r>
              <a:rPr lang="ar-SA" sz="3400" b="1" dirty="0" smtClean="0"/>
              <a:t> :ـ </a:t>
            </a:r>
            <a:r>
              <a:rPr lang="ar-SA" sz="3400" dirty="0" smtClean="0">
                <a:solidFill>
                  <a:srgbClr val="7030A0"/>
                </a:solidFill>
              </a:rPr>
              <a:t>وتسمى بطريقة التكلفة المستغلة أو المستوعبة, ويرى أصحاب هذه الإستراتيجية انه لإغراض تحديد تكلفة إنتاج الوحدة يجب الأخذ بنظر الاعتبار جميع عناصر تكاليف النشاط (الوظيفة) الإنتاجي سواءً أكانت ثابتة أم متغيرة أم مباشرة أم غير مباشرة، بمعنى أن وحدة الإنتاج يجب أن تستوعب نصيبها من جميع عناصر تكاليف الوظيفة الإنتاجية بغض النظر عن مدى العلاقة التي تربط بين التكلفة ووحدة الإنتاج</a:t>
            </a:r>
            <a:r>
              <a:rPr lang="ar-IQ" sz="3400" dirty="0" smtClean="0">
                <a:solidFill>
                  <a:srgbClr val="7030A0"/>
                </a:solidFill>
              </a:rPr>
              <a:t> .</a:t>
            </a:r>
            <a:endParaRPr lang="en-US" sz="3400" dirty="0" smtClean="0">
              <a:solidFill>
                <a:srgbClr val="7030A0"/>
              </a:solidFill>
            </a:endParaRPr>
          </a:p>
          <a:p>
            <a:pPr algn="justLow"/>
            <a:r>
              <a:rPr lang="ar-SA" sz="3400" b="1" dirty="0" smtClean="0"/>
              <a:t>4ـ طريقة التكلفة المتغيرة</a:t>
            </a:r>
            <a:r>
              <a:rPr lang="en-US" sz="3400" b="1" dirty="0" smtClean="0"/>
              <a:t>(Variable Costing) </a:t>
            </a:r>
            <a:r>
              <a:rPr lang="ar-SA" sz="3400" b="1" dirty="0" smtClean="0"/>
              <a:t> :ـ </a:t>
            </a:r>
            <a:r>
              <a:rPr lang="ar-SA" sz="3400" dirty="0" smtClean="0">
                <a:solidFill>
                  <a:srgbClr val="7030A0"/>
                </a:solidFill>
              </a:rPr>
              <a:t>وتسمى كذلك طريقة الكلفة المباشرة أو طريقة هامش المساهمة وطريقة التكلفة الحدية إذ تقوم بتحميل الوحدات المنتجة بالتكاليف الصناعية المباشرة وغير المباشرة المتغيرة فقط وتعد التكاليف الثابتة تكاليف فترة</a:t>
            </a:r>
            <a:r>
              <a:rPr lang="ar-IQ" sz="3400" dirty="0" smtClean="0">
                <a:solidFill>
                  <a:srgbClr val="7030A0"/>
                </a:solidFill>
              </a:rPr>
              <a:t>، </a:t>
            </a:r>
            <a:r>
              <a:rPr lang="ar-SA" sz="3400" dirty="0" smtClean="0">
                <a:solidFill>
                  <a:srgbClr val="7030A0"/>
                </a:solidFill>
              </a:rPr>
              <a:t>وتخدم هذه الطريقة برامج خفض الكلف والسيطرة عليها والمفاضلة بين البدائل وتخدم استراتيجيات الشركة في التسعير في الأمد القصير .</a:t>
            </a:r>
            <a:endParaRPr lang="en-US" sz="3400" dirty="0" smtClean="0">
              <a:solidFill>
                <a:srgbClr val="7030A0"/>
              </a:solidFill>
            </a:endParaRPr>
          </a:p>
          <a:p>
            <a:pPr algn="justLow"/>
            <a:r>
              <a:rPr lang="ar-SA" sz="3400" b="1" dirty="0" smtClean="0"/>
              <a:t>5ـ مخططات نقطة التعادل </a:t>
            </a:r>
            <a:r>
              <a:rPr lang="en-US" sz="3400" b="1" dirty="0" smtClean="0"/>
              <a:t>(Break-Even Charts)</a:t>
            </a:r>
            <a:r>
              <a:rPr lang="ar-SA" sz="3400" b="1" dirty="0" smtClean="0"/>
              <a:t> :ـ </a:t>
            </a:r>
            <a:r>
              <a:rPr lang="ar-SA" sz="3400" dirty="0" smtClean="0">
                <a:solidFill>
                  <a:srgbClr val="7030A0"/>
                </a:solidFill>
              </a:rPr>
              <a:t>إن لهذه المخططات علاقة وثيقة بين (التكاليف المعيارية والموازنات التخطيطية) وبين (الكلف الإجمالية والكلف المتغيرة) إذ تساعد في تحليل تركيبة الربح لتخضع إلى الفحص الدقيق ويعد هذا الأسلوب الفني قيما في تبيان البدائل وغالبا ما يساعد في تجنب الأخطار، وتستعمل المخططات كذلك لتحليل نسب المصاريف المتغيرة والثابتة</a:t>
            </a:r>
            <a:r>
              <a:rPr lang="ar-IQ" sz="3400" dirty="0" smtClean="0">
                <a:solidFill>
                  <a:srgbClr val="7030A0"/>
                </a:solidFill>
              </a:rPr>
              <a:t> .</a:t>
            </a:r>
            <a:endParaRPr lang="ar-SA" sz="3400" dirty="0" smtClean="0">
              <a:solidFill>
                <a:srgbClr val="7030A0"/>
              </a:solidFill>
            </a:endParaRPr>
          </a:p>
        </p:txBody>
      </p:sp>
    </p:spTree>
  </p:cSld>
  <p:clrMapOvr>
    <a:masterClrMapping/>
  </p:clrMapOvr>
  <p:transition spd="slow">
    <p:wheel spokes="8"/>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170</TotalTime>
  <Words>3159</Words>
  <Application>Microsoft Office PowerPoint</Application>
  <PresentationFormat>On-screen Show (4:3)</PresentationFormat>
  <Paragraphs>87</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DecoType Naskh Swashes</vt:lpstr>
      <vt:lpstr>Times New Roman</vt:lpstr>
      <vt:lpstr>سمة Office</vt:lpstr>
      <vt:lpstr>الابعاد النظرية للاستراتيجيات الحديثة لقياس التكاليف وتحقيق الميزة التنافسية  محاضرة من اعداد أ.د. منال جبار سرور السامرائي   كلية الادارة والاقتصاد /جامعة بغداد /قسم المحاسبة </vt:lpstr>
      <vt:lpstr>المقـدمة</vt:lpstr>
      <vt:lpstr>مشاكل القياس للتكاليف </vt:lpstr>
      <vt:lpstr>أهداف المحاضرة </vt:lpstr>
      <vt:lpstr>أهمية الاستراتيجيات لادارة التكلفة </vt:lpstr>
      <vt:lpstr>PowerPoint Presentation</vt:lpstr>
      <vt:lpstr>الإستراتيجيات التقليدية لتخفيض التكاليف </vt:lpstr>
      <vt:lpstr>أولاً : إستراتيجيات محاسبة التكاليف :ـ</vt:lpstr>
      <vt:lpstr>PowerPoint Presentation</vt:lpstr>
      <vt:lpstr>ثانياً : إستراتيجيات بحوث العمليات :ـ</vt:lpstr>
      <vt:lpstr>ثالثاً : إستراتيجيات الهندسة الصناعية :ـ </vt:lpstr>
      <vt:lpstr>رابعاً : الإستراتيجيات الإدارية </vt:lpstr>
      <vt:lpstr>الإستراتيجيات الحديثة لتخفيض التكاليف </vt:lpstr>
      <vt:lpstr>PowerPoint Presentation</vt:lpstr>
      <vt:lpstr>PowerPoint Presentation</vt:lpstr>
      <vt:lpstr>PowerPoint Presentation</vt:lpstr>
      <vt:lpstr>PowerPoint Presentation</vt:lpstr>
      <vt:lpstr>PowerPoint Presentation</vt:lpstr>
      <vt:lpstr>تكاليف الجودة</vt:lpstr>
      <vt:lpstr>عناصر تكاليف الجودة</vt:lpstr>
      <vt:lpstr>PowerPoint Presentation</vt:lpstr>
      <vt:lpstr>الميزة التنافسية</vt:lpstr>
      <vt:lpstr>PowerPoint Presentation</vt:lpstr>
      <vt:lpstr>دور إدارة الجودة الشاملة في تحقيق  الميزة التنافسية</vt:lpstr>
      <vt:lpstr>PowerPoint Presentation</vt:lpstr>
      <vt:lpstr>الاستنتاجات </vt:lpstr>
      <vt:lpstr>التوصيات </vt:lpstr>
      <vt:lpstr>انتهت بعونه تعالى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القيود والمحاسبة عن الأنجاز</dc:title>
  <dc:creator>Eng-MUHANNED ATTABI</dc:creator>
  <cp:lastModifiedBy>Faisal</cp:lastModifiedBy>
  <cp:revision>42</cp:revision>
  <dcterms:created xsi:type="dcterms:W3CDTF">2015-04-15T16:15:13Z</dcterms:created>
  <dcterms:modified xsi:type="dcterms:W3CDTF">2019-03-15T17:58:40Z</dcterms:modified>
</cp:coreProperties>
</file>