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59" r:id="rId4"/>
    <p:sldId id="261" r:id="rId5"/>
    <p:sldId id="262" r:id="rId6"/>
    <p:sldId id="263" r:id="rId7"/>
    <p:sldId id="264" r:id="rId8"/>
    <p:sldId id="265" r:id="rId9"/>
    <p:sldId id="308" r:id="rId10"/>
    <p:sldId id="311" r:id="rId11"/>
    <p:sldId id="313" r:id="rId12"/>
    <p:sldId id="315" r:id="rId13"/>
    <p:sldId id="317" r:id="rId14"/>
    <p:sldId id="318" r:id="rId15"/>
    <p:sldId id="319" r:id="rId16"/>
    <p:sldId id="320" r:id="rId17"/>
    <p:sldId id="321" r:id="rId18"/>
    <p:sldId id="322" r:id="rId19"/>
    <p:sldId id="323" r:id="rId20"/>
    <p:sldId id="324" r:id="rId21"/>
    <p:sldId id="325" r:id="rId22"/>
    <p:sldId id="326" r:id="rId23"/>
    <p:sldId id="327" r:id="rId24"/>
    <p:sldId id="288" r:id="rId25"/>
    <p:sldId id="290" r:id="rId26"/>
    <p:sldId id="328" r:id="rId27"/>
    <p:sldId id="306" r:id="rId28"/>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F66418E-036D-4AD6-A208-963F91EC31F0}">
          <p14:sldIdLst>
            <p14:sldId id="256"/>
            <p14:sldId id="258"/>
            <p14:sldId id="259"/>
            <p14:sldId id="261"/>
            <p14:sldId id="262"/>
            <p14:sldId id="263"/>
            <p14:sldId id="264"/>
          </p14:sldIdLst>
        </p14:section>
        <p14:section name="Untitled Section" id="{31C8A57D-962C-4ABC-AAAE-12B8D9CA31F2}">
          <p14:sldIdLst>
            <p14:sldId id="265"/>
            <p14:sldId id="308"/>
            <p14:sldId id="311"/>
            <p14:sldId id="313"/>
            <p14:sldId id="315"/>
            <p14:sldId id="317"/>
            <p14:sldId id="318"/>
            <p14:sldId id="319"/>
            <p14:sldId id="320"/>
            <p14:sldId id="321"/>
            <p14:sldId id="322"/>
            <p14:sldId id="323"/>
            <p14:sldId id="324"/>
            <p14:sldId id="325"/>
            <p14:sldId id="326"/>
            <p14:sldId id="327"/>
            <p14:sldId id="288"/>
            <p14:sldId id="290"/>
            <p14:sldId id="328"/>
            <p14:sldId id="30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2500" autoAdjust="0"/>
    <p:restoredTop sz="94660"/>
  </p:normalViewPr>
  <p:slideViewPr>
    <p:cSldViewPr snapToGrid="0">
      <p:cViewPr varScale="1">
        <p:scale>
          <a:sx n="70" d="100"/>
          <a:sy n="70" d="100"/>
        </p:scale>
        <p:origin x="63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C4796B36-8D52-4CA4-A3EE-39564A6C6B37}" type="datetimeFigureOut">
              <a:rPr lang="ar-IQ" smtClean="0"/>
              <a:t>09/07/1440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942374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4796B36-8D52-4CA4-A3EE-39564A6C6B37}" type="datetimeFigureOut">
              <a:rPr lang="ar-IQ" smtClean="0"/>
              <a:t>09/07/1440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3374731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4796B36-8D52-4CA4-A3EE-39564A6C6B37}" type="datetimeFigureOut">
              <a:rPr lang="ar-IQ" smtClean="0"/>
              <a:t>09/07/1440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1384630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4796B36-8D52-4CA4-A3EE-39564A6C6B37}" type="datetimeFigureOut">
              <a:rPr lang="ar-IQ" smtClean="0"/>
              <a:t>09/07/1440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2184176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4796B36-8D52-4CA4-A3EE-39564A6C6B37}" type="datetimeFigureOut">
              <a:rPr lang="ar-IQ" smtClean="0"/>
              <a:t>09/07/1440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278939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C4796B36-8D52-4CA4-A3EE-39564A6C6B37}" type="datetimeFigureOut">
              <a:rPr lang="ar-IQ" smtClean="0"/>
              <a:t>09/07/1440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2787033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C4796B36-8D52-4CA4-A3EE-39564A6C6B37}" type="datetimeFigureOut">
              <a:rPr lang="ar-IQ" smtClean="0"/>
              <a:t>09/07/1440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826329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C4796B36-8D52-4CA4-A3EE-39564A6C6B37}" type="datetimeFigureOut">
              <a:rPr lang="ar-IQ" smtClean="0"/>
              <a:t>09/07/1440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3761543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4796B36-8D52-4CA4-A3EE-39564A6C6B37}" type="datetimeFigureOut">
              <a:rPr lang="ar-IQ" smtClean="0"/>
              <a:t>09/07/1440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21800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4796B36-8D52-4CA4-A3EE-39564A6C6B37}" type="datetimeFigureOut">
              <a:rPr lang="ar-IQ" smtClean="0"/>
              <a:t>09/07/1440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3287647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4796B36-8D52-4CA4-A3EE-39564A6C6B37}" type="datetimeFigureOut">
              <a:rPr lang="ar-IQ" smtClean="0"/>
              <a:t>09/07/1440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619013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5000"/>
            <a:lum/>
          </a:blip>
          <a:srcRect/>
          <a:stretch>
            <a:fillRect/>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4796B36-8D52-4CA4-A3EE-39564A6C6B37}" type="datetimeFigureOut">
              <a:rPr lang="ar-IQ" smtClean="0"/>
              <a:t>09/07/1440</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DE45505-4ED3-48A1-B0C8-25AEA53331BD}" type="slidenum">
              <a:rPr lang="ar-IQ" smtClean="0"/>
              <a:t>‹#›</a:t>
            </a:fld>
            <a:endParaRPr lang="ar-IQ"/>
          </a:p>
        </p:txBody>
      </p:sp>
    </p:spTree>
    <p:extLst>
      <p:ext uri="{BB962C8B-B14F-4D97-AF65-F5344CB8AC3E}">
        <p14:creationId xmlns:p14="http://schemas.microsoft.com/office/powerpoint/2010/main" val="575626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file:///C:\Users\&#1590;&#1585;&#1594;&#1575;&#1605;\Desktop\&#1583;%20&#1605;&#1606;&#1575;&#1604;\Slide2.pptx#-1,2,&#1588;&#1603;&#1604;(2) &#1575;&#1606;&#1605;&#1608;&#1584;&#1580; &#1605;&#1602;&#1578;&#1585;&#1581; &#1604;&#1605;&#1583;&#1582;&#1604; &#1602;&#1610;&#1575;&#1587; &#1575;&#1604;&#1578;&#1603;&#1575;&#1604;&#1610;&#1601; &#1593;&#1604;&#1609; &#1575;&#1587;&#1575;&#1587; &#1575;&#1604;&#1605;&#1608;&#1575;&#1589;&#1601;&#1575;&#1578; &#1608;&#1583;&#1608;&#1585;&#1607; &#1576;&#1578;&#1582;&#1601;&#1610;&#1590; &#1575;&#1604;&#1578;&#1603;&#1575;&#1604;&#1610;&#1601; &#1608;&#1578;&#1581;&#1587;&#1610;&#1606; &#1580;&#1608;&#1583;&#1577; &#1575;&#1604;&#1605;&#1606;&#1578;&#1580;&#1575;&#1578;"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549162"/>
            <a:ext cx="9144000" cy="2387600"/>
          </a:xfrm>
        </p:spPr>
        <p:txBody>
          <a:bodyPr>
            <a:normAutofit fontScale="90000"/>
          </a:bodyPr>
          <a:lstStyle/>
          <a:p>
            <a:r>
              <a:rPr lang="ar-IQ" b="1" dirty="0" smtClean="0">
                <a:effectLst>
                  <a:glow rad="101600">
                    <a:srgbClr val="00B0F0">
                      <a:alpha val="60000"/>
                    </a:srgbClr>
                  </a:glow>
                  <a:outerShdw blurRad="38100" dist="38100" dir="2700000" algn="tl">
                    <a:srgbClr val="000000">
                      <a:alpha val="43137"/>
                    </a:srgbClr>
                  </a:outerShdw>
                </a:effectLst>
                <a:cs typeface="+mn-cs"/>
              </a:rPr>
              <a:t>التوافق بين تكاليف الجودة والتكاليف على اساس المواصفات ودوره</a:t>
            </a:r>
            <a:r>
              <a:rPr lang="ar-IQ" b="1" dirty="0">
                <a:effectLst>
                  <a:glow rad="101600">
                    <a:srgbClr val="00B0F0">
                      <a:alpha val="60000"/>
                    </a:srgbClr>
                  </a:glow>
                  <a:outerShdw blurRad="38100" dist="38100" dir="2700000" algn="tl">
                    <a:srgbClr val="000000">
                      <a:alpha val="43137"/>
                    </a:srgbClr>
                  </a:outerShdw>
                </a:effectLst>
                <a:cs typeface="+mn-cs"/>
              </a:rPr>
              <a:t>م</a:t>
            </a:r>
            <a:r>
              <a:rPr lang="ar-IQ" b="1" dirty="0" smtClean="0">
                <a:effectLst>
                  <a:glow rad="101600">
                    <a:srgbClr val="00B0F0">
                      <a:alpha val="60000"/>
                    </a:srgbClr>
                  </a:glow>
                  <a:outerShdw blurRad="38100" dist="38100" dir="2700000" algn="tl">
                    <a:srgbClr val="000000">
                      <a:alpha val="43137"/>
                    </a:srgbClr>
                  </a:outerShdw>
                </a:effectLst>
                <a:cs typeface="+mn-cs"/>
              </a:rPr>
              <a:t>ا بتخفيض التكاليف</a:t>
            </a:r>
            <a:endParaRPr lang="ar-IQ" b="1" dirty="0">
              <a:effectLst>
                <a:glow rad="101600">
                  <a:srgbClr val="00B0F0">
                    <a:alpha val="60000"/>
                  </a:srgbClr>
                </a:glow>
                <a:outerShdw blurRad="38100" dist="38100" dir="2700000" algn="tl">
                  <a:srgbClr val="000000">
                    <a:alpha val="43137"/>
                  </a:srgbClr>
                </a:outerShdw>
              </a:effectLst>
              <a:cs typeface="+mn-cs"/>
            </a:endParaRPr>
          </a:p>
        </p:txBody>
      </p:sp>
      <p:sp>
        <p:nvSpPr>
          <p:cNvPr id="3" name="عنوان فرعي 2"/>
          <p:cNvSpPr>
            <a:spLocks noGrp="1"/>
          </p:cNvSpPr>
          <p:nvPr>
            <p:ph type="subTitle" idx="1"/>
          </p:nvPr>
        </p:nvSpPr>
        <p:spPr>
          <a:xfrm>
            <a:off x="1524000" y="3602038"/>
            <a:ext cx="9144000" cy="2675932"/>
          </a:xfrm>
        </p:spPr>
        <p:txBody>
          <a:bodyPr>
            <a:noAutofit/>
          </a:bodyPr>
          <a:lstStyle/>
          <a:p>
            <a:r>
              <a:rPr lang="ar-IQ" sz="3200" b="1" dirty="0" smtClean="0">
                <a:effectLst>
                  <a:outerShdw blurRad="38100" dist="38100" dir="2700000" algn="tl">
                    <a:srgbClr val="000000">
                      <a:alpha val="43137"/>
                    </a:srgbClr>
                  </a:outerShdw>
                </a:effectLst>
              </a:rPr>
              <a:t>محاضرة من  </a:t>
            </a:r>
            <a:r>
              <a:rPr lang="ar-SA" sz="3200" b="1" dirty="0">
                <a:effectLst>
                  <a:glow rad="101600">
                    <a:srgbClr val="FFFF00">
                      <a:alpha val="60000"/>
                    </a:srgbClr>
                  </a:glow>
                  <a:outerShdw blurRad="38100" dist="38100" dir="2700000" algn="tl">
                    <a:srgbClr val="000000">
                      <a:alpha val="43137"/>
                    </a:srgbClr>
                  </a:outerShdw>
                </a:effectLst>
              </a:rPr>
              <a:t>إ</a:t>
            </a:r>
            <a:r>
              <a:rPr lang="ar-IQ" sz="3200" b="1" dirty="0" smtClean="0">
                <a:effectLst>
                  <a:glow rad="101600">
                    <a:srgbClr val="FFFF00">
                      <a:alpha val="60000"/>
                    </a:srgbClr>
                  </a:glow>
                  <a:outerShdw blurRad="38100" dist="38100" dir="2700000" algn="tl">
                    <a:srgbClr val="000000">
                      <a:alpha val="43137"/>
                    </a:srgbClr>
                  </a:outerShdw>
                </a:effectLst>
              </a:rPr>
              <a:t>ع</a:t>
            </a:r>
            <a:r>
              <a:rPr lang="ar-SA" sz="3200" b="1" dirty="0" smtClean="0">
                <a:effectLst>
                  <a:glow rad="101600">
                    <a:srgbClr val="FFFF00">
                      <a:alpha val="60000"/>
                    </a:srgbClr>
                  </a:glow>
                  <a:outerShdw blurRad="38100" dist="38100" dir="2700000" algn="tl">
                    <a:srgbClr val="000000">
                      <a:alpha val="43137"/>
                    </a:srgbClr>
                  </a:outerShdw>
                </a:effectLst>
              </a:rPr>
              <a:t>داد</a:t>
            </a:r>
          </a:p>
          <a:p>
            <a:r>
              <a:rPr lang="ar-IQ" sz="3200" b="1" dirty="0" smtClean="0">
                <a:effectLst>
                  <a:glow rad="101600">
                    <a:srgbClr val="FFFF00">
                      <a:alpha val="60000"/>
                    </a:srgbClr>
                  </a:glow>
                  <a:outerShdw blurRad="38100" dist="38100" dir="2700000" algn="tl">
                    <a:srgbClr val="000000">
                      <a:alpha val="43137"/>
                    </a:srgbClr>
                  </a:outerShdw>
                </a:effectLst>
              </a:rPr>
              <a:t>الاستاذ الد</a:t>
            </a:r>
            <a:r>
              <a:rPr lang="ar-SA" sz="3200" b="1" dirty="0" smtClean="0">
                <a:effectLst>
                  <a:glow rad="101600">
                    <a:srgbClr val="FFFF00">
                      <a:alpha val="60000"/>
                    </a:srgbClr>
                  </a:glow>
                  <a:outerShdw blurRad="38100" dist="38100" dir="2700000" algn="tl">
                    <a:srgbClr val="000000">
                      <a:alpha val="43137"/>
                    </a:srgbClr>
                  </a:outerShdw>
                </a:effectLst>
              </a:rPr>
              <a:t>كتورة</a:t>
            </a:r>
            <a:endParaRPr lang="ar-SA" sz="3200" b="1" dirty="0">
              <a:effectLst>
                <a:glow rad="101600">
                  <a:srgbClr val="FFFF00">
                    <a:alpha val="60000"/>
                  </a:srgbClr>
                </a:glow>
                <a:outerShdw blurRad="38100" dist="38100" dir="2700000" algn="tl">
                  <a:srgbClr val="000000">
                    <a:alpha val="43137"/>
                  </a:srgbClr>
                </a:outerShdw>
              </a:effectLst>
            </a:endParaRPr>
          </a:p>
          <a:p>
            <a:r>
              <a:rPr lang="ar-IQ" sz="3200" b="1" dirty="0" smtClean="0">
                <a:effectLst>
                  <a:glow rad="101600">
                    <a:srgbClr val="FFFF00">
                      <a:alpha val="60000"/>
                    </a:srgbClr>
                  </a:glow>
                  <a:outerShdw blurRad="38100" dist="38100" dir="2700000" algn="tl">
                    <a:srgbClr val="000000">
                      <a:alpha val="43137"/>
                    </a:srgbClr>
                  </a:outerShdw>
                </a:effectLst>
              </a:rPr>
              <a:t>من</a:t>
            </a:r>
            <a:r>
              <a:rPr lang="ar-SA" sz="3200" b="1" dirty="0" smtClean="0">
                <a:effectLst>
                  <a:glow rad="101600">
                    <a:srgbClr val="FFFF00">
                      <a:alpha val="60000"/>
                    </a:srgbClr>
                  </a:glow>
                  <a:outerShdw blurRad="38100" dist="38100" dir="2700000" algn="tl">
                    <a:srgbClr val="000000">
                      <a:alpha val="43137"/>
                    </a:srgbClr>
                  </a:outerShdw>
                </a:effectLst>
              </a:rPr>
              <a:t>ــــ</a:t>
            </a:r>
            <a:r>
              <a:rPr lang="ar-IQ" sz="3200" b="1" dirty="0" smtClean="0">
                <a:effectLst>
                  <a:glow rad="101600">
                    <a:srgbClr val="FFFF00">
                      <a:alpha val="60000"/>
                    </a:srgbClr>
                  </a:glow>
                  <a:outerShdw blurRad="38100" dist="38100" dir="2700000" algn="tl">
                    <a:srgbClr val="000000">
                      <a:alpha val="43137"/>
                    </a:srgbClr>
                  </a:outerShdw>
                </a:effectLst>
              </a:rPr>
              <a:t>ال </a:t>
            </a:r>
            <a:r>
              <a:rPr lang="ar-IQ" sz="3200" b="1" dirty="0">
                <a:effectLst>
                  <a:glow rad="101600">
                    <a:srgbClr val="FFFF00">
                      <a:alpha val="60000"/>
                    </a:srgbClr>
                  </a:glow>
                  <a:outerShdw blurRad="38100" dist="38100" dir="2700000" algn="tl">
                    <a:srgbClr val="000000">
                      <a:alpha val="43137"/>
                    </a:srgbClr>
                  </a:outerShdw>
                </a:effectLst>
              </a:rPr>
              <a:t>جبار </a:t>
            </a:r>
            <a:r>
              <a:rPr lang="ar-IQ" sz="3200" b="1" dirty="0" smtClean="0">
                <a:effectLst>
                  <a:glow rad="101600">
                    <a:srgbClr val="FFFF00">
                      <a:alpha val="60000"/>
                    </a:srgbClr>
                  </a:glow>
                  <a:outerShdw blurRad="38100" dist="38100" dir="2700000" algn="tl">
                    <a:srgbClr val="000000">
                      <a:alpha val="43137"/>
                    </a:srgbClr>
                  </a:outerShdw>
                </a:effectLst>
              </a:rPr>
              <a:t>س</a:t>
            </a:r>
            <a:r>
              <a:rPr lang="ar-SA" sz="3200" b="1" dirty="0" smtClean="0">
                <a:effectLst>
                  <a:glow rad="101600">
                    <a:srgbClr val="FFFF00">
                      <a:alpha val="60000"/>
                    </a:srgbClr>
                  </a:glow>
                  <a:outerShdw blurRad="38100" dist="38100" dir="2700000" algn="tl">
                    <a:srgbClr val="000000">
                      <a:alpha val="43137"/>
                    </a:srgbClr>
                  </a:outerShdw>
                </a:effectLst>
              </a:rPr>
              <a:t>ــــ</a:t>
            </a:r>
            <a:r>
              <a:rPr lang="ar-IQ" sz="3200" b="1" dirty="0" smtClean="0">
                <a:effectLst>
                  <a:glow rad="101600">
                    <a:srgbClr val="FFFF00">
                      <a:alpha val="60000"/>
                    </a:srgbClr>
                  </a:glow>
                  <a:outerShdw blurRad="38100" dist="38100" dir="2700000" algn="tl">
                    <a:srgbClr val="000000">
                      <a:alpha val="43137"/>
                    </a:srgbClr>
                  </a:outerShdw>
                </a:effectLst>
              </a:rPr>
              <a:t>رور</a:t>
            </a:r>
            <a:endParaRPr lang="en-US" sz="3200" b="1" dirty="0">
              <a:effectLst>
                <a:glow rad="101600">
                  <a:srgbClr val="FFFF00">
                    <a:alpha val="60000"/>
                  </a:srgbClr>
                </a:glow>
                <a:outerShdw blurRad="38100" dist="38100" dir="2700000" algn="tl">
                  <a:srgbClr val="000000">
                    <a:alpha val="43137"/>
                  </a:srgbClr>
                </a:outerShdw>
              </a:effectLst>
            </a:endParaRPr>
          </a:p>
          <a:p>
            <a:r>
              <a:rPr lang="ar-IQ" sz="3200" b="1" dirty="0">
                <a:effectLst>
                  <a:glow rad="101600">
                    <a:srgbClr val="FFFF00">
                      <a:alpha val="60000"/>
                    </a:srgbClr>
                  </a:glow>
                  <a:outerShdw blurRad="38100" dist="38100" dir="2700000" algn="tl">
                    <a:srgbClr val="000000">
                      <a:alpha val="43137"/>
                    </a:srgbClr>
                  </a:outerShdw>
                </a:effectLst>
              </a:rPr>
              <a:t>كلية الادارة والاقتصاد /جامعة بغداد</a:t>
            </a:r>
            <a:endParaRPr lang="en-US" sz="3200" b="1" dirty="0">
              <a:effectLst>
                <a:glow rad="101600">
                  <a:srgbClr val="FFFF00">
                    <a:alpha val="60000"/>
                  </a:srgbClr>
                </a:glow>
                <a:outerShdw blurRad="38100" dist="38100" dir="2700000" algn="tl">
                  <a:srgbClr val="000000">
                    <a:alpha val="43137"/>
                  </a:srgbClr>
                </a:outerShdw>
              </a:effectLst>
            </a:endParaRPr>
          </a:p>
          <a:p>
            <a:r>
              <a:rPr lang="ar-IQ" sz="3200" b="1" dirty="0" smtClean="0">
                <a:effectLst>
                  <a:glow rad="101600">
                    <a:srgbClr val="FFFF00">
                      <a:alpha val="60000"/>
                    </a:srgbClr>
                  </a:glow>
                  <a:outerShdw blurRad="38100" dist="38100" dir="2700000" algn="tl">
                    <a:srgbClr val="000000">
                      <a:alpha val="43137"/>
                    </a:srgbClr>
                  </a:outerShdw>
                </a:effectLst>
              </a:rPr>
              <a:t>قسم المحاسبة/2018</a:t>
            </a:r>
            <a:endParaRPr lang="ar-IQ" sz="3200" b="1" dirty="0">
              <a:effectLst>
                <a:glow rad="101600">
                  <a:srgbClr val="FFFF00">
                    <a:alpha val="60000"/>
                  </a:srgbClr>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211780748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par>
                                <p:cTn id="39" presetID="26" presetClass="entr" presetSubtype="0" fill="hold" grpId="0" nodeType="withEffect">
                                  <p:stCondLst>
                                    <p:cond delay="0"/>
                                  </p:stCondLst>
                                  <p:childTnLst>
                                    <p:set>
                                      <p:cBhvr>
                                        <p:cTn id="40" dur="1" fill="hold">
                                          <p:stCondLst>
                                            <p:cond delay="0"/>
                                          </p:stCondLst>
                                        </p:cTn>
                                        <p:tgtEl>
                                          <p:spTgt spid="3">
                                            <p:txEl>
                                              <p:pRg st="1" end="1"/>
                                            </p:txEl>
                                          </p:spTgt>
                                        </p:tgtEl>
                                        <p:attrNameLst>
                                          <p:attrName>style.visibility</p:attrName>
                                        </p:attrNameLst>
                                      </p:cBhvr>
                                      <p:to>
                                        <p:strVal val="visible"/>
                                      </p:to>
                                    </p:set>
                                    <p:animEffect transition="in" filter="wipe(down)">
                                      <p:cBhvr>
                                        <p:cTn id="41" dur="580">
                                          <p:stCondLst>
                                            <p:cond delay="0"/>
                                          </p:stCondLst>
                                        </p:cTn>
                                        <p:tgtEl>
                                          <p:spTgt spid="3">
                                            <p:txEl>
                                              <p:pRg st="1" end="1"/>
                                            </p:txEl>
                                          </p:spTgt>
                                        </p:tgtEl>
                                      </p:cBhvr>
                                    </p:animEffect>
                                    <p:anim calcmode="lin" valueType="num">
                                      <p:cBhvr>
                                        <p:cTn id="4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1" end="1"/>
                                            </p:txEl>
                                          </p:spTgt>
                                        </p:tgtEl>
                                      </p:cBhvr>
                                      <p:to x="100000" y="60000"/>
                                    </p:animScale>
                                    <p:animScale>
                                      <p:cBhvr>
                                        <p:cTn id="48" dur="166" decel="50000">
                                          <p:stCondLst>
                                            <p:cond delay="676"/>
                                          </p:stCondLst>
                                        </p:cTn>
                                        <p:tgtEl>
                                          <p:spTgt spid="3">
                                            <p:txEl>
                                              <p:pRg st="1" end="1"/>
                                            </p:txEl>
                                          </p:spTgt>
                                        </p:tgtEl>
                                      </p:cBhvr>
                                      <p:to x="100000" y="100000"/>
                                    </p:animScale>
                                    <p:animScale>
                                      <p:cBhvr>
                                        <p:cTn id="49" dur="26">
                                          <p:stCondLst>
                                            <p:cond delay="1312"/>
                                          </p:stCondLst>
                                        </p:cTn>
                                        <p:tgtEl>
                                          <p:spTgt spid="3">
                                            <p:txEl>
                                              <p:pRg st="1" end="1"/>
                                            </p:txEl>
                                          </p:spTgt>
                                        </p:tgtEl>
                                      </p:cBhvr>
                                      <p:to x="100000" y="80000"/>
                                    </p:animScale>
                                    <p:animScale>
                                      <p:cBhvr>
                                        <p:cTn id="50" dur="166" decel="50000">
                                          <p:stCondLst>
                                            <p:cond delay="1338"/>
                                          </p:stCondLst>
                                        </p:cTn>
                                        <p:tgtEl>
                                          <p:spTgt spid="3">
                                            <p:txEl>
                                              <p:pRg st="1" end="1"/>
                                            </p:txEl>
                                          </p:spTgt>
                                        </p:tgtEl>
                                      </p:cBhvr>
                                      <p:to x="100000" y="100000"/>
                                    </p:animScale>
                                    <p:animScale>
                                      <p:cBhvr>
                                        <p:cTn id="51" dur="26">
                                          <p:stCondLst>
                                            <p:cond delay="1642"/>
                                          </p:stCondLst>
                                        </p:cTn>
                                        <p:tgtEl>
                                          <p:spTgt spid="3">
                                            <p:txEl>
                                              <p:pRg st="1" end="1"/>
                                            </p:txEl>
                                          </p:spTgt>
                                        </p:tgtEl>
                                      </p:cBhvr>
                                      <p:to x="100000" y="90000"/>
                                    </p:animScale>
                                    <p:animScale>
                                      <p:cBhvr>
                                        <p:cTn id="52" dur="166" decel="50000">
                                          <p:stCondLst>
                                            <p:cond delay="1668"/>
                                          </p:stCondLst>
                                        </p:cTn>
                                        <p:tgtEl>
                                          <p:spTgt spid="3">
                                            <p:txEl>
                                              <p:pRg st="1" end="1"/>
                                            </p:txEl>
                                          </p:spTgt>
                                        </p:tgtEl>
                                      </p:cBhvr>
                                      <p:to x="100000" y="100000"/>
                                    </p:animScale>
                                    <p:animScale>
                                      <p:cBhvr>
                                        <p:cTn id="53" dur="26">
                                          <p:stCondLst>
                                            <p:cond delay="1808"/>
                                          </p:stCondLst>
                                        </p:cTn>
                                        <p:tgtEl>
                                          <p:spTgt spid="3">
                                            <p:txEl>
                                              <p:pRg st="1" end="1"/>
                                            </p:txEl>
                                          </p:spTgt>
                                        </p:tgtEl>
                                      </p:cBhvr>
                                      <p:to x="100000" y="95000"/>
                                    </p:animScale>
                                    <p:animScale>
                                      <p:cBhvr>
                                        <p:cTn id="54" dur="166" decel="50000">
                                          <p:stCondLst>
                                            <p:cond delay="1834"/>
                                          </p:stCondLst>
                                        </p:cTn>
                                        <p:tgtEl>
                                          <p:spTgt spid="3">
                                            <p:txEl>
                                              <p:pRg st="1" end="1"/>
                                            </p:txEl>
                                          </p:spTgt>
                                        </p:tgtEl>
                                      </p:cBhvr>
                                      <p:to x="100000" y="100000"/>
                                    </p:animScale>
                                  </p:childTnLst>
                                </p:cTn>
                              </p:par>
                              <p:par>
                                <p:cTn id="55" presetID="26" presetClass="entr" presetSubtype="0" fill="hold" grpId="0" nodeType="withEffect">
                                  <p:stCondLst>
                                    <p:cond delay="0"/>
                                  </p:stCondLst>
                                  <p:childTnLst>
                                    <p:set>
                                      <p:cBhvr>
                                        <p:cTn id="56" dur="1" fill="hold">
                                          <p:stCondLst>
                                            <p:cond delay="0"/>
                                          </p:stCondLst>
                                        </p:cTn>
                                        <p:tgtEl>
                                          <p:spTgt spid="3">
                                            <p:txEl>
                                              <p:pRg st="2" end="2"/>
                                            </p:txEl>
                                          </p:spTgt>
                                        </p:tgtEl>
                                        <p:attrNameLst>
                                          <p:attrName>style.visibility</p:attrName>
                                        </p:attrNameLst>
                                      </p:cBhvr>
                                      <p:to>
                                        <p:strVal val="visible"/>
                                      </p:to>
                                    </p:set>
                                    <p:animEffect transition="in" filter="wipe(down)">
                                      <p:cBhvr>
                                        <p:cTn id="57" dur="580">
                                          <p:stCondLst>
                                            <p:cond delay="0"/>
                                          </p:stCondLst>
                                        </p:cTn>
                                        <p:tgtEl>
                                          <p:spTgt spid="3">
                                            <p:txEl>
                                              <p:pRg st="2" end="2"/>
                                            </p:txEl>
                                          </p:spTgt>
                                        </p:tgtEl>
                                      </p:cBhvr>
                                    </p:animEffect>
                                    <p:anim calcmode="lin" valueType="num">
                                      <p:cBhvr>
                                        <p:cTn id="5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63" dur="26">
                                          <p:stCondLst>
                                            <p:cond delay="650"/>
                                          </p:stCondLst>
                                        </p:cTn>
                                        <p:tgtEl>
                                          <p:spTgt spid="3">
                                            <p:txEl>
                                              <p:pRg st="2" end="2"/>
                                            </p:txEl>
                                          </p:spTgt>
                                        </p:tgtEl>
                                      </p:cBhvr>
                                      <p:to x="100000" y="60000"/>
                                    </p:animScale>
                                    <p:animScale>
                                      <p:cBhvr>
                                        <p:cTn id="64" dur="166" decel="50000">
                                          <p:stCondLst>
                                            <p:cond delay="676"/>
                                          </p:stCondLst>
                                        </p:cTn>
                                        <p:tgtEl>
                                          <p:spTgt spid="3">
                                            <p:txEl>
                                              <p:pRg st="2" end="2"/>
                                            </p:txEl>
                                          </p:spTgt>
                                        </p:tgtEl>
                                      </p:cBhvr>
                                      <p:to x="100000" y="100000"/>
                                    </p:animScale>
                                    <p:animScale>
                                      <p:cBhvr>
                                        <p:cTn id="65" dur="26">
                                          <p:stCondLst>
                                            <p:cond delay="1312"/>
                                          </p:stCondLst>
                                        </p:cTn>
                                        <p:tgtEl>
                                          <p:spTgt spid="3">
                                            <p:txEl>
                                              <p:pRg st="2" end="2"/>
                                            </p:txEl>
                                          </p:spTgt>
                                        </p:tgtEl>
                                      </p:cBhvr>
                                      <p:to x="100000" y="80000"/>
                                    </p:animScale>
                                    <p:animScale>
                                      <p:cBhvr>
                                        <p:cTn id="66" dur="166" decel="50000">
                                          <p:stCondLst>
                                            <p:cond delay="1338"/>
                                          </p:stCondLst>
                                        </p:cTn>
                                        <p:tgtEl>
                                          <p:spTgt spid="3">
                                            <p:txEl>
                                              <p:pRg st="2" end="2"/>
                                            </p:txEl>
                                          </p:spTgt>
                                        </p:tgtEl>
                                      </p:cBhvr>
                                      <p:to x="100000" y="100000"/>
                                    </p:animScale>
                                    <p:animScale>
                                      <p:cBhvr>
                                        <p:cTn id="67" dur="26">
                                          <p:stCondLst>
                                            <p:cond delay="1642"/>
                                          </p:stCondLst>
                                        </p:cTn>
                                        <p:tgtEl>
                                          <p:spTgt spid="3">
                                            <p:txEl>
                                              <p:pRg st="2" end="2"/>
                                            </p:txEl>
                                          </p:spTgt>
                                        </p:tgtEl>
                                      </p:cBhvr>
                                      <p:to x="100000" y="90000"/>
                                    </p:animScale>
                                    <p:animScale>
                                      <p:cBhvr>
                                        <p:cTn id="68" dur="166" decel="50000">
                                          <p:stCondLst>
                                            <p:cond delay="1668"/>
                                          </p:stCondLst>
                                        </p:cTn>
                                        <p:tgtEl>
                                          <p:spTgt spid="3">
                                            <p:txEl>
                                              <p:pRg st="2" end="2"/>
                                            </p:txEl>
                                          </p:spTgt>
                                        </p:tgtEl>
                                      </p:cBhvr>
                                      <p:to x="100000" y="100000"/>
                                    </p:animScale>
                                    <p:animScale>
                                      <p:cBhvr>
                                        <p:cTn id="69" dur="26">
                                          <p:stCondLst>
                                            <p:cond delay="1808"/>
                                          </p:stCondLst>
                                        </p:cTn>
                                        <p:tgtEl>
                                          <p:spTgt spid="3">
                                            <p:txEl>
                                              <p:pRg st="2" end="2"/>
                                            </p:txEl>
                                          </p:spTgt>
                                        </p:tgtEl>
                                      </p:cBhvr>
                                      <p:to x="100000" y="95000"/>
                                    </p:animScale>
                                    <p:animScale>
                                      <p:cBhvr>
                                        <p:cTn id="70" dur="166" decel="50000">
                                          <p:stCondLst>
                                            <p:cond delay="1834"/>
                                          </p:stCondLst>
                                        </p:cTn>
                                        <p:tgtEl>
                                          <p:spTgt spid="3">
                                            <p:txEl>
                                              <p:pRg st="2" end="2"/>
                                            </p:txEl>
                                          </p:spTgt>
                                        </p:tgtEl>
                                      </p:cBhvr>
                                      <p:to x="100000" y="100000"/>
                                    </p:animScale>
                                  </p:childTnLst>
                                </p:cTn>
                              </p:par>
                              <p:par>
                                <p:cTn id="71" presetID="26" presetClass="entr" presetSubtype="0" fill="hold" grpId="0" nodeType="withEffect">
                                  <p:stCondLst>
                                    <p:cond delay="0"/>
                                  </p:stCondLst>
                                  <p:childTnLst>
                                    <p:set>
                                      <p:cBhvr>
                                        <p:cTn id="72" dur="1" fill="hold">
                                          <p:stCondLst>
                                            <p:cond delay="0"/>
                                          </p:stCondLst>
                                        </p:cTn>
                                        <p:tgtEl>
                                          <p:spTgt spid="3">
                                            <p:txEl>
                                              <p:pRg st="3" end="3"/>
                                            </p:txEl>
                                          </p:spTgt>
                                        </p:tgtEl>
                                        <p:attrNameLst>
                                          <p:attrName>style.visibility</p:attrName>
                                        </p:attrNameLst>
                                      </p:cBhvr>
                                      <p:to>
                                        <p:strVal val="visible"/>
                                      </p:to>
                                    </p:set>
                                    <p:animEffect transition="in" filter="wipe(down)">
                                      <p:cBhvr>
                                        <p:cTn id="73" dur="580">
                                          <p:stCondLst>
                                            <p:cond delay="0"/>
                                          </p:stCondLst>
                                        </p:cTn>
                                        <p:tgtEl>
                                          <p:spTgt spid="3">
                                            <p:txEl>
                                              <p:pRg st="3" end="3"/>
                                            </p:txEl>
                                          </p:spTgt>
                                        </p:tgtEl>
                                      </p:cBhvr>
                                    </p:animEffect>
                                    <p:anim calcmode="lin" valueType="num">
                                      <p:cBhvr>
                                        <p:cTn id="74"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9" dur="26">
                                          <p:stCondLst>
                                            <p:cond delay="650"/>
                                          </p:stCondLst>
                                        </p:cTn>
                                        <p:tgtEl>
                                          <p:spTgt spid="3">
                                            <p:txEl>
                                              <p:pRg st="3" end="3"/>
                                            </p:txEl>
                                          </p:spTgt>
                                        </p:tgtEl>
                                      </p:cBhvr>
                                      <p:to x="100000" y="60000"/>
                                    </p:animScale>
                                    <p:animScale>
                                      <p:cBhvr>
                                        <p:cTn id="80" dur="166" decel="50000">
                                          <p:stCondLst>
                                            <p:cond delay="676"/>
                                          </p:stCondLst>
                                        </p:cTn>
                                        <p:tgtEl>
                                          <p:spTgt spid="3">
                                            <p:txEl>
                                              <p:pRg st="3" end="3"/>
                                            </p:txEl>
                                          </p:spTgt>
                                        </p:tgtEl>
                                      </p:cBhvr>
                                      <p:to x="100000" y="100000"/>
                                    </p:animScale>
                                    <p:animScale>
                                      <p:cBhvr>
                                        <p:cTn id="81" dur="26">
                                          <p:stCondLst>
                                            <p:cond delay="1312"/>
                                          </p:stCondLst>
                                        </p:cTn>
                                        <p:tgtEl>
                                          <p:spTgt spid="3">
                                            <p:txEl>
                                              <p:pRg st="3" end="3"/>
                                            </p:txEl>
                                          </p:spTgt>
                                        </p:tgtEl>
                                      </p:cBhvr>
                                      <p:to x="100000" y="80000"/>
                                    </p:animScale>
                                    <p:animScale>
                                      <p:cBhvr>
                                        <p:cTn id="82" dur="166" decel="50000">
                                          <p:stCondLst>
                                            <p:cond delay="1338"/>
                                          </p:stCondLst>
                                        </p:cTn>
                                        <p:tgtEl>
                                          <p:spTgt spid="3">
                                            <p:txEl>
                                              <p:pRg st="3" end="3"/>
                                            </p:txEl>
                                          </p:spTgt>
                                        </p:tgtEl>
                                      </p:cBhvr>
                                      <p:to x="100000" y="100000"/>
                                    </p:animScale>
                                    <p:animScale>
                                      <p:cBhvr>
                                        <p:cTn id="83" dur="26">
                                          <p:stCondLst>
                                            <p:cond delay="1642"/>
                                          </p:stCondLst>
                                        </p:cTn>
                                        <p:tgtEl>
                                          <p:spTgt spid="3">
                                            <p:txEl>
                                              <p:pRg st="3" end="3"/>
                                            </p:txEl>
                                          </p:spTgt>
                                        </p:tgtEl>
                                      </p:cBhvr>
                                      <p:to x="100000" y="90000"/>
                                    </p:animScale>
                                    <p:animScale>
                                      <p:cBhvr>
                                        <p:cTn id="84" dur="166" decel="50000">
                                          <p:stCondLst>
                                            <p:cond delay="1668"/>
                                          </p:stCondLst>
                                        </p:cTn>
                                        <p:tgtEl>
                                          <p:spTgt spid="3">
                                            <p:txEl>
                                              <p:pRg st="3" end="3"/>
                                            </p:txEl>
                                          </p:spTgt>
                                        </p:tgtEl>
                                      </p:cBhvr>
                                      <p:to x="100000" y="100000"/>
                                    </p:animScale>
                                    <p:animScale>
                                      <p:cBhvr>
                                        <p:cTn id="85" dur="26">
                                          <p:stCondLst>
                                            <p:cond delay="1808"/>
                                          </p:stCondLst>
                                        </p:cTn>
                                        <p:tgtEl>
                                          <p:spTgt spid="3">
                                            <p:txEl>
                                              <p:pRg st="3" end="3"/>
                                            </p:txEl>
                                          </p:spTgt>
                                        </p:tgtEl>
                                      </p:cBhvr>
                                      <p:to x="100000" y="95000"/>
                                    </p:animScale>
                                    <p:animScale>
                                      <p:cBhvr>
                                        <p:cTn id="86" dur="166" decel="50000">
                                          <p:stCondLst>
                                            <p:cond delay="1834"/>
                                          </p:stCondLst>
                                        </p:cTn>
                                        <p:tgtEl>
                                          <p:spTgt spid="3">
                                            <p:txEl>
                                              <p:pRg st="3" end="3"/>
                                            </p:txEl>
                                          </p:spTgt>
                                        </p:tgtEl>
                                      </p:cBhvr>
                                      <p:to x="100000" y="100000"/>
                                    </p:animScale>
                                  </p:childTnLst>
                                </p:cTn>
                              </p:par>
                              <p:par>
                                <p:cTn id="87" presetID="26" presetClass="entr" presetSubtype="0" fill="hold" grpId="0" nodeType="withEffect">
                                  <p:stCondLst>
                                    <p:cond delay="0"/>
                                  </p:stCondLst>
                                  <p:childTnLst>
                                    <p:set>
                                      <p:cBhvr>
                                        <p:cTn id="88" dur="1" fill="hold">
                                          <p:stCondLst>
                                            <p:cond delay="0"/>
                                          </p:stCondLst>
                                        </p:cTn>
                                        <p:tgtEl>
                                          <p:spTgt spid="3">
                                            <p:txEl>
                                              <p:pRg st="4" end="4"/>
                                            </p:txEl>
                                          </p:spTgt>
                                        </p:tgtEl>
                                        <p:attrNameLst>
                                          <p:attrName>style.visibility</p:attrName>
                                        </p:attrNameLst>
                                      </p:cBhvr>
                                      <p:to>
                                        <p:strVal val="visible"/>
                                      </p:to>
                                    </p:set>
                                    <p:animEffect transition="in" filter="wipe(down)">
                                      <p:cBhvr>
                                        <p:cTn id="89" dur="580">
                                          <p:stCondLst>
                                            <p:cond delay="0"/>
                                          </p:stCondLst>
                                        </p:cTn>
                                        <p:tgtEl>
                                          <p:spTgt spid="3">
                                            <p:txEl>
                                              <p:pRg st="4" end="4"/>
                                            </p:txEl>
                                          </p:spTgt>
                                        </p:tgtEl>
                                      </p:cBhvr>
                                    </p:animEffect>
                                    <p:anim calcmode="lin" valueType="num">
                                      <p:cBhvr>
                                        <p:cTn id="9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9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9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9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9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95" dur="26">
                                          <p:stCondLst>
                                            <p:cond delay="650"/>
                                          </p:stCondLst>
                                        </p:cTn>
                                        <p:tgtEl>
                                          <p:spTgt spid="3">
                                            <p:txEl>
                                              <p:pRg st="4" end="4"/>
                                            </p:txEl>
                                          </p:spTgt>
                                        </p:tgtEl>
                                      </p:cBhvr>
                                      <p:to x="100000" y="60000"/>
                                    </p:animScale>
                                    <p:animScale>
                                      <p:cBhvr>
                                        <p:cTn id="96" dur="166" decel="50000">
                                          <p:stCondLst>
                                            <p:cond delay="676"/>
                                          </p:stCondLst>
                                        </p:cTn>
                                        <p:tgtEl>
                                          <p:spTgt spid="3">
                                            <p:txEl>
                                              <p:pRg st="4" end="4"/>
                                            </p:txEl>
                                          </p:spTgt>
                                        </p:tgtEl>
                                      </p:cBhvr>
                                      <p:to x="100000" y="100000"/>
                                    </p:animScale>
                                    <p:animScale>
                                      <p:cBhvr>
                                        <p:cTn id="97" dur="26">
                                          <p:stCondLst>
                                            <p:cond delay="1312"/>
                                          </p:stCondLst>
                                        </p:cTn>
                                        <p:tgtEl>
                                          <p:spTgt spid="3">
                                            <p:txEl>
                                              <p:pRg st="4" end="4"/>
                                            </p:txEl>
                                          </p:spTgt>
                                        </p:tgtEl>
                                      </p:cBhvr>
                                      <p:to x="100000" y="80000"/>
                                    </p:animScale>
                                    <p:animScale>
                                      <p:cBhvr>
                                        <p:cTn id="98" dur="166" decel="50000">
                                          <p:stCondLst>
                                            <p:cond delay="1338"/>
                                          </p:stCondLst>
                                        </p:cTn>
                                        <p:tgtEl>
                                          <p:spTgt spid="3">
                                            <p:txEl>
                                              <p:pRg st="4" end="4"/>
                                            </p:txEl>
                                          </p:spTgt>
                                        </p:tgtEl>
                                      </p:cBhvr>
                                      <p:to x="100000" y="100000"/>
                                    </p:animScale>
                                    <p:animScale>
                                      <p:cBhvr>
                                        <p:cTn id="99" dur="26">
                                          <p:stCondLst>
                                            <p:cond delay="1642"/>
                                          </p:stCondLst>
                                        </p:cTn>
                                        <p:tgtEl>
                                          <p:spTgt spid="3">
                                            <p:txEl>
                                              <p:pRg st="4" end="4"/>
                                            </p:txEl>
                                          </p:spTgt>
                                        </p:tgtEl>
                                      </p:cBhvr>
                                      <p:to x="100000" y="90000"/>
                                    </p:animScale>
                                    <p:animScale>
                                      <p:cBhvr>
                                        <p:cTn id="100" dur="166" decel="50000">
                                          <p:stCondLst>
                                            <p:cond delay="1668"/>
                                          </p:stCondLst>
                                        </p:cTn>
                                        <p:tgtEl>
                                          <p:spTgt spid="3">
                                            <p:txEl>
                                              <p:pRg st="4" end="4"/>
                                            </p:txEl>
                                          </p:spTgt>
                                        </p:tgtEl>
                                      </p:cBhvr>
                                      <p:to x="100000" y="100000"/>
                                    </p:animScale>
                                    <p:animScale>
                                      <p:cBhvr>
                                        <p:cTn id="101" dur="26">
                                          <p:stCondLst>
                                            <p:cond delay="1808"/>
                                          </p:stCondLst>
                                        </p:cTn>
                                        <p:tgtEl>
                                          <p:spTgt spid="3">
                                            <p:txEl>
                                              <p:pRg st="4" end="4"/>
                                            </p:txEl>
                                          </p:spTgt>
                                        </p:tgtEl>
                                      </p:cBhvr>
                                      <p:to x="100000" y="95000"/>
                                    </p:animScale>
                                    <p:animScale>
                                      <p:cBhvr>
                                        <p:cTn id="102"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7512" y="249382"/>
            <a:ext cx="11637818" cy="5509200"/>
          </a:xfrm>
          <a:prstGeom prst="rect">
            <a:avLst/>
          </a:prstGeom>
        </p:spPr>
        <p:txBody>
          <a:bodyPr wrap="square">
            <a:spAutoFit/>
          </a:bodyPr>
          <a:lstStyle/>
          <a:p>
            <a:pPr algn="just"/>
            <a:r>
              <a:rPr lang="ar-SA" sz="3200" b="1" u="sng" dirty="0"/>
              <a:t>ثانيا: تعريف مدخل قياس التكاليف على أساس المواصفات:</a:t>
            </a:r>
          </a:p>
          <a:p>
            <a:pPr algn="just"/>
            <a:r>
              <a:rPr lang="ar-SA" sz="3200" b="1" dirty="0"/>
              <a:t>يرمز للتكاليف على اساس المواصفات ب(</a:t>
            </a:r>
            <a:r>
              <a:rPr lang="en-US" sz="3200" b="1" dirty="0"/>
              <a:t>ABCII</a:t>
            </a:r>
            <a:r>
              <a:rPr lang="ar-SA" sz="3200" b="1" dirty="0"/>
              <a:t>) وهو اختصار للكلمات (</a:t>
            </a:r>
            <a:r>
              <a:rPr lang="en-US" sz="3200" b="1" dirty="0"/>
              <a:t>Attributes Based Costing) </a:t>
            </a:r>
            <a:r>
              <a:rPr lang="ar-SA" sz="3200" b="1" dirty="0"/>
              <a:t>اما (</a:t>
            </a:r>
            <a:r>
              <a:rPr lang="en-US" sz="3200" b="1" dirty="0"/>
              <a:t>II</a:t>
            </a:r>
            <a:r>
              <a:rPr lang="ar-SA" sz="3200" b="1" dirty="0"/>
              <a:t>)فهي تعني العدد اثنان باللغة اللاتينية ووضعت تميزا لهذا المصطلح عن التكاليف على اساس الانشطة(</a:t>
            </a:r>
            <a:r>
              <a:rPr lang="en-US" sz="3200" b="1" dirty="0"/>
              <a:t>ABC</a:t>
            </a:r>
            <a:r>
              <a:rPr lang="ar-SA" sz="3200" b="1" dirty="0"/>
              <a:t>) وهو يعني (</a:t>
            </a:r>
            <a:r>
              <a:rPr lang="en-US" sz="3200" b="1" dirty="0"/>
              <a:t>Activity Based Costing). </a:t>
            </a:r>
            <a:r>
              <a:rPr lang="ar-SA" sz="3200" b="1" dirty="0"/>
              <a:t>ويعرف مدخل قياس التكاليف على اساس المواصفات بانه: مدخل لقياس التكاليف من خلال تخصيص التكاليف على الانشطة بناء على خصائص ومواصفات المنتج. كما يعرف بانه اسلوب جديد يتم من خلاله تتبع عناصر التكاليف على اساس الخصائص والمواصفات. كما يعرف بانه نظام يتم من خلاله تجزئة المنتج الى مجموعة من الخصائص والمواصفات والعمل على تحديد كلفة انتاج كل منها وتجميعها لتحديد اجمالي كلفة الإنتاج. فهو مدخل لقياس تكاليف المنتج من خلال تحليله الى مواصفاته الاساسية وربط جميع الموارد المستنفذة بتلك المواصفات التي تعد هدف التكلفة.</a:t>
            </a:r>
          </a:p>
        </p:txBody>
      </p:sp>
    </p:spTree>
    <p:extLst>
      <p:ext uri="{BB962C8B-B14F-4D97-AF65-F5344CB8AC3E}">
        <p14:creationId xmlns:p14="http://schemas.microsoft.com/office/powerpoint/2010/main" val="1204028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83128"/>
            <a:ext cx="12192000" cy="5693866"/>
          </a:xfrm>
          <a:prstGeom prst="rect">
            <a:avLst/>
          </a:prstGeom>
        </p:spPr>
        <p:txBody>
          <a:bodyPr wrap="square">
            <a:spAutoFit/>
          </a:bodyPr>
          <a:lstStyle/>
          <a:p>
            <a:pPr algn="just"/>
            <a:r>
              <a:rPr lang="ar-SA" sz="2800" b="1" dirty="0"/>
              <a:t>هو مدخل لقياس التكاليف يعتمد على مواصفات المنتج من خلال الربط المباشر بين التكاليف ومواصفات المنتج. ويقوم على فكرة ان المنتج ما هو الا مجموعة من المواصفات او الخصائص ،واضفاء تلك المواصفات على المنتج يستلزم اجراء مجموعة من الانشطة وتنفيذ تلك الانشطة يترتب عليه حدوث التكاليف ،لذلك فان مدخل تكلفة المواصفات يحاول الربط بين التكاليف ومعلومات التشغيل والمعلومات الفنية والمالية من جهة وبين مواصفات المنتج من جهة اخرى.</a:t>
            </a:r>
          </a:p>
          <a:p>
            <a:pPr algn="just"/>
            <a:r>
              <a:rPr lang="ar-SA" sz="2800" b="1" dirty="0"/>
              <a:t>كما عرف (</a:t>
            </a:r>
            <a:r>
              <a:rPr lang="en-US" sz="2800" b="1" dirty="0"/>
              <a:t>ABCII</a:t>
            </a:r>
            <a:r>
              <a:rPr lang="ar-SA" sz="2800" b="1" dirty="0"/>
              <a:t>)على انه اسلوب للمحاسبة يعتمد على قياس التكاليف في ضوء المواصفات التي يصمم على اساسها المنتج وفي ضوء مستويات انجاز كل مواصفة من مواصفات المنتج. وعلى هذا يمكن ايجاز مفهوم مدخل قياس التكاليف على اساس المواصفات في قيامه بتحليل العلاقة بين التكاليف والمنافع /القيمة التي يحصل عليها الزبون من المنتجات وذلك كأساس لتحديد المواصفات التي تحقق الاشباع والقيمة للزبائن في ضوء حدود التكلفة المستهدفة ،ثم استخدام هذه المواصفات كأساس لقياس تكلفة المنتج.</a:t>
            </a:r>
          </a:p>
          <a:p>
            <a:pPr algn="just"/>
            <a:r>
              <a:rPr lang="ar-SA" sz="2800" b="1" dirty="0"/>
              <a:t>كما يعرف(</a:t>
            </a:r>
            <a:r>
              <a:rPr lang="en-US" sz="2800" b="1" dirty="0"/>
              <a:t>ABCII</a:t>
            </a:r>
            <a:r>
              <a:rPr lang="ar-SA" sz="2800" b="1" dirty="0"/>
              <a:t>) بانه مدخل لقياس التكاليف من خلال تخصيص التكاليف على الانشطة بناء على خصائص ومواصفات السلعة.</a:t>
            </a:r>
          </a:p>
        </p:txBody>
      </p:sp>
    </p:spTree>
    <p:extLst>
      <p:ext uri="{BB962C8B-B14F-4D97-AF65-F5344CB8AC3E}">
        <p14:creationId xmlns:p14="http://schemas.microsoft.com/office/powerpoint/2010/main" val="2342278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91886"/>
            <a:ext cx="12192000" cy="6582508"/>
          </a:xfrm>
          <a:prstGeom prst="rect">
            <a:avLst/>
          </a:prstGeom>
        </p:spPr>
        <p:txBody>
          <a:bodyPr wrap="square">
            <a:spAutoFit/>
          </a:bodyPr>
          <a:lstStyle/>
          <a:p>
            <a:pPr algn="just">
              <a:lnSpc>
                <a:spcPct val="107000"/>
              </a:lnSpc>
              <a:spcAft>
                <a:spcPts val="800"/>
              </a:spcAft>
            </a:pPr>
            <a:r>
              <a:rPr lang="ar-IQ" sz="3200" b="1" u="sng" dirty="0">
                <a:latin typeface="Calibri" panose="020F0502020204030204" pitchFamily="34" charset="0"/>
                <a:ea typeface="Calibri" panose="020F0502020204030204" pitchFamily="34" charset="0"/>
              </a:rPr>
              <a:t>ثالثا:</a:t>
            </a:r>
            <a:r>
              <a:rPr lang="ar-SA" sz="3200" b="1" u="sng" dirty="0">
                <a:latin typeface="Calibri" panose="020F0502020204030204" pitchFamily="34" charset="0"/>
                <a:ea typeface="Calibri" panose="020F0502020204030204" pitchFamily="34" charset="0"/>
              </a:rPr>
              <a:t> </a:t>
            </a:r>
            <a:r>
              <a:rPr lang="ar-IQ" sz="3200" b="1" u="sng" dirty="0">
                <a:latin typeface="Calibri" panose="020F0502020204030204" pitchFamily="34" charset="0"/>
                <a:ea typeface="Calibri" panose="020F0502020204030204" pitchFamily="34" charset="0"/>
              </a:rPr>
              <a:t>مقومات مدخل قياس التكاليف على اساس المواصفات:</a:t>
            </a:r>
            <a:endParaRPr lang="en-US" sz="3200" u="sng" dirty="0">
              <a:latin typeface="Calibri" panose="020F0502020204030204" pitchFamily="34" charset="0"/>
              <a:ea typeface="Calibri" panose="020F0502020204030204" pitchFamily="34" charset="0"/>
              <a:cs typeface="Arial" panose="020B0604020202020204" pitchFamily="34" charset="0"/>
            </a:endParaRPr>
          </a:p>
          <a:p>
            <a:pPr marL="342891" indent="-342891" algn="just">
              <a:lnSpc>
                <a:spcPct val="107000"/>
              </a:lnSpc>
              <a:buFont typeface="+mj-cs"/>
              <a:buAutoNum type="arabic1Minus"/>
            </a:pPr>
            <a:r>
              <a:rPr lang="ar-IQ" sz="3200" b="1" dirty="0">
                <a:latin typeface="Calibri" panose="020F0502020204030204" pitchFamily="34" charset="0"/>
                <a:ea typeface="Calibri" panose="020F0502020204030204" pitchFamily="34" charset="0"/>
              </a:rPr>
              <a:t>تحليل العملية : بإعداد خرائط العمليات </a:t>
            </a:r>
            <a:r>
              <a:rPr lang="en-US" sz="3200" b="1" dirty="0">
                <a:latin typeface="Calibri" panose="020F0502020204030204" pitchFamily="34" charset="0"/>
                <a:ea typeface="Calibri" panose="020F0502020204030204" pitchFamily="34" charset="0"/>
                <a:cs typeface="Arial" panose="020B0604020202020204" pitchFamily="34" charset="0"/>
              </a:rPr>
              <a:t>Process Maps</a:t>
            </a:r>
            <a:r>
              <a:rPr lang="ar-IQ" sz="3200" b="1" dirty="0">
                <a:latin typeface="Calibri" panose="020F0502020204030204" pitchFamily="34" charset="0"/>
                <a:ea typeface="Calibri" panose="020F0502020204030204" pitchFamily="34" charset="0"/>
              </a:rPr>
              <a:t> وهذا ما يساعد في تحديد المجالات المحتملة لتحسين العملية وهذا يؤدي الى تقليل بل القضاء على الفاقد والضياع في الموارد المستنفذة داخل هذه العمليات.</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891" indent="-342891" algn="just">
              <a:lnSpc>
                <a:spcPct val="107000"/>
              </a:lnSpc>
              <a:buFont typeface="+mj-cs"/>
              <a:buAutoNum type="arabic1Minus"/>
            </a:pPr>
            <a:r>
              <a:rPr lang="ar-IQ" sz="3200" b="1" dirty="0">
                <a:latin typeface="Calibri" panose="020F0502020204030204" pitchFamily="34" charset="0"/>
                <a:ea typeface="Calibri" panose="020F0502020204030204" pitchFamily="34" charset="0"/>
              </a:rPr>
              <a:t>تحليل الانشطة:</a:t>
            </a:r>
            <a:r>
              <a:rPr lang="ar-SA" sz="3200" b="1" dirty="0">
                <a:latin typeface="Calibri" panose="020F0502020204030204" pitchFamily="34" charset="0"/>
                <a:ea typeface="Calibri" panose="020F0502020204030204" pitchFamily="34" charset="0"/>
              </a:rPr>
              <a:t> </a:t>
            </a:r>
            <a:r>
              <a:rPr lang="ar-IQ" sz="3200" b="1" dirty="0">
                <a:latin typeface="Calibri" panose="020F0502020204030204" pitchFamily="34" charset="0"/>
                <a:ea typeface="Calibri" panose="020F0502020204030204" pitchFamily="34" charset="0"/>
              </a:rPr>
              <a:t>ويتم ذلك من</a:t>
            </a:r>
            <a:r>
              <a:rPr lang="ar-SA" sz="3200" b="1" dirty="0">
                <a:latin typeface="Calibri" panose="020F0502020204030204" pitchFamily="34" charset="0"/>
                <a:ea typeface="Calibri" panose="020F0502020204030204" pitchFamily="34" charset="0"/>
              </a:rPr>
              <a:t> </a:t>
            </a:r>
            <a:r>
              <a:rPr lang="ar-IQ" sz="3200" b="1" dirty="0">
                <a:latin typeface="Calibri" panose="020F0502020204030204" pitchFamily="34" charset="0"/>
                <a:ea typeface="Calibri" panose="020F0502020204030204" pitchFamily="34" charset="0"/>
              </a:rPr>
              <a:t>خلال حصر جميع الانشطة المستهلكة للموارد والتي تحدث في سبيل تحقيق مواصفات المنتج وهذا يتطلب تحديد:</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891" indent="-342891" algn="just">
              <a:lnSpc>
                <a:spcPct val="107000"/>
              </a:lnSpc>
              <a:buFont typeface="+mj-lt"/>
              <a:buAutoNum type="arabicPeriod"/>
            </a:pPr>
            <a:r>
              <a:rPr lang="ar-IQ" sz="3200" b="1" dirty="0">
                <a:latin typeface="Calibri" panose="020F0502020204030204" pitchFamily="34" charset="0"/>
                <a:ea typeface="Calibri" panose="020F0502020204030204" pitchFamily="34" charset="0"/>
              </a:rPr>
              <a:t>ماهي الانشطة التي تؤدى داخل كل عملية.</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891" indent="-342891" algn="just">
              <a:lnSpc>
                <a:spcPct val="107000"/>
              </a:lnSpc>
              <a:buFont typeface="+mj-lt"/>
              <a:buAutoNum type="arabicPeriod"/>
            </a:pPr>
            <a:r>
              <a:rPr lang="ar-IQ" sz="3200" b="1" dirty="0">
                <a:latin typeface="Calibri" panose="020F0502020204030204" pitchFamily="34" charset="0"/>
                <a:ea typeface="Calibri" panose="020F0502020204030204" pitchFamily="34" charset="0"/>
              </a:rPr>
              <a:t>ماهي الموارد لأداء النشاط.</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891" indent="-342891" algn="just">
              <a:lnSpc>
                <a:spcPct val="107000"/>
              </a:lnSpc>
              <a:spcAft>
                <a:spcPts val="800"/>
              </a:spcAft>
              <a:buFont typeface="+mj-lt"/>
              <a:buAutoNum type="arabicPeriod"/>
            </a:pPr>
            <a:r>
              <a:rPr lang="ar-IQ" sz="3200" b="1" dirty="0">
                <a:latin typeface="Calibri" panose="020F0502020204030204" pitchFamily="34" charset="0"/>
                <a:ea typeface="Calibri" panose="020F0502020204030204" pitchFamily="34" charset="0"/>
              </a:rPr>
              <a:t>تقدير قيمة الانشطة من وجهة نظر الزبون وتصنيفها الى انشطة مضيفة للقيمة وغير مضيفة للقيمة.</a:t>
            </a:r>
            <a:endParaRPr lang="en-US" sz="32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ar-IQ" sz="3200" b="1" dirty="0">
                <a:latin typeface="Calibri" panose="020F0502020204030204" pitchFamily="34" charset="0"/>
                <a:ea typeface="Calibri" panose="020F0502020204030204" pitchFamily="34" charset="0"/>
              </a:rPr>
              <a:t>ت-الاهتمام بمستويات انجاز كل مواصفة: باعتبار ان تكلفة المنتج تتحدد في ضوء تكلفة كل مستوى من مستويات انجازها.</a:t>
            </a:r>
            <a:endParaRPr lang="ar-SA" sz="3200" b="1"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659762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785735" y="1184672"/>
            <a:ext cx="10568065" cy="2677656"/>
          </a:xfrm>
          <a:prstGeom prst="rect">
            <a:avLst/>
          </a:prstGeom>
        </p:spPr>
        <p:txBody>
          <a:bodyPr wrap="square">
            <a:spAutoFit/>
          </a:bodyPr>
          <a:lstStyle/>
          <a:p>
            <a:pPr marL="514350" indent="-514350" algn="just">
              <a:buAutoNum type="arabic1Minus"/>
            </a:pPr>
            <a:r>
              <a:rPr lang="ar-SA" sz="2800" b="1" dirty="0" smtClean="0"/>
              <a:t>متطلبات تطبيق التكاليف على اساس المواصفات:</a:t>
            </a:r>
          </a:p>
          <a:p>
            <a:pPr algn="just"/>
            <a:r>
              <a:rPr lang="ar-SA" sz="2800" b="1" dirty="0" smtClean="0"/>
              <a:t>1- وجود مجموعة من المواصفات الاساسية للمنتج تتفق مع حاجات  ورغبات الزبائن.</a:t>
            </a:r>
          </a:p>
          <a:p>
            <a:pPr algn="just"/>
            <a:r>
              <a:rPr lang="ar-SA" sz="2800" b="1" dirty="0" smtClean="0"/>
              <a:t>2- وجود عدد من مستويات الانجاز لكل صفة من مواصفات المنتج.</a:t>
            </a:r>
          </a:p>
          <a:p>
            <a:pPr algn="just"/>
            <a:r>
              <a:rPr lang="ar-SA" sz="2800" b="1" dirty="0" smtClean="0"/>
              <a:t>4- امكانية قياس التكلفة والعائد للمنتج عند كل مستوى من مستويات الانجاز.</a:t>
            </a:r>
          </a:p>
          <a:p>
            <a:pPr algn="just"/>
            <a:r>
              <a:rPr lang="ar-SA" sz="2800" b="1" dirty="0" smtClean="0"/>
              <a:t>5-امكانية تحديد التوليفة المثلى من مستويات الانجاز في شكل مصفوفة وبما يحقق افضل عائد للمنظمة مع الوفاء بحاجات ورغبات الزبائن.</a:t>
            </a:r>
            <a:endParaRPr lang="ar-SA" sz="2800" b="1" dirty="0"/>
          </a:p>
        </p:txBody>
      </p:sp>
      <p:sp>
        <p:nvSpPr>
          <p:cNvPr id="5" name="عنوان 4"/>
          <p:cNvSpPr>
            <a:spLocks noGrp="1"/>
          </p:cNvSpPr>
          <p:nvPr>
            <p:ph type="title"/>
          </p:nvPr>
        </p:nvSpPr>
        <p:spPr>
          <a:xfrm>
            <a:off x="838200" y="365127"/>
            <a:ext cx="10515600" cy="928414"/>
          </a:xfrm>
        </p:spPr>
        <p:txBody>
          <a:bodyPr/>
          <a:lstStyle/>
          <a:p>
            <a:pPr lvl="0" defTabSz="914400">
              <a:lnSpc>
                <a:spcPct val="100000"/>
              </a:lnSpc>
              <a:spcBef>
                <a:spcPts val="0"/>
              </a:spcBef>
            </a:pPr>
            <a:r>
              <a:rPr lang="ar-SA" sz="2800" b="1" u="sng" dirty="0">
                <a:solidFill>
                  <a:prstClr val="black"/>
                </a:solidFill>
                <a:latin typeface="Calibri" panose="020F0502020204030204"/>
                <a:ea typeface="+mn-ea"/>
                <a:cs typeface="Arial" panose="020B0604020202020204" pitchFamily="34" charset="0"/>
              </a:rPr>
              <a:t>رابعا: خطوات تطبيق </a:t>
            </a:r>
            <a:r>
              <a:rPr lang="en-US" sz="2800" b="1" u="sng" dirty="0">
                <a:solidFill>
                  <a:prstClr val="black"/>
                </a:solidFill>
                <a:latin typeface="Calibri" panose="020F0502020204030204"/>
                <a:ea typeface="+mn-ea"/>
                <a:cs typeface="+mn-cs"/>
              </a:rPr>
              <a:t>ABCII</a:t>
            </a:r>
            <a:r>
              <a:rPr lang="ar-SA" sz="2800" b="1" u="sng" dirty="0" smtClean="0">
                <a:solidFill>
                  <a:prstClr val="black"/>
                </a:solidFill>
                <a:latin typeface="Calibri" panose="020F0502020204030204"/>
                <a:ea typeface="+mn-ea"/>
                <a:cs typeface="Arial" panose="020B0604020202020204" pitchFamily="34" charset="0"/>
              </a:rPr>
              <a:t>:</a:t>
            </a:r>
            <a:endParaRPr lang="ar-SA" dirty="0"/>
          </a:p>
        </p:txBody>
      </p:sp>
      <p:sp>
        <p:nvSpPr>
          <p:cNvPr id="2" name="عنصر نائب للمحتوى 1"/>
          <p:cNvSpPr>
            <a:spLocks noGrp="1"/>
          </p:cNvSpPr>
          <p:nvPr>
            <p:ph idx="1"/>
          </p:nvPr>
        </p:nvSpPr>
        <p:spPr>
          <a:xfrm>
            <a:off x="838200" y="0"/>
            <a:ext cx="11249722" cy="6176963"/>
          </a:xfrm>
        </p:spPr>
        <p:txBody>
          <a:bodyPr/>
          <a:lstStyle/>
          <a:p>
            <a:endParaRPr lang="ar-SA" dirty="0"/>
          </a:p>
        </p:txBody>
      </p:sp>
    </p:spTree>
    <p:extLst>
      <p:ext uri="{BB962C8B-B14F-4D97-AF65-F5344CB8AC3E}">
        <p14:creationId xmlns:p14="http://schemas.microsoft.com/office/powerpoint/2010/main" val="27861593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53" y="237507"/>
            <a:ext cx="12073247" cy="6001643"/>
          </a:xfrm>
          <a:prstGeom prst="rect">
            <a:avLst/>
          </a:prstGeom>
        </p:spPr>
        <p:txBody>
          <a:bodyPr wrap="square">
            <a:spAutoFit/>
          </a:bodyPr>
          <a:lstStyle/>
          <a:p>
            <a:pPr algn="just"/>
            <a:r>
              <a:rPr lang="ar-SA" sz="3200" b="1" dirty="0"/>
              <a:t>ب-خطوات تطبيق التكاليف على اساس المواصفات:</a:t>
            </a:r>
            <a:endParaRPr lang="en-US" sz="3200" b="1" dirty="0"/>
          </a:p>
          <a:p>
            <a:pPr algn="just"/>
            <a:r>
              <a:rPr lang="ar-SA" sz="3200" b="1" dirty="0"/>
              <a:t>1- تحديد حاجات ورغبات الزبائن.</a:t>
            </a:r>
          </a:p>
          <a:p>
            <a:pPr algn="just"/>
            <a:r>
              <a:rPr lang="ar-SA" sz="3200" b="1" dirty="0"/>
              <a:t>2- تحديد المواصفات الاساسية للمنتج ومستويات انجاز كل صفة.</a:t>
            </a:r>
          </a:p>
          <a:p>
            <a:pPr algn="just"/>
            <a:r>
              <a:rPr lang="ar-SA" sz="3200" b="1" dirty="0"/>
              <a:t>3- تحديد تكلفة مستويات انجاز كل صفة من المواصفات وتحقيق افضل استغلال للموارد المتاحة(مما يخفض من التكاليف).ومن خلال خطوتين:</a:t>
            </a:r>
          </a:p>
          <a:p>
            <a:pPr algn="just"/>
            <a:r>
              <a:rPr lang="ar-SA" sz="3200" b="1" dirty="0"/>
              <a:t>(اولا)- تحديد تكلفة الانشطة التي تضيف قيمة لمستوى الانجاز وتكلفة الانشطة الضرورية التي لا تضيف قيمة لمستويات الانجاز.</a:t>
            </a:r>
          </a:p>
          <a:p>
            <a:pPr algn="just"/>
            <a:r>
              <a:rPr lang="ar-SA" sz="3200" b="1" dirty="0"/>
              <a:t>(ثانيا)-اختيار افضل توليفة من مستويات الانجاز والتي تحقق اكبر منافع للشركة في ضوء المواصفات التي تفي بحاجات ورغبات الزبائن باستخدام اسلوب البرمجة الخطية.</a:t>
            </a:r>
          </a:p>
          <a:p>
            <a:pPr algn="just"/>
            <a:r>
              <a:rPr lang="ar-SA" sz="3200" b="1" dirty="0"/>
              <a:t>4- تحديد تكلفة الوحدة المنتجة: فكل مستوى من مستويات الانجاز يمثل منتج وعلى ذلك فان تكلفة المنتج عند مستوى انجاز معين يمثل مجموع تكلفة الانشطة التي تتكون منها مواصفات المنتج.</a:t>
            </a:r>
          </a:p>
        </p:txBody>
      </p:sp>
    </p:spTree>
    <p:extLst>
      <p:ext uri="{BB962C8B-B14F-4D97-AF65-F5344CB8AC3E}">
        <p14:creationId xmlns:p14="http://schemas.microsoft.com/office/powerpoint/2010/main" val="2744073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1881" y="0"/>
            <a:ext cx="11990119" cy="6011774"/>
          </a:xfrm>
          <a:prstGeom prst="rect">
            <a:avLst/>
          </a:prstGeom>
        </p:spPr>
        <p:txBody>
          <a:bodyPr wrap="square">
            <a:spAutoFit/>
          </a:bodyPr>
          <a:lstStyle/>
          <a:p>
            <a:pPr algn="just">
              <a:lnSpc>
                <a:spcPct val="107000"/>
              </a:lnSpc>
              <a:spcAft>
                <a:spcPts val="800"/>
              </a:spcAft>
            </a:pPr>
            <a:r>
              <a:rPr lang="ar-IQ" sz="2800" b="1" u="sng" dirty="0">
                <a:latin typeface="Calibri" panose="020F0502020204030204" pitchFamily="34" charset="0"/>
                <a:ea typeface="Calibri" panose="020F0502020204030204" pitchFamily="34" charset="0"/>
              </a:rPr>
              <a:t>خامسا:</a:t>
            </a:r>
            <a:r>
              <a:rPr lang="ar-SA" sz="2800" b="1" u="sng" dirty="0">
                <a:latin typeface="Calibri" panose="020F0502020204030204" pitchFamily="34" charset="0"/>
                <a:ea typeface="Calibri" panose="020F0502020204030204" pitchFamily="34" charset="0"/>
              </a:rPr>
              <a:t> </a:t>
            </a:r>
            <a:r>
              <a:rPr lang="ar-IQ" sz="2800" b="1" u="sng" dirty="0">
                <a:latin typeface="Calibri" panose="020F0502020204030204" pitchFamily="34" charset="0"/>
                <a:ea typeface="Calibri" panose="020F0502020204030204" pitchFamily="34" charset="0"/>
              </a:rPr>
              <a:t>مبررات واهمية مدخل قياس التكاليف على اساس المواصفات:</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ar-IQ" sz="2800" b="1" dirty="0">
                <a:latin typeface="Calibri" panose="020F0502020204030204" pitchFamily="34" charset="0"/>
                <a:ea typeface="Calibri" panose="020F0502020204030204" pitchFamily="34" charset="0"/>
              </a:rPr>
              <a:t>تزداد قيمة السلعة لدى الزبون كلما تم انتاجها بشكل يجعلها قادرة على اداء وظيفتها بأدنى تكلفة ممكنة وبالجودة المستهدفة.</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mj-lt"/>
              <a:buAutoNum type="arabicPeriod"/>
            </a:pPr>
            <a:r>
              <a:rPr lang="ar-IQ" sz="2800" b="1" dirty="0">
                <a:latin typeface="Calibri" panose="020F0502020204030204" pitchFamily="34" charset="0"/>
                <a:ea typeface="Calibri" panose="020F0502020204030204" pitchFamily="34" charset="0"/>
              </a:rPr>
              <a:t>تطوير هذا المدخل يساعد في تخطيط تكاليف المنتج،</a:t>
            </a:r>
            <a:r>
              <a:rPr lang="ar-SA" sz="2800" b="1" dirty="0">
                <a:latin typeface="Calibri" panose="020F0502020204030204" pitchFamily="34" charset="0"/>
                <a:ea typeface="Calibri" panose="020F0502020204030204" pitchFamily="34" charset="0"/>
              </a:rPr>
              <a:t> </a:t>
            </a:r>
            <a:r>
              <a:rPr lang="ar-IQ" sz="2800" b="1" dirty="0">
                <a:latin typeface="Calibri" panose="020F0502020204030204" pitchFamily="34" charset="0"/>
                <a:ea typeface="Calibri" panose="020F0502020204030204" pitchFamily="34" charset="0"/>
              </a:rPr>
              <a:t>من خلال تحديد مستويات انجاز كل صفة من مواصفات المنتج ثم تحديد تكلفة جميع المواصفات والتي تمثل مجموع تكلفة ا</a:t>
            </a:r>
            <a:r>
              <a:rPr lang="ar-SA" sz="2800" b="1" dirty="0">
                <a:latin typeface="Calibri" panose="020F0502020204030204" pitchFamily="34" charset="0"/>
                <a:ea typeface="Calibri" panose="020F0502020204030204" pitchFamily="34" charset="0"/>
              </a:rPr>
              <a:t>ل</a:t>
            </a:r>
            <a:r>
              <a:rPr lang="ar-IQ" sz="2800" b="1" dirty="0">
                <a:latin typeface="Calibri" panose="020F0502020204030204" pitchFamily="34" charset="0"/>
                <a:ea typeface="Calibri" panose="020F0502020204030204" pitchFamily="34" charset="0"/>
              </a:rPr>
              <a:t>منتج عند كل مستوى انجاز.</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mj-lt"/>
              <a:buAutoNum type="arabicPeriod"/>
            </a:pPr>
            <a:r>
              <a:rPr lang="ar-IQ" sz="2800" b="1" dirty="0">
                <a:latin typeface="Calibri" panose="020F0502020204030204" pitchFamily="34" charset="0"/>
                <a:ea typeface="Calibri" panose="020F0502020204030204" pitchFamily="34" charset="0"/>
              </a:rPr>
              <a:t>يتفق تطوير هذا المدخل مع نظام (</a:t>
            </a:r>
            <a:r>
              <a:rPr lang="en-US" sz="2800" b="1" dirty="0">
                <a:latin typeface="Calibri" panose="020F0502020204030204" pitchFamily="34" charset="0"/>
                <a:ea typeface="Calibri" panose="020F0502020204030204" pitchFamily="34" charset="0"/>
                <a:cs typeface="Arial" panose="020B0604020202020204" pitchFamily="34" charset="0"/>
              </a:rPr>
              <a:t>JIT</a:t>
            </a:r>
            <a:r>
              <a:rPr lang="ar-IQ" sz="2800" b="1" dirty="0">
                <a:latin typeface="Calibri" panose="020F0502020204030204" pitchFamily="34" charset="0"/>
                <a:ea typeface="Calibri" panose="020F0502020204030204" pitchFamily="34" charset="0"/>
              </a:rPr>
              <a:t>) حيث يتم الانتاج وفقا لحاجات الزبائن ويعالج تراكم الخزين وكلفه ويخفض كلفة التخزين ويتناسب مع سلسلة القيمة الذي يعتبر كلفة التخزين لا</a:t>
            </a:r>
            <a:r>
              <a:rPr lang="ar-SA" sz="2800" b="1" dirty="0">
                <a:latin typeface="Calibri" panose="020F0502020204030204" pitchFamily="34" charset="0"/>
                <a:ea typeface="Calibri" panose="020F0502020204030204" pitchFamily="34" charset="0"/>
              </a:rPr>
              <a:t> </a:t>
            </a:r>
            <a:r>
              <a:rPr lang="ar-IQ" sz="2800" b="1" dirty="0">
                <a:latin typeface="Calibri" panose="020F0502020204030204" pitchFamily="34" charset="0"/>
                <a:ea typeface="Calibri" panose="020F0502020204030204" pitchFamily="34" charset="0"/>
              </a:rPr>
              <a:t>تضيف قيمة للمنتج ومن ثم يمكن تجنبها.</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mj-lt"/>
              <a:buAutoNum type="arabicPeriod"/>
            </a:pPr>
            <a:r>
              <a:rPr lang="ar-IQ" sz="2800" b="1" dirty="0">
                <a:latin typeface="Calibri" panose="020F0502020204030204" pitchFamily="34" charset="0"/>
                <a:ea typeface="Calibri" panose="020F0502020204030204" pitchFamily="34" charset="0"/>
              </a:rPr>
              <a:t>يتفق هذا المدخل مع التكلفة المستهدفة حيث يتم التركيز على التكلفة المستهدفة لمستويات انجاز كل صفة من مواصفات المنتج سعيا لتحقيق الارباح المستهدفة كما انه عند تخطيط وتصميم المنتج يؤخذ بالتكلفة المستهدفة لمواصفات المنتج ومستويات الانجاز لك صفة.</a:t>
            </a:r>
            <a:endParaRPr lang="en-US" sz="2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95120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379" y="453759"/>
            <a:ext cx="12037621" cy="5448158"/>
          </a:xfrm>
          <a:prstGeom prst="rect">
            <a:avLst/>
          </a:prstGeom>
        </p:spPr>
        <p:txBody>
          <a:bodyPr wrap="square">
            <a:spAutoFit/>
          </a:bodyPr>
          <a:lstStyle/>
          <a:p>
            <a:pPr lvl="0" algn="just">
              <a:lnSpc>
                <a:spcPct val="107000"/>
              </a:lnSpc>
              <a:spcAft>
                <a:spcPts val="800"/>
              </a:spcAft>
            </a:pPr>
            <a:r>
              <a:rPr lang="ar-IQ" sz="2800" b="1" dirty="0" smtClean="0">
                <a:latin typeface="Calibri" panose="020F0502020204030204" pitchFamily="34" charset="0"/>
                <a:ea typeface="Calibri" panose="020F0502020204030204" pitchFamily="34" charset="0"/>
              </a:rPr>
              <a:t>4</a:t>
            </a:r>
            <a:r>
              <a:rPr lang="ar-SA" sz="2800" b="1" dirty="0" smtClean="0">
                <a:latin typeface="Calibri" panose="020F0502020204030204" pitchFamily="34" charset="0"/>
                <a:ea typeface="Calibri" panose="020F0502020204030204" pitchFamily="34" charset="0"/>
              </a:rPr>
              <a:t>. </a:t>
            </a:r>
            <a:r>
              <a:rPr lang="ar-IQ" sz="2800" b="1" dirty="0">
                <a:latin typeface="Calibri" panose="020F0502020204030204" pitchFamily="34" charset="0"/>
                <a:ea typeface="Calibri" panose="020F0502020204030204" pitchFamily="34" charset="0"/>
              </a:rPr>
              <a:t>يساعد هذا المدخل على تحقيق الجودة المستهدفة وزيادة الحصة السوقية للمنتج وتحسين اداء الوحدة الاقتصادية بتحسين مستويات الانجاز بهدف الوفاء بحاجات ورغبات الزبائن.</a:t>
            </a:r>
            <a:endParaRPr lang="en-US" sz="2800" b="1" dirty="0">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Aft>
                <a:spcPts val="800"/>
              </a:spcAft>
            </a:pPr>
            <a:r>
              <a:rPr lang="ar-SA" sz="2800" b="1" dirty="0">
                <a:latin typeface="Calibri" panose="020F0502020204030204" pitchFamily="34" charset="0"/>
                <a:ea typeface="Calibri" panose="020F0502020204030204" pitchFamily="34" charset="0"/>
              </a:rPr>
              <a:t>5. </a:t>
            </a:r>
            <a:r>
              <a:rPr lang="ar-IQ" sz="2800" b="1" dirty="0">
                <a:latin typeface="Calibri" panose="020F0502020204030204" pitchFamily="34" charset="0"/>
                <a:ea typeface="Calibri" panose="020F0502020204030204" pitchFamily="34" charset="0"/>
              </a:rPr>
              <a:t>يساعد هذا المدخل على تخطيط التكاليف الاختيارية.</a:t>
            </a:r>
            <a:endParaRPr lang="en-US" sz="2800" b="1" dirty="0">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Aft>
                <a:spcPts val="800"/>
              </a:spcAft>
            </a:pPr>
            <a:r>
              <a:rPr lang="ar-SA" sz="2800" b="1" dirty="0">
                <a:latin typeface="Calibri" panose="020F0502020204030204" pitchFamily="34" charset="0"/>
                <a:ea typeface="Calibri" panose="020F0502020204030204" pitchFamily="34" charset="0"/>
              </a:rPr>
              <a:t>6. </a:t>
            </a:r>
            <a:r>
              <a:rPr lang="ar-IQ" sz="2800" b="1" dirty="0">
                <a:latin typeface="Calibri" panose="020F0502020204030204" pitchFamily="34" charset="0"/>
                <a:ea typeface="Calibri" panose="020F0502020204030204" pitchFamily="34" charset="0"/>
              </a:rPr>
              <a:t>يساعد هذا المدخل في قياس التكاليف على اساس المواصفات ،حيث انه على الرغم من ان هذا المدخل يعتمد على تحليل مواصفات المنتج من خلال استخدام محركات التكلفة لتحديد معدلات التحميل الخاصة عندما تكون العلاقة مباشرة بين تكلفة المنتج ومواصفاته الا انه يتجاهل الانشطة التي يتكون منها كل مستوى من مستويات الانجاز كما يتجاهل الانشطة التي يتكون منها كل مستوى من مستويات الانجاز كما يتجاهل قيود الانتاج ونقاط الاختناق ومن ثم يتجاهل الطاقات غير المستغلة وما يترتب على ذلك من تكاليف بمكن تجنبها.</a:t>
            </a:r>
            <a:endParaRPr lang="ar-SA" sz="2800" b="1" dirty="0">
              <a:latin typeface="Calibri" panose="020F0502020204030204" pitchFamily="34" charset="0"/>
              <a:ea typeface="Calibri" panose="020F0502020204030204" pitchFamily="34" charset="0"/>
            </a:endParaRPr>
          </a:p>
          <a:p>
            <a:pPr lvl="0" algn="just">
              <a:lnSpc>
                <a:spcPct val="107000"/>
              </a:lnSpc>
              <a:spcAft>
                <a:spcPts val="800"/>
              </a:spcAft>
            </a:pPr>
            <a:r>
              <a:rPr lang="ar-IQ" sz="2800" b="1" dirty="0">
                <a:latin typeface="Calibri" panose="020F0502020204030204" pitchFamily="34" charset="0"/>
                <a:ea typeface="Calibri" panose="020F0502020204030204" pitchFamily="34" charset="0"/>
              </a:rPr>
              <a:t>تكلفة الطاقة غير المستغلة=(تكلفة الطاقة المتاحة– تكلفة الطاقة</a:t>
            </a:r>
            <a:r>
              <a:rPr lang="ar-SA" sz="2800" b="1" dirty="0">
                <a:latin typeface="Calibri" panose="020F0502020204030204" pitchFamily="34" charset="0"/>
                <a:ea typeface="Calibri" panose="020F0502020204030204" pitchFamily="34" charset="0"/>
              </a:rPr>
              <a:t> </a:t>
            </a:r>
            <a:r>
              <a:rPr lang="ar-IQ" sz="2800" b="1" dirty="0">
                <a:latin typeface="Calibri" panose="020F0502020204030204" pitchFamily="34" charset="0"/>
                <a:ea typeface="Calibri" panose="020F0502020204030204" pitchFamily="34" charset="0"/>
              </a:rPr>
              <a:t>المستنفذة)+  تكلفة الموارد المستنفذة في الأنشطة</a:t>
            </a:r>
            <a:r>
              <a:rPr lang="ar-SA" sz="2800" b="1" dirty="0">
                <a:latin typeface="Calibri" panose="020F0502020204030204" pitchFamily="34" charset="0"/>
                <a:ea typeface="Calibri" panose="020F0502020204030204" pitchFamily="34" charset="0"/>
              </a:rPr>
              <a:t> </a:t>
            </a:r>
            <a:r>
              <a:rPr lang="ar-IQ" sz="2800" b="1" dirty="0">
                <a:latin typeface="Calibri" panose="020F0502020204030204" pitchFamily="34" charset="0"/>
                <a:ea typeface="Calibri" panose="020F0502020204030204" pitchFamily="34" charset="0"/>
              </a:rPr>
              <a:t>غير الضرورية</a:t>
            </a:r>
            <a:r>
              <a:rPr lang="ar-SA" sz="2800" b="1" dirty="0">
                <a:latin typeface="Calibri" panose="020F0502020204030204" pitchFamily="34" charset="0"/>
                <a:ea typeface="Calibri" panose="020F0502020204030204" pitchFamily="34" charset="0"/>
              </a:rPr>
              <a:t> </a:t>
            </a:r>
            <a:r>
              <a:rPr lang="ar-IQ" sz="2800" b="1" dirty="0">
                <a:latin typeface="Calibri" panose="020F0502020204030204" pitchFamily="34" charset="0"/>
                <a:ea typeface="Calibri" panose="020F0502020204030204" pitchFamily="34" charset="0"/>
              </a:rPr>
              <a:t>والتي</a:t>
            </a:r>
            <a:r>
              <a:rPr lang="ar-SA" sz="2800" b="1" dirty="0">
                <a:latin typeface="Calibri" panose="020F0502020204030204" pitchFamily="34" charset="0"/>
                <a:ea typeface="Calibri" panose="020F0502020204030204" pitchFamily="34" charset="0"/>
              </a:rPr>
              <a:t> </a:t>
            </a:r>
            <a:r>
              <a:rPr lang="ar-IQ" sz="2800" b="1" dirty="0">
                <a:latin typeface="Calibri" panose="020F0502020204030204" pitchFamily="34" charset="0"/>
                <a:ea typeface="Calibri" panose="020F0502020204030204" pitchFamily="34" charset="0"/>
              </a:rPr>
              <a:t>لا</a:t>
            </a:r>
            <a:r>
              <a:rPr lang="ar-SA" sz="2800" b="1" dirty="0">
                <a:latin typeface="Calibri" panose="020F0502020204030204" pitchFamily="34" charset="0"/>
                <a:ea typeface="Calibri" panose="020F0502020204030204" pitchFamily="34" charset="0"/>
              </a:rPr>
              <a:t> </a:t>
            </a:r>
            <a:r>
              <a:rPr lang="ar-IQ" sz="2800" b="1" dirty="0">
                <a:latin typeface="Calibri" panose="020F0502020204030204" pitchFamily="34" charset="0"/>
                <a:ea typeface="Calibri" panose="020F0502020204030204" pitchFamily="34" charset="0"/>
              </a:rPr>
              <a:t>تضيف قيمة لمستوى الانجاز</a:t>
            </a:r>
            <a:endParaRPr lang="en-US" sz="2800" b="1"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898954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5632" y="0"/>
            <a:ext cx="12077204" cy="5927841"/>
          </a:xfrm>
          <a:prstGeom prst="rect">
            <a:avLst/>
          </a:prstGeom>
        </p:spPr>
        <p:txBody>
          <a:bodyPr wrap="square">
            <a:spAutoFit/>
          </a:bodyPr>
          <a:lstStyle/>
          <a:p>
            <a:pPr marL="285750" algn="just">
              <a:lnSpc>
                <a:spcPct val="107000"/>
              </a:lnSpc>
              <a:spcAft>
                <a:spcPts val="800"/>
              </a:spcAft>
            </a:pPr>
            <a:r>
              <a:rPr lang="ar-IQ" sz="2400" b="1" u="sng" dirty="0">
                <a:latin typeface="Calibri" panose="020F0502020204030204" pitchFamily="34" charset="0"/>
                <a:ea typeface="Calibri" panose="020F0502020204030204" pitchFamily="34" charset="0"/>
              </a:rPr>
              <a:t>سادسا: مزايا مدخل قياس التكاليف على اساس المواصفات:</a:t>
            </a:r>
            <a:endParaRPr lang="en-US" sz="2400" u="sng"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mj-lt"/>
              <a:buAutoNum type="arabicPeriod"/>
            </a:pPr>
            <a:r>
              <a:rPr lang="ar-IQ" sz="2400" b="1" dirty="0">
                <a:latin typeface="Calibri" panose="020F0502020204030204" pitchFamily="34" charset="0"/>
                <a:ea typeface="Calibri" panose="020F0502020204030204" pitchFamily="34" charset="0"/>
              </a:rPr>
              <a:t>يربط بين تكلفة المنتج والموارد الفعلية المستنفذة بواسطة انشطة الانتاج وطاقة كل منها مع مراعاة العلاقة السببية.</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mj-lt"/>
              <a:buAutoNum type="arabicPeriod"/>
            </a:pPr>
            <a:r>
              <a:rPr lang="ar-IQ" sz="2400" b="1" dirty="0">
                <a:latin typeface="Calibri" panose="020F0502020204030204" pitchFamily="34" charset="0"/>
                <a:ea typeface="Calibri" panose="020F0502020204030204" pitchFamily="34" charset="0"/>
              </a:rPr>
              <a:t>يساعد على تحديد تكلفة كل مستوى من مستويات الانجاز بدقة وعدالة دون تشويه للتكلفة.</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mj-lt"/>
              <a:buAutoNum type="arabicPeriod"/>
            </a:pPr>
            <a:r>
              <a:rPr lang="ar-IQ" sz="2400" b="1" dirty="0">
                <a:latin typeface="Calibri" panose="020F0502020204030204" pitchFamily="34" charset="0"/>
                <a:ea typeface="Calibri" panose="020F0502020204030204" pitchFamily="34" charset="0"/>
              </a:rPr>
              <a:t>يساعد على قياس التكلفة الفعلية لكل مستوى من مستويات الانجاز ممثلة بتكلفة الموارد المستنفذة فعلا في الانشطة الضرورية وتلك الانشطة التي تضيف قيمة مع استبعاد تكلفة الموارد المستنفذة في الانشطة غير الضرورية التي لا</a:t>
            </a:r>
            <a:r>
              <a:rPr lang="ar-SA" sz="2400" b="1" dirty="0">
                <a:latin typeface="Calibri" panose="020F0502020204030204" pitchFamily="34" charset="0"/>
                <a:ea typeface="Calibri" panose="020F0502020204030204" pitchFamily="34" charset="0"/>
              </a:rPr>
              <a:t> </a:t>
            </a:r>
            <a:r>
              <a:rPr lang="ar-IQ" sz="2400" b="1" dirty="0">
                <a:latin typeface="Calibri" panose="020F0502020204030204" pitchFamily="34" charset="0"/>
                <a:ea typeface="Calibri" panose="020F0502020204030204" pitchFamily="34" charset="0"/>
              </a:rPr>
              <a:t>تضيف قيمة.</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mj-lt"/>
              <a:buAutoNum type="arabicPeriod"/>
            </a:pPr>
            <a:r>
              <a:rPr lang="ar-IQ" sz="2400" b="1" dirty="0">
                <a:latin typeface="Calibri" panose="020F0502020204030204" pitchFamily="34" charset="0"/>
                <a:ea typeface="Calibri" panose="020F0502020204030204" pitchFamily="34" charset="0"/>
              </a:rPr>
              <a:t>يساعد على تحديد الانشطة التي تمثل الاختناقات ومن ثم تحد من الإنتاج</a:t>
            </a:r>
            <a:r>
              <a:rPr lang="ar-SA" sz="2400" b="1" dirty="0">
                <a:latin typeface="Calibri" panose="020F0502020204030204" pitchFamily="34" charset="0"/>
                <a:ea typeface="Calibri" panose="020F0502020204030204" pitchFamily="34" charset="0"/>
              </a:rPr>
              <a:t> </a:t>
            </a:r>
            <a:r>
              <a:rPr lang="ar-IQ" sz="2400" b="1" dirty="0">
                <a:latin typeface="Calibri" panose="020F0502020204030204" pitchFamily="34" charset="0"/>
                <a:ea typeface="Calibri" panose="020F0502020204030204" pitchFamily="34" charset="0"/>
              </a:rPr>
              <a:t>وتؤدي لوجود طاقات غير مستغلة مما يساعد الادارة على اتخاذ القرارات المناسبة لحل نقاط الاختناق.</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mj-lt"/>
              <a:buAutoNum type="arabicPeriod"/>
            </a:pPr>
            <a:r>
              <a:rPr lang="ar-IQ" sz="2400" b="1" dirty="0">
                <a:latin typeface="Calibri" panose="020F0502020204030204" pitchFamily="34" charset="0"/>
                <a:ea typeface="Calibri" panose="020F0502020204030204" pitchFamily="34" charset="0"/>
              </a:rPr>
              <a:t>يساعد على تحديد الطاقات غير المستغلة واعادة تخصيصها بما يحقق منافع اضافية للشركة وبما يحقق الاستغلال الامثل للموارد المتاحة وبما يحقق كفاءة استخدام تلك الموارد والطاقات ثم تحقيق اكبر منفعة ممكنة.</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mj-lt"/>
              <a:buAutoNum type="arabicPeriod"/>
            </a:pPr>
            <a:r>
              <a:rPr lang="ar-IQ" sz="2400" b="1" dirty="0">
                <a:latin typeface="Calibri" panose="020F0502020204030204" pitchFamily="34" charset="0"/>
                <a:ea typeface="Calibri" panose="020F0502020204030204" pitchFamily="34" charset="0"/>
              </a:rPr>
              <a:t>يوفر معلومات لتسعير المنتج في ظل كل مستوى من مستويات الانجاز لكل صفة من المواصفات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mj-lt"/>
              <a:buAutoNum type="arabicPeriod"/>
            </a:pPr>
            <a:r>
              <a:rPr lang="ar-IQ" sz="2400" b="1" dirty="0">
                <a:latin typeface="Calibri" panose="020F0502020204030204" pitchFamily="34" charset="0"/>
                <a:ea typeface="Calibri" panose="020F0502020204030204" pitchFamily="34" charset="0"/>
              </a:rPr>
              <a:t>يساعد على تلافي الانتقادات الموجهة لكل من نظام التكاليف على اساس الانشطة(</a:t>
            </a:r>
            <a:r>
              <a:rPr lang="en-US" sz="2400" b="1" dirty="0">
                <a:latin typeface="Calibri" panose="020F0502020204030204" pitchFamily="34" charset="0"/>
                <a:ea typeface="Calibri" panose="020F0502020204030204" pitchFamily="34" charset="0"/>
                <a:cs typeface="Arial" panose="020B0604020202020204" pitchFamily="34" charset="0"/>
              </a:rPr>
              <a:t>ABC</a:t>
            </a:r>
            <a:r>
              <a:rPr lang="ar-IQ" sz="2400" b="1" dirty="0">
                <a:latin typeface="Calibri" panose="020F0502020204030204" pitchFamily="34" charset="0"/>
                <a:ea typeface="Calibri" panose="020F0502020204030204" pitchFamily="34" charset="0"/>
              </a:rPr>
              <a:t>) والادارة على اساس الانشطة(</a:t>
            </a:r>
            <a:r>
              <a:rPr lang="en-US" sz="2400" b="1" dirty="0">
                <a:latin typeface="Calibri" panose="020F0502020204030204" pitchFamily="34" charset="0"/>
                <a:ea typeface="Calibri" panose="020F0502020204030204" pitchFamily="34" charset="0"/>
                <a:cs typeface="Arial" panose="020B0604020202020204" pitchFamily="34" charset="0"/>
              </a:rPr>
              <a:t>ABM</a:t>
            </a:r>
            <a:r>
              <a:rPr lang="ar-IQ" sz="2400" b="1" dirty="0">
                <a:latin typeface="Calibri" panose="020F0502020204030204" pitchFamily="34" charset="0"/>
                <a:ea typeface="Calibri" panose="020F0502020204030204" pitchFamily="34" charset="0"/>
              </a:rPr>
              <a:t>).</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032435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6255" y="0"/>
            <a:ext cx="12025745" cy="5626156"/>
          </a:xfrm>
          <a:prstGeom prst="rect">
            <a:avLst/>
          </a:prstGeom>
        </p:spPr>
        <p:txBody>
          <a:bodyPr wrap="square">
            <a:spAutoFit/>
          </a:bodyPr>
          <a:lstStyle/>
          <a:p>
            <a:pPr marL="285750" algn="just">
              <a:lnSpc>
                <a:spcPct val="107000"/>
              </a:lnSpc>
              <a:spcAft>
                <a:spcPts val="800"/>
              </a:spcAft>
            </a:pPr>
            <a:r>
              <a:rPr lang="ar-IQ" sz="2000" b="1" u="sng" dirty="0">
                <a:latin typeface="Calibri" panose="020F0502020204030204" pitchFamily="34" charset="0"/>
                <a:ea typeface="Calibri" panose="020F0502020204030204" pitchFamily="34" charset="0"/>
              </a:rPr>
              <a:t>سابعا:</a:t>
            </a:r>
            <a:r>
              <a:rPr lang="en-US" sz="2000" b="1" u="sng" dirty="0">
                <a:latin typeface="Calibri" panose="020F0502020204030204" pitchFamily="34" charset="0"/>
                <a:ea typeface="Calibri" panose="020F0502020204030204" pitchFamily="34" charset="0"/>
              </a:rPr>
              <a:t> </a:t>
            </a:r>
            <a:r>
              <a:rPr lang="ar-IQ" sz="2000" b="1" u="sng" dirty="0">
                <a:latin typeface="Calibri" panose="020F0502020204030204" pitchFamily="34" charset="0"/>
                <a:ea typeface="Calibri" panose="020F0502020204030204" pitchFamily="34" charset="0"/>
              </a:rPr>
              <a:t>كيفية التطبيق العملي لمدخل التكاليف على اساس المواصفات(</a:t>
            </a:r>
            <a:r>
              <a:rPr lang="en-US" sz="2000" b="1" u="sng" dirty="0">
                <a:latin typeface="Calibri" panose="020F0502020204030204" pitchFamily="34" charset="0"/>
                <a:ea typeface="Calibri" panose="020F0502020204030204" pitchFamily="34" charset="0"/>
                <a:cs typeface="Arial" panose="020B0604020202020204" pitchFamily="34" charset="0"/>
              </a:rPr>
              <a:t>ABCII</a:t>
            </a:r>
            <a:r>
              <a:rPr lang="ar-IQ" sz="2000" b="1" u="sng" dirty="0">
                <a:latin typeface="Calibri" panose="020F0502020204030204" pitchFamily="34" charset="0"/>
                <a:ea typeface="Calibri" panose="020F0502020204030204" pitchFamily="34" charset="0"/>
              </a:rPr>
              <a:t>):</a:t>
            </a:r>
            <a:endParaRPr lang="en-US" sz="1600" u="sng" dirty="0">
              <a:latin typeface="Calibri" panose="020F0502020204030204" pitchFamily="34" charset="0"/>
              <a:ea typeface="Calibri" panose="020F0502020204030204" pitchFamily="34" charset="0"/>
              <a:cs typeface="Arial" panose="020B0604020202020204" pitchFamily="34" charset="0"/>
            </a:endParaRPr>
          </a:p>
          <a:p>
            <a:pPr marL="285750" algn="just">
              <a:lnSpc>
                <a:spcPct val="107000"/>
              </a:lnSpc>
              <a:spcAft>
                <a:spcPts val="800"/>
              </a:spcAft>
            </a:pPr>
            <a:r>
              <a:rPr lang="ar-IQ" sz="2000" b="1" dirty="0">
                <a:latin typeface="Calibri" panose="020F0502020204030204" pitchFamily="34" charset="0"/>
                <a:ea typeface="Calibri" panose="020F0502020204030204" pitchFamily="34" charset="0"/>
              </a:rPr>
              <a:t>لقياس تكاليف الانتاج بموجب مدخل التكاليف على اساس المواصفات لابد من المرور بالخطوات التالية:</a:t>
            </a:r>
            <a:endParaRPr lang="en-US" sz="1600" dirty="0">
              <a:latin typeface="Calibri" panose="020F0502020204030204" pitchFamily="34" charset="0"/>
              <a:ea typeface="Calibri" panose="020F0502020204030204" pitchFamily="34" charset="0"/>
              <a:cs typeface="Arial" panose="020B0604020202020204" pitchFamily="34" charset="0"/>
            </a:endParaRPr>
          </a:p>
          <a:p>
            <a:pPr marL="285750" algn="just">
              <a:lnSpc>
                <a:spcPct val="107000"/>
              </a:lnSpc>
              <a:spcAft>
                <a:spcPts val="800"/>
              </a:spcAft>
            </a:pPr>
            <a:r>
              <a:rPr lang="ar-SA" sz="2000" b="1" dirty="0">
                <a:latin typeface="Calibri" panose="020F0502020204030204" pitchFamily="34" charset="0"/>
                <a:ea typeface="Calibri" panose="020F0502020204030204" pitchFamily="34" charset="0"/>
              </a:rPr>
              <a:t>1- </a:t>
            </a:r>
            <a:r>
              <a:rPr lang="ar-IQ" sz="2000" b="1" dirty="0">
                <a:latin typeface="Calibri" panose="020F0502020204030204" pitchFamily="34" charset="0"/>
                <a:ea typeface="Calibri" panose="020F0502020204030204" pitchFamily="34" charset="0"/>
              </a:rPr>
              <a:t>تحديد المواصفات الاساسية للمنتج انطلاقا من حاجات ورغبات الزبائن وتتعدد الاساليب المستخدمة في تحديد مواصفات المنتج ومستويات انجازها:</a:t>
            </a:r>
            <a:endParaRPr lang="en-US" sz="1600" dirty="0">
              <a:latin typeface="Calibri" panose="020F0502020204030204" pitchFamily="34" charset="0"/>
              <a:ea typeface="Calibri" panose="020F0502020204030204" pitchFamily="34" charset="0"/>
              <a:cs typeface="Arial" panose="020B0604020202020204" pitchFamily="34" charset="0"/>
            </a:endParaRPr>
          </a:p>
          <a:p>
            <a:pPr marL="800100" lvl="1" indent="-342900" algn="just">
              <a:lnSpc>
                <a:spcPct val="107000"/>
              </a:lnSpc>
              <a:spcAft>
                <a:spcPts val="800"/>
              </a:spcAft>
              <a:buFont typeface="+mj-cs"/>
              <a:buAutoNum type="arabic1Minus"/>
            </a:pPr>
            <a:r>
              <a:rPr lang="ar-IQ" sz="2000" b="1" dirty="0">
                <a:latin typeface="Calibri" panose="020F0502020204030204" pitchFamily="34" charset="0"/>
                <a:ea typeface="Calibri" panose="020F0502020204030204" pitchFamily="34" charset="0"/>
              </a:rPr>
              <a:t>اسلوب التحليل المشترك</a:t>
            </a:r>
            <a:r>
              <a:rPr lang="en-US" sz="2000" b="1" dirty="0">
                <a:latin typeface="Calibri" panose="020F0502020204030204" pitchFamily="34" charset="0"/>
                <a:ea typeface="Calibri" panose="020F0502020204030204" pitchFamily="34" charset="0"/>
                <a:cs typeface="Arial" panose="020B0604020202020204" pitchFamily="34" charset="0"/>
              </a:rPr>
              <a:t> (conjoining analysis)</a:t>
            </a:r>
            <a:r>
              <a:rPr lang="ar-IQ" sz="2000" b="1" dirty="0">
                <a:latin typeface="Calibri" panose="020F0502020204030204" pitchFamily="34" charset="0"/>
                <a:ea typeface="Calibri" panose="020F0502020204030204" pitchFamily="34" charset="0"/>
              </a:rPr>
              <a:t>الذي يعتمد على توجيه مجموعة من الاسئلة الى عينات الزبائن واخضاعها للتحليل الاحصائي لاستنتاج افضل توليفة من المواصفات التي تحقق ارضاء لحاجات ورغبات الزبائن.</a:t>
            </a:r>
            <a:endParaRPr lang="en-US" sz="1600" dirty="0">
              <a:latin typeface="Calibri" panose="020F0502020204030204" pitchFamily="34" charset="0"/>
              <a:ea typeface="Calibri" panose="020F0502020204030204" pitchFamily="34" charset="0"/>
              <a:cs typeface="Arial" panose="020B0604020202020204" pitchFamily="34" charset="0"/>
            </a:endParaRPr>
          </a:p>
          <a:p>
            <a:pPr marL="800100" lvl="1" indent="-342900" algn="just">
              <a:lnSpc>
                <a:spcPct val="107000"/>
              </a:lnSpc>
              <a:spcAft>
                <a:spcPts val="800"/>
              </a:spcAft>
              <a:buFont typeface="+mj-cs"/>
              <a:buAutoNum type="arabic1Minus"/>
            </a:pPr>
            <a:r>
              <a:rPr lang="ar-IQ" sz="2000" b="1" dirty="0">
                <a:latin typeface="Calibri" panose="020F0502020204030204" pitchFamily="34" charset="0"/>
                <a:ea typeface="Calibri" panose="020F0502020204030204" pitchFamily="34" charset="0"/>
              </a:rPr>
              <a:t>اسلوب هندسة القيمة وهو اداة مهمة لتحديد مواصفات المنتج حيث يسعى البحث لأفضل طرق التصنيع وافضل تصميم في ضوء اعتبارات التكلفة/ العائد وفي كل الاحوال يتم تصنيف المواصفات الى ثلاث فئات</a:t>
            </a:r>
            <a:r>
              <a:rPr lang="ar-IQ" sz="2000" dirty="0">
                <a:latin typeface="Calibri" panose="020F0502020204030204" pitchFamily="34" charset="0"/>
                <a:ea typeface="Calibri" panose="020F0502020204030204" pitchFamily="34" charset="0"/>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857250" lvl="1" algn="just">
              <a:lnSpc>
                <a:spcPct val="107000"/>
              </a:lnSpc>
              <a:spcAft>
                <a:spcPts val="800"/>
              </a:spcAft>
            </a:pPr>
            <a:r>
              <a:rPr lang="ar-IQ" sz="2000" b="1" dirty="0">
                <a:latin typeface="Calibri" panose="020F0502020204030204" pitchFamily="34" charset="0"/>
                <a:ea typeface="Calibri" panose="020F0502020204030204" pitchFamily="34" charset="0"/>
              </a:rPr>
              <a:t>-اساسية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857250" lvl="1" algn="just">
              <a:lnSpc>
                <a:spcPct val="107000"/>
              </a:lnSpc>
              <a:spcAft>
                <a:spcPts val="800"/>
              </a:spcAft>
            </a:pPr>
            <a:r>
              <a:rPr lang="ar-IQ" sz="2000" b="1" dirty="0">
                <a:latin typeface="Calibri" panose="020F0502020204030204" pitchFamily="34" charset="0"/>
                <a:ea typeface="Calibri" panose="020F0502020204030204" pitchFamily="34" charset="0"/>
              </a:rPr>
              <a:t>-مميزة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857250" lvl="1" algn="just">
              <a:lnSpc>
                <a:spcPct val="107000"/>
              </a:lnSpc>
              <a:spcAft>
                <a:spcPts val="800"/>
              </a:spcAft>
            </a:pPr>
            <a:r>
              <a:rPr lang="ar-IQ" sz="2000" b="1" dirty="0">
                <a:latin typeface="Calibri" panose="020F0502020204030204" pitchFamily="34" charset="0"/>
                <a:ea typeface="Calibri" panose="020F0502020204030204" pitchFamily="34" charset="0"/>
              </a:rPr>
              <a:t>-تحفيزية  .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857250" lvl="1" algn="just">
              <a:lnSpc>
                <a:spcPct val="107000"/>
              </a:lnSpc>
              <a:spcAft>
                <a:spcPts val="800"/>
              </a:spcAft>
            </a:pPr>
            <a:r>
              <a:rPr lang="ar-IQ" sz="2000" b="1" dirty="0">
                <a:latin typeface="Calibri" panose="020F0502020204030204" pitchFamily="34" charset="0"/>
                <a:ea typeface="Calibri" panose="020F0502020204030204" pitchFamily="34" charset="0"/>
              </a:rPr>
              <a:t>ويجب ان يكون مستوى الانجاز مناسب للوظيفة المحددة للسلعة.</a:t>
            </a:r>
            <a:endParaRPr lang="en-US" sz="1600" dirty="0">
              <a:latin typeface="Calibri" panose="020F0502020204030204" pitchFamily="34" charset="0"/>
              <a:ea typeface="Calibri" panose="020F0502020204030204" pitchFamily="34" charset="0"/>
              <a:cs typeface="Arial" panose="020B0604020202020204" pitchFamily="34" charset="0"/>
            </a:endParaRPr>
          </a:p>
          <a:p>
            <a:pPr lvl="1" algn="just">
              <a:lnSpc>
                <a:spcPct val="107000"/>
              </a:lnSpc>
              <a:spcAft>
                <a:spcPts val="800"/>
              </a:spcAft>
            </a:pPr>
            <a:r>
              <a:rPr lang="ar-SA" sz="2000" b="1" dirty="0">
                <a:latin typeface="Calibri" panose="020F0502020204030204" pitchFamily="34" charset="0"/>
                <a:ea typeface="Calibri" panose="020F0502020204030204" pitchFamily="34" charset="0"/>
              </a:rPr>
              <a:t>2- </a:t>
            </a:r>
            <a:r>
              <a:rPr lang="ar-IQ" sz="2000" b="1" dirty="0">
                <a:latin typeface="Calibri" panose="020F0502020204030204" pitchFamily="34" charset="0"/>
                <a:ea typeface="Calibri" panose="020F0502020204030204" pitchFamily="34" charset="0"/>
              </a:rPr>
              <a:t>تحديد الانشطة والعمليات اللازمة لتنفيذ المواصفات اي حصر الانشطة للتعرف على مدخلات ومخرجات كل عملية ودراسة مقاييس الاداء المختلفة الخاصة بالعملية ومدى اضافة كل عملية للقيمة بشكل يتيح التفرقة بين الانشطة التي تضيف قيمة وتلك التي لا تضيف قيمة.</a:t>
            </a:r>
            <a:endParaRPr lang="en-US" sz="16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396885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69453"/>
            <a:ext cx="12017829" cy="6001643"/>
          </a:xfrm>
          <a:prstGeom prst="rect">
            <a:avLst/>
          </a:prstGeom>
        </p:spPr>
        <p:txBody>
          <a:bodyPr wrap="square">
            <a:spAutoFit/>
          </a:bodyPr>
          <a:lstStyle/>
          <a:p>
            <a:pPr algn="just"/>
            <a:r>
              <a:rPr lang="ar-SA" b="1" dirty="0"/>
              <a:t>- </a:t>
            </a:r>
            <a:r>
              <a:rPr lang="ar-SA" sz="2400" b="1" dirty="0"/>
              <a:t>تحديد الموارد اللازمة لتنفيذ الانشطة والعمليات لتنفيذ مواصفات المنتج ،حيث يتم تحديد الموارد التي تستنفذ خلال تلك الانشطة وتتمثل الموارد هنا بالأفراد، المعدات ،المواد الخام، التكنلوجيا، التسهيلات الاخرى.</a:t>
            </a:r>
          </a:p>
          <a:p>
            <a:pPr algn="just"/>
            <a:r>
              <a:rPr lang="ar-SA" sz="2400" b="1" dirty="0"/>
              <a:t>وبعد حصر وتحديد الموارد اللازمة لتحقيق كل مستوى انجاز تبدا عملية تجميع هذه الموارد من خلال تعاون كافة ادارات واقسام المنشأة.</a:t>
            </a:r>
          </a:p>
          <a:p>
            <a:pPr algn="just"/>
            <a:r>
              <a:rPr lang="ar-SA" sz="2400" b="1" dirty="0"/>
              <a:t>4- تحديد تكاليف مستويات الانجاز بعد تحديد الموارد اللازمة لتحقيق كل مواصفة من مواصفات المنتج يتم اتخاذ الاجراءات اللازمة لتحديد تكاليف كل مستوى من مستويات انجاز كل مواصفة من خلال:</a:t>
            </a:r>
          </a:p>
          <a:p>
            <a:pPr marL="342900" indent="-342900" algn="just">
              <a:buFont typeface="Wingdings" panose="05000000000000000000" pitchFamily="2" charset="2"/>
              <a:buChar char="§"/>
            </a:pPr>
            <a:r>
              <a:rPr lang="ar-SA" sz="2400" b="1" dirty="0"/>
              <a:t>تحديد تكلفة الانشطة التي تضيف قيمة لمستويات الانجاز وتكلفة الانشطة الضرورية التي لاتضيف قيمة لمستويات الانجاز.</a:t>
            </a:r>
          </a:p>
          <a:p>
            <a:pPr marL="342900" indent="-342900" algn="just">
              <a:buFont typeface="Wingdings" panose="05000000000000000000" pitchFamily="2" charset="2"/>
              <a:buChar char="§"/>
            </a:pPr>
            <a:r>
              <a:rPr lang="ar-SA" sz="2400" b="1" dirty="0"/>
              <a:t>اختيار افضل توليفة من مستويات التي تحقق اكبر منافع للشركة في ضوء المواصفات التي تفي بحاجات ورغبات الزبائن وعلى ذلك فان:-</a:t>
            </a:r>
          </a:p>
          <a:p>
            <a:pPr algn="just"/>
            <a:r>
              <a:rPr lang="ar-SA" sz="2400" b="1" dirty="0"/>
              <a:t>تكلفة اي مستوى انجاز= مجموع تكاليف الانشطة اللازمة لتنفيذ هذا المستوى</a:t>
            </a:r>
          </a:p>
          <a:p>
            <a:pPr algn="just"/>
            <a:r>
              <a:rPr lang="ar-SA" sz="2400" b="1" dirty="0"/>
              <a:t>5- تحديد تكلفة وحدة المنتج بتجميع تكاليف كل مواصفات المنتج (على اساس الانجاز) نصل الى تكلفة وحدة المنتج. اي ان تكلفة وحدة المنتج هي:</a:t>
            </a:r>
          </a:p>
          <a:p>
            <a:pPr algn="just"/>
            <a:r>
              <a:rPr lang="ar-SA" sz="2400" b="1" dirty="0"/>
              <a:t>تكلفة وحدة المنتج = مجموع تكاليف مواصفاته في ضوء مستوى الانجاز المستهدف لكل مواصفة.</a:t>
            </a:r>
          </a:p>
          <a:p>
            <a:pPr algn="just"/>
            <a:r>
              <a:rPr lang="ar-SA" sz="2400" b="1" dirty="0"/>
              <a:t>ويتم تحليل مواصفات المنتج من خلال استخدام محركات التكلفة لتحديد معدلات التحميل خاصة عندما تكون العلاقة مباشرة بين تكلفة المنتج ومواصفاته.</a:t>
            </a:r>
          </a:p>
        </p:txBody>
      </p:sp>
    </p:spTree>
    <p:extLst>
      <p:ext uri="{BB962C8B-B14F-4D97-AF65-F5344CB8AC3E}">
        <p14:creationId xmlns:p14="http://schemas.microsoft.com/office/powerpoint/2010/main" val="3781476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109182"/>
            <a:ext cx="12192001" cy="5156449"/>
          </a:xfrm>
          <a:prstGeom prst="rect">
            <a:avLst/>
          </a:prstGeom>
        </p:spPr>
        <p:txBody>
          <a:bodyPr wrap="square">
            <a:spAutoFit/>
          </a:bodyPr>
          <a:lstStyle/>
          <a:p>
            <a:r>
              <a:rPr lang="ar-IQ" sz="3600" b="1" dirty="0" smtClean="0"/>
              <a:t>المستخلص :</a:t>
            </a:r>
          </a:p>
          <a:p>
            <a:r>
              <a:rPr lang="ar-IQ" sz="3600" b="1" dirty="0" smtClean="0"/>
              <a:t>تهدف المحاضرة </a:t>
            </a:r>
            <a:r>
              <a:rPr lang="ar-IQ" sz="3600" b="1" dirty="0" smtClean="0"/>
              <a:t>إلى </a:t>
            </a:r>
            <a:r>
              <a:rPr lang="ar-IQ" sz="3600" b="1" dirty="0"/>
              <a:t>تقديم مساهمة علمية للإطار النظري الفكري للجودة ولكلفها وخصائصها </a:t>
            </a:r>
            <a:r>
              <a:rPr lang="ar-IQ" sz="3600" b="1" dirty="0" smtClean="0"/>
              <a:t>من جهة وللاطار الفكري والنظري للتكاليف على اساس المواصفات وبيان تأثير </a:t>
            </a:r>
            <a:r>
              <a:rPr lang="ar-IQ" sz="3600" b="1" dirty="0"/>
              <a:t>تحسين الجودة على تخفيض التكاليف وزيادة الربحية.مع بيان الأبعاد النظرية العلمية لطريقة تاكوشي وتأثيرها في رفع مستوى الأداء التشغيلي وتحقيق رغبات الزبون بتقديم منتجات عالية الجودة وبكلف معقولة للأسواق من خلال بناء دالة الجودة لتاكوشي المعتمدة على فلسفة هندسة الجودة لتحقيق الجودة العالية بالتصميم للمنتج والعملية لتحقيق القيم المستهدفة وتقليل الانحراف لتحقيق أفضل خصائص الجودة </a:t>
            </a:r>
            <a:r>
              <a:rPr lang="ar-IQ" sz="3600" b="1" dirty="0" smtClean="0"/>
              <a:t>للمنتج.</a:t>
            </a:r>
            <a:endParaRPr lang="en-US" sz="3600" b="1" dirty="0"/>
          </a:p>
        </p:txBody>
      </p:sp>
    </p:spTree>
    <p:extLst>
      <p:ext uri="{BB962C8B-B14F-4D97-AF65-F5344CB8AC3E}">
        <p14:creationId xmlns:p14="http://schemas.microsoft.com/office/powerpoint/2010/main" val="6560585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1881" y="213756"/>
            <a:ext cx="11990119" cy="532903"/>
          </a:xfrm>
          <a:prstGeom prst="rect">
            <a:avLst/>
          </a:prstGeom>
        </p:spPr>
        <p:txBody>
          <a:bodyPr wrap="square">
            <a:spAutoFit/>
          </a:bodyPr>
          <a:lstStyle/>
          <a:p>
            <a:pPr marL="342900" algn="just">
              <a:lnSpc>
                <a:spcPct val="107000"/>
              </a:lnSpc>
              <a:spcAft>
                <a:spcPts val="800"/>
              </a:spcAft>
            </a:pPr>
            <a:endParaRPr lang="en-US" sz="2800" dirty="0">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201881" y="-1"/>
            <a:ext cx="11887200" cy="6035114"/>
          </a:xfrm>
          <a:prstGeom prst="rect">
            <a:avLst/>
          </a:prstGeom>
        </p:spPr>
        <p:txBody>
          <a:bodyPr wrap="square">
            <a:spAutoFit/>
          </a:bodyPr>
          <a:lstStyle/>
          <a:p>
            <a:pPr marL="342900" algn="just">
              <a:lnSpc>
                <a:spcPct val="107000"/>
              </a:lnSpc>
              <a:spcAft>
                <a:spcPts val="800"/>
              </a:spcAft>
            </a:pPr>
            <a:r>
              <a:rPr lang="ar-IQ" sz="2400" b="1" u="sng" dirty="0">
                <a:latin typeface="Calibri" panose="020F0502020204030204" pitchFamily="34" charset="0"/>
                <a:ea typeface="Calibri" panose="020F0502020204030204" pitchFamily="34" charset="0"/>
              </a:rPr>
              <a:t>تاسعا: الركائز التي يقوم عليها مدخل التكاليف على اساس المواصفات:</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algn="just">
              <a:lnSpc>
                <a:spcPct val="107000"/>
              </a:lnSpc>
              <a:spcAft>
                <a:spcPts val="800"/>
              </a:spcAft>
            </a:pPr>
            <a:r>
              <a:rPr lang="ar-IQ" sz="2400" b="1" dirty="0">
                <a:latin typeface="Calibri" panose="020F0502020204030204" pitchFamily="34" charset="0"/>
                <a:ea typeface="Calibri" panose="020F0502020204030204" pitchFamily="34" charset="0"/>
              </a:rPr>
              <a:t>1-الاعتماد على مواصفات المنتج كأساس لتحديد وقياس تكاليف المنتجات هي محاولة لقياس التكلفة على اساس سليم حيث يتم التركيز على حاجات ورغبات الزبائن لترجمتها الى انشطة الانتاج وبالتالي انتاج ما يمكن بيعه وليس بيع ما يمكن انتاجه.</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algn="just">
              <a:lnSpc>
                <a:spcPct val="107000"/>
              </a:lnSpc>
              <a:spcAft>
                <a:spcPts val="800"/>
              </a:spcAft>
            </a:pPr>
            <a:r>
              <a:rPr lang="ar-IQ" sz="2400" b="1" dirty="0">
                <a:latin typeface="Calibri" panose="020F0502020204030204" pitchFamily="34" charset="0"/>
                <a:ea typeface="Calibri" panose="020F0502020204030204" pitchFamily="34" charset="0"/>
              </a:rPr>
              <a:t>2- ان مستويات اداء او انجاز كل مواصفة من مواصفات المنتج تعتبر احد المتغيرات الاساسية التي يجب الاهتمام بها، حيث ان تكلفة وحدة المنتج تحدد في ضوء تكلفة كل مواصفة من مواصفاته ، كما ان تكلفة كل مواصفة كل مواصفة تتحدد في ضوء كل مستوى من مستويات ادائها.</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algn="just">
              <a:lnSpc>
                <a:spcPct val="107000"/>
              </a:lnSpc>
              <a:spcAft>
                <a:spcPts val="800"/>
              </a:spcAft>
            </a:pPr>
            <a:r>
              <a:rPr lang="ar-IQ" sz="2400" b="1" dirty="0">
                <a:latin typeface="Calibri" panose="020F0502020204030204" pitchFamily="34" charset="0"/>
                <a:ea typeface="Calibri" panose="020F0502020204030204" pitchFamily="34" charset="0"/>
              </a:rPr>
              <a:t>3- ان مدخل (</a:t>
            </a:r>
            <a:r>
              <a:rPr lang="en-US" sz="2400" b="1" dirty="0">
                <a:latin typeface="Calibri" panose="020F0502020204030204" pitchFamily="34" charset="0"/>
                <a:ea typeface="Calibri" panose="020F0502020204030204" pitchFamily="34" charset="0"/>
                <a:cs typeface="Arial" panose="020B0604020202020204" pitchFamily="34" charset="0"/>
              </a:rPr>
              <a:t>ABCII</a:t>
            </a:r>
            <a:r>
              <a:rPr lang="ar-IQ" sz="2400" b="1" dirty="0">
                <a:latin typeface="Calibri" panose="020F0502020204030204" pitchFamily="34" charset="0"/>
                <a:ea typeface="Calibri" panose="020F0502020204030204" pitchFamily="34" charset="0"/>
              </a:rPr>
              <a:t>) يعتمد على استخدام الاساليب العلمية مثل استخدام اسلوب التحليل المشترك واسلوب هندسة القيمة وذلك لتحديد مواصفات المنتجات التي تفي برغبات الزبون في ضوء اقل تكلفة. واسلوب سلسلة القيمة لتحديد وتقييم مستويات انجاز كل مواصفة ومنفعة كل مستوى منها وبالتالي يمكن تحديد وقياس تكلفة ومنفعة كل وحدة من وحدات المنتج.</a:t>
            </a:r>
            <a:endParaRPr lang="ar-SA" sz="2400" dirty="0">
              <a:latin typeface="Calibri" panose="020F0502020204030204" pitchFamily="34" charset="0"/>
              <a:ea typeface="Calibri" panose="020F0502020204030204" pitchFamily="34" charset="0"/>
            </a:endParaRPr>
          </a:p>
          <a:p>
            <a:pPr marL="342900" algn="just">
              <a:lnSpc>
                <a:spcPct val="107000"/>
              </a:lnSpc>
              <a:spcAft>
                <a:spcPts val="800"/>
              </a:spcAft>
            </a:pPr>
            <a:r>
              <a:rPr lang="ar-SA" sz="2400" b="1" dirty="0">
                <a:latin typeface="Calibri" panose="020F0502020204030204" pitchFamily="34" charset="0"/>
                <a:ea typeface="Calibri" panose="020F0502020204030204" pitchFamily="34" charset="0"/>
              </a:rPr>
              <a:t>4- </a:t>
            </a:r>
            <a:r>
              <a:rPr lang="ar-IQ" sz="2400" b="1" dirty="0">
                <a:latin typeface="Calibri" panose="020F0502020204030204" pitchFamily="34" charset="0"/>
                <a:ea typeface="Calibri" panose="020F0502020204030204" pitchFamily="34" charset="0"/>
              </a:rPr>
              <a:t>ان المعلومات التي يوفرها مدخل (</a:t>
            </a:r>
            <a:r>
              <a:rPr lang="en-US" sz="2400" b="1" dirty="0">
                <a:latin typeface="Calibri" panose="020F0502020204030204" pitchFamily="34" charset="0"/>
                <a:ea typeface="Calibri" panose="020F0502020204030204" pitchFamily="34" charset="0"/>
                <a:cs typeface="Arial" panose="020B0604020202020204" pitchFamily="34" charset="0"/>
              </a:rPr>
              <a:t>ABCII</a:t>
            </a:r>
            <a:r>
              <a:rPr lang="ar-IQ" sz="2400" b="1" dirty="0">
                <a:latin typeface="Calibri" panose="020F0502020204030204" pitchFamily="34" charset="0"/>
                <a:ea typeface="Calibri" panose="020F0502020204030204" pitchFamily="34" charset="0"/>
              </a:rPr>
              <a:t>) يتم عرضها بشكل مصفوفة توضح تكاليف ومنافع كل مستوى من مستويات انجاز كل مواصفة من مواصفات المنتج او في شكل مصفوفة تبين المواصفات والتكاليف التي توضح تكاليف كل مواصفة من مواصفات المنتج وتكلفة كل مستوى من مستويات انجاز كل مواصفة.</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917615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169894"/>
          </a:xfrm>
          <a:prstGeom prst="rect">
            <a:avLst/>
          </a:prstGeom>
        </p:spPr>
        <p:txBody>
          <a:bodyPr wrap="square">
            <a:spAutoFit/>
          </a:bodyPr>
          <a:lstStyle/>
          <a:p>
            <a:pPr marL="228600" algn="just">
              <a:lnSpc>
                <a:spcPct val="107000"/>
              </a:lnSpc>
              <a:spcAft>
                <a:spcPts val="800"/>
              </a:spcAft>
            </a:pPr>
            <a:r>
              <a:rPr lang="ar-IQ" sz="3200" b="1" u="sng" dirty="0">
                <a:latin typeface="Calibri" panose="020F0502020204030204" pitchFamily="34" charset="0"/>
                <a:ea typeface="Calibri" panose="020F0502020204030204" pitchFamily="34" charset="0"/>
              </a:rPr>
              <a:t>عاشرا:</a:t>
            </a:r>
            <a:r>
              <a:rPr lang="ar-SA" sz="3200" b="1" u="sng" dirty="0">
                <a:latin typeface="Calibri" panose="020F0502020204030204" pitchFamily="34" charset="0"/>
                <a:ea typeface="Calibri" panose="020F0502020204030204" pitchFamily="34" charset="0"/>
              </a:rPr>
              <a:t> </a:t>
            </a:r>
            <a:r>
              <a:rPr lang="ar-IQ" sz="3200" b="1" u="sng" dirty="0">
                <a:latin typeface="Calibri" panose="020F0502020204030204" pitchFamily="34" charset="0"/>
                <a:ea typeface="Calibri" panose="020F0502020204030204" pitchFamily="34" charset="0"/>
              </a:rPr>
              <a:t>الاساليب المتبعة في تحديد مواصفات المنتج:</a:t>
            </a:r>
            <a:endParaRPr lang="en-US" sz="3200" dirty="0">
              <a:latin typeface="Calibri" panose="020F0502020204030204" pitchFamily="34" charset="0"/>
              <a:ea typeface="Calibri" panose="020F0502020204030204" pitchFamily="34" charset="0"/>
              <a:cs typeface="Arial" panose="020B0604020202020204" pitchFamily="34" charset="0"/>
            </a:endParaRPr>
          </a:p>
          <a:p>
            <a:pPr marL="228600" algn="just">
              <a:lnSpc>
                <a:spcPct val="107000"/>
              </a:lnSpc>
              <a:spcAft>
                <a:spcPts val="800"/>
              </a:spcAft>
            </a:pPr>
            <a:r>
              <a:rPr lang="ar-IQ" sz="3200" b="1" dirty="0">
                <a:latin typeface="Calibri" panose="020F0502020204030204" pitchFamily="34" charset="0"/>
                <a:ea typeface="Calibri" panose="020F0502020204030204" pitchFamily="34" charset="0"/>
              </a:rPr>
              <a:t>يقصد بالمواصفات(</a:t>
            </a:r>
            <a:r>
              <a:rPr lang="en-US" sz="3200" b="1" dirty="0">
                <a:latin typeface="Calibri" panose="020F0502020204030204" pitchFamily="34" charset="0"/>
                <a:ea typeface="Calibri" panose="020F0502020204030204" pitchFamily="34" charset="0"/>
                <a:cs typeface="Arial" panose="020B0604020202020204" pitchFamily="34" charset="0"/>
              </a:rPr>
              <a:t>Attributes</a:t>
            </a:r>
            <a:r>
              <a:rPr lang="ar-IQ" sz="3200" b="1" dirty="0">
                <a:latin typeface="Calibri" panose="020F0502020204030204" pitchFamily="34" charset="0"/>
                <a:ea typeface="Calibri" panose="020F0502020204030204" pitchFamily="34" charset="0"/>
              </a:rPr>
              <a:t>) الصفات العامة التي تشكل خصائص منتج معين وهذه الصفات هي التي تحرك سلوك الزبائن نحو المنتج،</a:t>
            </a:r>
            <a:r>
              <a:rPr lang="ar-SA" sz="3200" b="1" dirty="0">
                <a:latin typeface="Calibri" panose="020F0502020204030204" pitchFamily="34" charset="0"/>
                <a:ea typeface="Calibri" panose="020F0502020204030204" pitchFamily="34" charset="0"/>
              </a:rPr>
              <a:t> </a:t>
            </a:r>
            <a:r>
              <a:rPr lang="ar-IQ" sz="3200" b="1" dirty="0">
                <a:latin typeface="Calibri" panose="020F0502020204030204" pitchFamily="34" charset="0"/>
                <a:ea typeface="Calibri" panose="020F0502020204030204" pitchFamily="34" charset="0"/>
              </a:rPr>
              <a:t>ويمكن اعتبارها الاسباب والدوافع التي من اجلها يقوم الزبائن باختيار المنتج وشراؤه من بين مجموع المنتجات المطروحة بالأسواق . وان الاساليب المتبعة بتحديد مواصفات المنتج هي:</a:t>
            </a:r>
            <a:endParaRPr lang="en-US" sz="3200" dirty="0">
              <a:latin typeface="Calibri" panose="020F0502020204030204" pitchFamily="34" charset="0"/>
              <a:ea typeface="Calibri" panose="020F0502020204030204" pitchFamily="34" charset="0"/>
              <a:cs typeface="Arial" panose="020B0604020202020204" pitchFamily="34" charset="0"/>
            </a:endParaRPr>
          </a:p>
          <a:p>
            <a:pPr marL="228600" algn="just">
              <a:lnSpc>
                <a:spcPct val="107000"/>
              </a:lnSpc>
              <a:spcAft>
                <a:spcPts val="800"/>
              </a:spcAft>
            </a:pPr>
            <a:r>
              <a:rPr lang="ar-IQ" sz="3200" b="1" dirty="0">
                <a:latin typeface="Calibri" panose="020F0502020204030204" pitchFamily="34" charset="0"/>
                <a:ea typeface="Calibri" panose="020F0502020204030204" pitchFamily="34" charset="0"/>
              </a:rPr>
              <a:t>1-اسلوب التحليل المشترك(</a:t>
            </a:r>
            <a:r>
              <a:rPr lang="en-US" sz="3200" b="1" dirty="0">
                <a:latin typeface="Calibri" panose="020F0502020204030204" pitchFamily="34" charset="0"/>
                <a:ea typeface="Calibri" panose="020F0502020204030204" pitchFamily="34" charset="0"/>
                <a:cs typeface="Arial" panose="020B0604020202020204" pitchFamily="34" charset="0"/>
              </a:rPr>
              <a:t>conjoint analysis</a:t>
            </a:r>
            <a:r>
              <a:rPr lang="ar-IQ" sz="3200" b="1" dirty="0">
                <a:latin typeface="Calibri" panose="020F0502020204030204" pitchFamily="34" charset="0"/>
                <a:ea typeface="Calibri" panose="020F0502020204030204" pitchFamily="34" charset="0"/>
              </a:rPr>
              <a:t>)</a:t>
            </a:r>
            <a:r>
              <a:rPr lang="en-US" sz="3200" b="1" dirty="0">
                <a:latin typeface="Calibri" panose="020F0502020204030204" pitchFamily="34" charset="0"/>
                <a:ea typeface="Calibri" panose="020F0502020204030204" pitchFamily="34" charset="0"/>
                <a:cs typeface="Arial" panose="020B0604020202020204" pitchFamily="34" charset="0"/>
              </a:rPr>
              <a:t>:</a:t>
            </a:r>
            <a:endParaRPr lang="en-US" sz="3200" dirty="0">
              <a:latin typeface="Calibri" panose="020F0502020204030204" pitchFamily="34" charset="0"/>
              <a:ea typeface="Calibri" panose="020F0502020204030204" pitchFamily="34" charset="0"/>
              <a:cs typeface="Arial" panose="020B0604020202020204" pitchFamily="34" charset="0"/>
            </a:endParaRPr>
          </a:p>
          <a:p>
            <a:pPr marL="228600" algn="just">
              <a:lnSpc>
                <a:spcPct val="107000"/>
              </a:lnSpc>
              <a:spcAft>
                <a:spcPts val="800"/>
              </a:spcAft>
            </a:pPr>
            <a:r>
              <a:rPr lang="ar-IQ" sz="3200" b="1" dirty="0">
                <a:latin typeface="Calibri" panose="020F0502020204030204" pitchFamily="34" charset="0"/>
                <a:ea typeface="Calibri" panose="020F0502020204030204" pitchFamily="34" charset="0"/>
              </a:rPr>
              <a:t>يعتبر احد اساليب البحوث التسويقية ويستخدم كوسيلة لتحديد هيكل تفضيلات المستهلكين في حالة تعدد مواصفات المنتج، ويعرف بانه طريقة لتحديد هيكل تفضيلات المستهلكين ويعطي تقييم شامل لمجموعة من البدائل في شكل عدة مواصفات ولكل مواصفة عدة مستويات اداء او انجاز معينة</a:t>
            </a:r>
            <a:r>
              <a:rPr lang="ar-SA" sz="3200" b="1" dirty="0">
                <a:latin typeface="Calibri" panose="020F0502020204030204" pitchFamily="34" charset="0"/>
                <a:ea typeface="Calibri" panose="020F0502020204030204" pitchFamily="34" charset="0"/>
              </a:rPr>
              <a:t>.</a:t>
            </a:r>
            <a:r>
              <a:rPr lang="ar-IQ" sz="3200" b="1" dirty="0">
                <a:latin typeface="Calibri" panose="020F0502020204030204" pitchFamily="34" charset="0"/>
                <a:ea typeface="Calibri" panose="020F0502020204030204" pitchFamily="34" charset="0"/>
              </a:rPr>
              <a:t>ويستخدم عدة مداخل منها: مدخل التحليل او التفسير الذاتي ومدخل النماذج المختلطة.</a:t>
            </a:r>
            <a:endParaRPr lang="en-US" sz="32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963086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3762" y="0"/>
            <a:ext cx="11946576" cy="6388865"/>
          </a:xfrm>
          <a:prstGeom prst="rect">
            <a:avLst/>
          </a:prstGeom>
        </p:spPr>
        <p:txBody>
          <a:bodyPr wrap="square">
            <a:spAutoFit/>
          </a:bodyPr>
          <a:lstStyle/>
          <a:p>
            <a:pPr marL="228600" algn="just">
              <a:lnSpc>
                <a:spcPct val="107000"/>
              </a:lnSpc>
              <a:spcAft>
                <a:spcPts val="800"/>
              </a:spcAft>
            </a:pPr>
            <a:r>
              <a:rPr lang="ar-IQ" sz="2800" b="1" dirty="0">
                <a:latin typeface="Calibri" panose="020F0502020204030204" pitchFamily="34" charset="0"/>
                <a:ea typeface="Calibri" panose="020F0502020204030204" pitchFamily="34" charset="0"/>
              </a:rPr>
              <a:t>- </a:t>
            </a:r>
            <a:r>
              <a:rPr lang="ar-IQ" sz="2400" b="1" dirty="0">
                <a:latin typeface="Calibri" panose="020F0502020204030204" pitchFamily="34" charset="0"/>
                <a:ea typeface="Calibri" panose="020F0502020204030204" pitchFamily="34" charset="0"/>
              </a:rPr>
              <a:t>اسلوب هندسة القيمة</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algn="just">
              <a:lnSpc>
                <a:spcPct val="107000"/>
              </a:lnSpc>
              <a:spcAft>
                <a:spcPts val="800"/>
              </a:spcAft>
            </a:pPr>
            <a:r>
              <a:rPr lang="ar-IQ" sz="2400" b="1" dirty="0">
                <a:latin typeface="Calibri" panose="020F0502020204030204" pitchFamily="34" charset="0"/>
                <a:ea typeface="Calibri" panose="020F0502020204030204" pitchFamily="34" charset="0"/>
              </a:rPr>
              <a:t>ان هندسة القيمة تعتبر تنظيم جماعي تعمل من خلاله مجموعة من الوسائل والاساليب الادارية (تخطيط ورقابة) بهدف ضمان الوصول الى اقل تكلفة للسلعة او الخدمة المقدمة او بمعنى ادق ضمان الوصول الى اكثر المنتجات فاعلية واقلها تكلفة</a:t>
            </a:r>
            <a:r>
              <a:rPr lang="ar-SA" sz="2400" b="1" dirty="0">
                <a:latin typeface="Calibri" panose="020F0502020204030204" pitchFamily="34" charset="0"/>
                <a:ea typeface="Calibri" panose="020F0502020204030204" pitchFamily="34" charset="0"/>
              </a:rPr>
              <a:t>.</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algn="just">
              <a:lnSpc>
                <a:spcPct val="107000"/>
              </a:lnSpc>
              <a:spcAft>
                <a:spcPts val="800"/>
              </a:spcAft>
            </a:pPr>
            <a:r>
              <a:rPr lang="ar-IQ" sz="2400" b="1" dirty="0">
                <a:latin typeface="Calibri" panose="020F0502020204030204" pitchFamily="34" charset="0"/>
                <a:ea typeface="Calibri" panose="020F0502020204030204" pitchFamily="34" charset="0"/>
              </a:rPr>
              <a:t>وتقوم هندسة القيمة على اربعة مراحل:</a:t>
            </a:r>
            <a:endParaRPr lang="en-US" sz="2400" dirty="0">
              <a:latin typeface="Calibri" panose="020F0502020204030204" pitchFamily="34" charset="0"/>
              <a:ea typeface="Calibri" panose="020F0502020204030204" pitchFamily="34" charset="0"/>
              <a:cs typeface="Arial" panose="020B0604020202020204" pitchFamily="34" charset="0"/>
            </a:endParaRPr>
          </a:p>
          <a:p>
            <a:pPr marL="800100" lvl="1" indent="-342900" algn="just">
              <a:lnSpc>
                <a:spcPct val="107000"/>
              </a:lnSpc>
              <a:spcAft>
                <a:spcPts val="800"/>
              </a:spcAft>
              <a:buFont typeface="+mj-cs"/>
              <a:buAutoNum type="arabic1Minus"/>
            </a:pPr>
            <a:r>
              <a:rPr lang="ar-IQ" sz="2400" b="1" dirty="0">
                <a:latin typeface="Calibri" panose="020F0502020204030204" pitchFamily="34" charset="0"/>
                <a:ea typeface="Calibri" panose="020F0502020204030204" pitchFamily="34" charset="0"/>
              </a:rPr>
              <a:t>تحليل الخصائص الفنية.</a:t>
            </a:r>
            <a:endParaRPr lang="en-US" sz="2400" dirty="0">
              <a:latin typeface="Calibri" panose="020F0502020204030204" pitchFamily="34" charset="0"/>
              <a:ea typeface="Calibri" panose="020F0502020204030204" pitchFamily="34" charset="0"/>
              <a:cs typeface="Arial" panose="020B0604020202020204" pitchFamily="34" charset="0"/>
            </a:endParaRPr>
          </a:p>
          <a:p>
            <a:pPr marL="800100" lvl="1" indent="-342900" algn="just">
              <a:lnSpc>
                <a:spcPct val="107000"/>
              </a:lnSpc>
              <a:spcAft>
                <a:spcPts val="800"/>
              </a:spcAft>
              <a:buFont typeface="+mj-cs"/>
              <a:buAutoNum type="arabic1Minus"/>
            </a:pPr>
            <a:r>
              <a:rPr lang="ar-IQ" sz="2400" b="1" dirty="0">
                <a:latin typeface="Calibri" panose="020F0502020204030204" pitchFamily="34" charset="0"/>
                <a:ea typeface="Calibri" panose="020F0502020204030204" pitchFamily="34" charset="0"/>
              </a:rPr>
              <a:t>الفكر الخلاق(الابداع)</a:t>
            </a:r>
            <a:endParaRPr lang="en-US" sz="2400" dirty="0">
              <a:latin typeface="Calibri" panose="020F0502020204030204" pitchFamily="34" charset="0"/>
              <a:ea typeface="Calibri" panose="020F0502020204030204" pitchFamily="34" charset="0"/>
              <a:cs typeface="Arial" panose="020B0604020202020204" pitchFamily="34" charset="0"/>
            </a:endParaRPr>
          </a:p>
          <a:p>
            <a:pPr marL="800100" lvl="1" indent="-342900" algn="just">
              <a:lnSpc>
                <a:spcPct val="107000"/>
              </a:lnSpc>
              <a:spcAft>
                <a:spcPts val="800"/>
              </a:spcAft>
              <a:buFont typeface="+mj-cs"/>
              <a:buAutoNum type="arabic1Minus"/>
            </a:pPr>
            <a:r>
              <a:rPr lang="ar-IQ" sz="2400" b="1" dirty="0">
                <a:latin typeface="Calibri" panose="020F0502020204030204" pitchFamily="34" charset="0"/>
                <a:ea typeface="Calibri" panose="020F0502020204030204" pitchFamily="34" charset="0"/>
              </a:rPr>
              <a:t>الدراسة والتحليل.</a:t>
            </a:r>
            <a:endParaRPr lang="en-US" sz="2400" dirty="0">
              <a:latin typeface="Calibri" panose="020F0502020204030204" pitchFamily="34" charset="0"/>
              <a:ea typeface="Calibri" panose="020F0502020204030204" pitchFamily="34" charset="0"/>
              <a:cs typeface="Arial" panose="020B0604020202020204" pitchFamily="34" charset="0"/>
            </a:endParaRPr>
          </a:p>
          <a:p>
            <a:pPr marL="800100" lvl="1" indent="-342900" algn="just">
              <a:lnSpc>
                <a:spcPct val="107000"/>
              </a:lnSpc>
              <a:spcAft>
                <a:spcPts val="800"/>
              </a:spcAft>
              <a:buFont typeface="+mj-cs"/>
              <a:buAutoNum type="arabic1Minus"/>
            </a:pPr>
            <a:r>
              <a:rPr lang="ar-IQ" sz="2400" b="1" dirty="0">
                <a:latin typeface="Calibri" panose="020F0502020204030204" pitchFamily="34" charset="0"/>
                <a:ea typeface="Calibri" panose="020F0502020204030204" pitchFamily="34" charset="0"/>
              </a:rPr>
              <a:t>وضع البديل المختار في مناهج مخططة لتخفيض التكلفة.</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algn="just">
              <a:lnSpc>
                <a:spcPct val="107000"/>
              </a:lnSpc>
              <a:spcAft>
                <a:spcPts val="800"/>
              </a:spcAft>
            </a:pPr>
            <a:r>
              <a:rPr lang="ar-IQ" sz="2400" b="1" dirty="0">
                <a:latin typeface="Calibri" panose="020F0502020204030204" pitchFamily="34" charset="0"/>
                <a:ea typeface="Calibri" panose="020F0502020204030204" pitchFamily="34" charset="0"/>
              </a:rPr>
              <a:t>ويرى الباحث ان استخدام هندسة القيمة هو الاسلوب المفضل والممكن من خلاله تحديد مواصفات المنتج من وجهة نظر الشركة المنتجة للمنتج وليس من وجهة نظر الزبون المشتري للمنتج كما في دراسات السوق حيث يكون من الصعب تحقيق المواصفات التي يطلب الزبون توفر اكبر قدر منها في المنتج وبأعلى المستويات وان يحصل عليها باقل الاسعار ومن ثم فان المحدد الحقيقي هنا سيكون قدرات وامكانات وموارد الشركة فهي التي ستفرض في النهاية توليفة المواصفات وتكلفتها ومن ثم سعر بيعها. </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08156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0005"/>
            <a:ext cx="12192000" cy="5858527"/>
          </a:xfrm>
          <a:prstGeom prst="rect">
            <a:avLst/>
          </a:prstGeom>
        </p:spPr>
        <p:txBody>
          <a:bodyPr wrap="square">
            <a:spAutoFit/>
          </a:bodyPr>
          <a:lstStyle/>
          <a:p>
            <a:pPr marL="171450" algn="just">
              <a:lnSpc>
                <a:spcPct val="107000"/>
              </a:lnSpc>
              <a:spcAft>
                <a:spcPts val="800"/>
              </a:spcAft>
            </a:pPr>
            <a:r>
              <a:rPr lang="ar-IQ" sz="2800" b="1" dirty="0">
                <a:latin typeface="Calibri" panose="020F0502020204030204" pitchFamily="34" charset="0"/>
                <a:ea typeface="Calibri" panose="020F0502020204030204" pitchFamily="34" charset="0"/>
              </a:rPr>
              <a:t>والشكل(2) يوضح انموذج مقترح لمدخل قياس التكاليف على اساس المواصفات ودوره بتخفيض التكاليف وتحسين جودة المنتجات.</a:t>
            </a:r>
            <a:r>
              <a:rPr lang="ar-SA" sz="2800" b="1" dirty="0">
                <a:latin typeface="Calibri" panose="020F0502020204030204" pitchFamily="34" charset="0"/>
                <a:ea typeface="Calibri" panose="020F0502020204030204" pitchFamily="34" charset="0"/>
              </a:rPr>
              <a:t> </a:t>
            </a:r>
            <a:r>
              <a:rPr lang="ar-IQ" sz="2800" b="1" dirty="0">
                <a:latin typeface="Calibri" panose="020F0502020204030204" pitchFamily="34" charset="0"/>
                <a:ea typeface="Calibri" panose="020F0502020204030204" pitchFamily="34" charset="0"/>
              </a:rPr>
              <a:t>حيث يفترض وجود بدائل  لكل مواصفة اي مستويات معينة لجودة كل منها يرضي حاجات الزبائن،</a:t>
            </a:r>
            <a:r>
              <a:rPr lang="ar-SA" sz="2800" b="1" dirty="0">
                <a:latin typeface="Calibri" panose="020F0502020204030204" pitchFamily="34" charset="0"/>
                <a:ea typeface="Calibri" panose="020F0502020204030204" pitchFamily="34" charset="0"/>
              </a:rPr>
              <a:t> </a:t>
            </a:r>
            <a:r>
              <a:rPr lang="ar-IQ" sz="2800" b="1" dirty="0">
                <a:latin typeface="Calibri" panose="020F0502020204030204" pitchFamily="34" charset="0"/>
                <a:ea typeface="Calibri" panose="020F0502020204030204" pitchFamily="34" charset="0"/>
              </a:rPr>
              <a:t>مع تحديد وتحليل وتقييم مستويات انجاز البدائل واختيار البديل الذي يحقق التكلفة المستهدفة حيث يمثل البديل الاقل تكلفة ويحقق حاجات ورغبات الزبائن.</a:t>
            </a:r>
            <a:endParaRPr lang="en-US" sz="2800" dirty="0">
              <a:latin typeface="Calibri" panose="020F0502020204030204" pitchFamily="34" charset="0"/>
              <a:ea typeface="Calibri" panose="020F0502020204030204" pitchFamily="34" charset="0"/>
              <a:cs typeface="Arial" panose="020B0604020202020204" pitchFamily="34" charset="0"/>
            </a:endParaRPr>
          </a:p>
          <a:p>
            <a:pPr marL="171450" algn="just">
              <a:lnSpc>
                <a:spcPct val="107000"/>
              </a:lnSpc>
              <a:spcAft>
                <a:spcPts val="800"/>
              </a:spcAft>
            </a:pPr>
            <a:r>
              <a:rPr lang="ar-IQ" sz="2800" b="1" dirty="0">
                <a:latin typeface="Calibri" panose="020F0502020204030204" pitchFamily="34" charset="0"/>
                <a:ea typeface="Calibri" panose="020F0502020204030204" pitchFamily="34" charset="0"/>
              </a:rPr>
              <a:t>وبالتالي ووفق هذا الانموذج المقترح لابد من بيان الخطوات التالية الواجبة الاتباع:</a:t>
            </a:r>
            <a:endParaRPr lang="en-US" sz="2800" dirty="0">
              <a:latin typeface="Calibri" panose="020F0502020204030204" pitchFamily="34" charset="0"/>
              <a:ea typeface="Calibri" panose="020F0502020204030204" pitchFamily="34" charset="0"/>
              <a:cs typeface="Arial" panose="020B0604020202020204" pitchFamily="34" charset="0"/>
            </a:endParaRPr>
          </a:p>
          <a:p>
            <a:pPr marL="171450" algn="just">
              <a:lnSpc>
                <a:spcPct val="107000"/>
              </a:lnSpc>
              <a:spcAft>
                <a:spcPts val="800"/>
              </a:spcAft>
            </a:pPr>
            <a:r>
              <a:rPr lang="ar-IQ" sz="2800" b="1" dirty="0">
                <a:latin typeface="Calibri" panose="020F0502020204030204" pitchFamily="34" charset="0"/>
                <a:ea typeface="Calibri" panose="020F0502020204030204" pitchFamily="34" charset="0"/>
              </a:rPr>
              <a:t>1-</a:t>
            </a:r>
            <a:r>
              <a:rPr lang="ar-SA" sz="2800" b="1" dirty="0">
                <a:latin typeface="Calibri" panose="020F0502020204030204" pitchFamily="34" charset="0"/>
                <a:ea typeface="Calibri" panose="020F0502020204030204" pitchFamily="34" charset="0"/>
              </a:rPr>
              <a:t> </a:t>
            </a:r>
            <a:r>
              <a:rPr lang="ar-IQ" sz="2800" b="1" dirty="0">
                <a:latin typeface="Calibri" panose="020F0502020204030204" pitchFamily="34" charset="0"/>
                <a:ea typeface="Calibri" panose="020F0502020204030204" pitchFamily="34" charset="0"/>
              </a:rPr>
              <a:t>تحديد حاجات ورغبات الزبائن.</a:t>
            </a:r>
            <a:endParaRPr lang="en-US" sz="2800" dirty="0">
              <a:latin typeface="Calibri" panose="020F0502020204030204" pitchFamily="34" charset="0"/>
              <a:ea typeface="Calibri" panose="020F0502020204030204" pitchFamily="34" charset="0"/>
              <a:cs typeface="Arial" panose="020B0604020202020204" pitchFamily="34" charset="0"/>
            </a:endParaRPr>
          </a:p>
          <a:p>
            <a:pPr marL="171450" algn="just">
              <a:lnSpc>
                <a:spcPct val="107000"/>
              </a:lnSpc>
              <a:spcAft>
                <a:spcPts val="800"/>
              </a:spcAft>
            </a:pPr>
            <a:r>
              <a:rPr lang="ar-IQ" sz="2800" b="1" dirty="0">
                <a:latin typeface="Calibri" panose="020F0502020204030204" pitchFamily="34" charset="0"/>
                <a:ea typeface="Calibri" panose="020F0502020204030204" pitchFamily="34" charset="0"/>
              </a:rPr>
              <a:t>2-</a:t>
            </a:r>
            <a:r>
              <a:rPr lang="ar-SA" sz="2800" b="1" dirty="0">
                <a:latin typeface="Calibri" panose="020F0502020204030204" pitchFamily="34" charset="0"/>
                <a:ea typeface="Calibri" panose="020F0502020204030204" pitchFamily="34" charset="0"/>
              </a:rPr>
              <a:t> </a:t>
            </a:r>
            <a:r>
              <a:rPr lang="ar-IQ" sz="2800" b="1" dirty="0">
                <a:latin typeface="Calibri" panose="020F0502020204030204" pitchFamily="34" charset="0"/>
                <a:ea typeface="Calibri" panose="020F0502020204030204" pitchFamily="34" charset="0"/>
              </a:rPr>
              <a:t>تحديد المواصفات الرئيسية لكل منتج ومستويات انجازها. </a:t>
            </a:r>
            <a:endParaRPr lang="en-US" sz="2800" dirty="0">
              <a:latin typeface="Calibri" panose="020F0502020204030204" pitchFamily="34" charset="0"/>
              <a:ea typeface="Calibri" panose="020F0502020204030204" pitchFamily="34" charset="0"/>
              <a:cs typeface="Arial" panose="020B0604020202020204" pitchFamily="34" charset="0"/>
            </a:endParaRPr>
          </a:p>
          <a:p>
            <a:pPr marL="171450" algn="just">
              <a:lnSpc>
                <a:spcPct val="107000"/>
              </a:lnSpc>
              <a:spcAft>
                <a:spcPts val="800"/>
              </a:spcAft>
            </a:pPr>
            <a:r>
              <a:rPr lang="ar-IQ" sz="2800" b="1" dirty="0">
                <a:latin typeface="Calibri" panose="020F0502020204030204" pitchFamily="34" charset="0"/>
                <a:ea typeface="Calibri" panose="020F0502020204030204" pitchFamily="34" charset="0"/>
              </a:rPr>
              <a:t>3-</a:t>
            </a:r>
            <a:r>
              <a:rPr lang="ar-SA" sz="2800" b="1" dirty="0">
                <a:latin typeface="Calibri" panose="020F0502020204030204" pitchFamily="34" charset="0"/>
                <a:ea typeface="Calibri" panose="020F0502020204030204" pitchFamily="34" charset="0"/>
              </a:rPr>
              <a:t> </a:t>
            </a:r>
            <a:r>
              <a:rPr lang="ar-IQ" sz="2800" b="1" dirty="0">
                <a:latin typeface="Calibri" panose="020F0502020204030204" pitchFamily="34" charset="0"/>
                <a:ea typeface="Calibri" panose="020F0502020204030204" pitchFamily="34" charset="0"/>
              </a:rPr>
              <a:t>تحديد وتقييم مستويات انجاز كل صفة.</a:t>
            </a:r>
            <a:endParaRPr lang="ar-SA" sz="2800" dirty="0">
              <a:latin typeface="Calibri" panose="020F0502020204030204" pitchFamily="34" charset="0"/>
              <a:ea typeface="Calibri" panose="020F0502020204030204" pitchFamily="34" charset="0"/>
            </a:endParaRPr>
          </a:p>
          <a:p>
            <a:pPr marL="171450" algn="just">
              <a:lnSpc>
                <a:spcPct val="107000"/>
              </a:lnSpc>
              <a:spcAft>
                <a:spcPts val="800"/>
              </a:spcAft>
            </a:pPr>
            <a:r>
              <a:rPr lang="ar-SA" sz="2800" b="1" dirty="0">
                <a:latin typeface="Calibri" panose="020F0502020204030204" pitchFamily="34" charset="0"/>
                <a:ea typeface="Calibri" panose="020F0502020204030204" pitchFamily="34" charset="0"/>
              </a:rPr>
              <a:t>4- </a:t>
            </a:r>
            <a:r>
              <a:rPr lang="ar-IQ" sz="2800" b="1" dirty="0">
                <a:latin typeface="Calibri" panose="020F0502020204030204" pitchFamily="34" charset="0"/>
                <a:ea typeface="Calibri" panose="020F0502020204030204" pitchFamily="34" charset="0"/>
              </a:rPr>
              <a:t>تحديد مكونات تكلفة كل مستوى من مستويات انجاز كل صفة.</a:t>
            </a:r>
            <a:endParaRPr lang="ar-SA" sz="2800" dirty="0">
              <a:latin typeface="Calibri" panose="020F0502020204030204" pitchFamily="34" charset="0"/>
              <a:ea typeface="Calibri" panose="020F0502020204030204" pitchFamily="34" charset="0"/>
            </a:endParaRPr>
          </a:p>
          <a:p>
            <a:pPr marL="171450" algn="just">
              <a:lnSpc>
                <a:spcPct val="107000"/>
              </a:lnSpc>
              <a:spcAft>
                <a:spcPts val="800"/>
              </a:spcAft>
            </a:pPr>
            <a:r>
              <a:rPr lang="ar-SA" sz="2800" b="1" dirty="0">
                <a:latin typeface="Calibri" panose="020F0502020204030204" pitchFamily="34" charset="0"/>
                <a:ea typeface="Calibri" panose="020F0502020204030204" pitchFamily="34" charset="0"/>
              </a:rPr>
              <a:t>5- </a:t>
            </a:r>
            <a:r>
              <a:rPr lang="ar-IQ" sz="2800" b="1" dirty="0">
                <a:latin typeface="Calibri" panose="020F0502020204030204" pitchFamily="34" charset="0"/>
                <a:ea typeface="Calibri" panose="020F0502020204030204" pitchFamily="34" charset="0"/>
              </a:rPr>
              <a:t>تحديد تكلفة الوحدة المنتجة.</a:t>
            </a:r>
            <a:endParaRPr lang="ar-SA" sz="2800" b="1" dirty="0">
              <a:latin typeface="Calibri" panose="020F0502020204030204" pitchFamily="34" charset="0"/>
              <a:ea typeface="Calibri" panose="020F0502020204030204" pitchFamily="34" charset="0"/>
            </a:endParaRPr>
          </a:p>
          <a:p>
            <a:pPr marL="171450" algn="just">
              <a:lnSpc>
                <a:spcPct val="107000"/>
              </a:lnSpc>
              <a:spcAft>
                <a:spcPts val="800"/>
              </a:spcAft>
            </a:pPr>
            <a:r>
              <a:rPr lang="ar-SA" sz="2800" b="1" dirty="0">
                <a:latin typeface="Calibri" panose="020F0502020204030204" pitchFamily="34" charset="0"/>
                <a:ea typeface="Calibri" panose="020F0502020204030204" pitchFamily="34" charset="0"/>
                <a:hlinkClick r:id="rId2" action="ppaction://hlinkpres?slideindex=2&amp;slidetitle=شكل(2) انموذج مقترح لمدخل قياس التكاليف على اساس المواصفات ودوره بتخفيض التكاليف وتحسين جودة المنتجات"/>
              </a:rPr>
              <a:t>أنظر الشكل رقم (2)</a:t>
            </a:r>
            <a:endParaRPr lang="en-US" sz="2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369655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41194" y="520733"/>
            <a:ext cx="11532358" cy="492443"/>
          </a:xfrm>
          <a:prstGeom prst="rect">
            <a:avLst/>
          </a:prstGeom>
        </p:spPr>
        <p:txBody>
          <a:bodyPr wrap="square">
            <a:spAutoFit/>
          </a:bodyPr>
          <a:lstStyle/>
          <a:p>
            <a:pPr algn="just">
              <a:spcAft>
                <a:spcPts val="800"/>
              </a:spcAft>
            </a:pPr>
            <a:r>
              <a:rPr lang="ar-SA" sz="2600" dirty="0">
                <a:solidFill>
                  <a:srgbClr val="000000"/>
                </a:solidFill>
                <a:latin typeface="Calibri" panose="020F0502020204030204" pitchFamily="34" charset="0"/>
                <a:ea typeface="Times New Roman" panose="02020603050405020304" pitchFamily="18" charset="0"/>
              </a:rPr>
              <a:t> </a:t>
            </a:r>
            <a:endParaRPr lang="en-US" sz="2600" dirty="0">
              <a:effectLst/>
              <a:latin typeface="Calibri" panose="020F0502020204030204" pitchFamily="34" charset="0"/>
              <a:ea typeface="Calibri" panose="020F0502020204030204" pitchFamily="34" charset="0"/>
            </a:endParaRPr>
          </a:p>
        </p:txBody>
      </p:sp>
      <p:sp>
        <p:nvSpPr>
          <p:cNvPr id="3" name="Rectangle 2"/>
          <p:cNvSpPr/>
          <p:nvPr/>
        </p:nvSpPr>
        <p:spPr>
          <a:xfrm>
            <a:off x="0" y="300250"/>
            <a:ext cx="11969086" cy="6555641"/>
          </a:xfrm>
          <a:prstGeom prst="rect">
            <a:avLst/>
          </a:prstGeom>
        </p:spPr>
        <p:txBody>
          <a:bodyPr wrap="square">
            <a:spAutoFit/>
          </a:bodyPr>
          <a:lstStyle/>
          <a:p>
            <a:r>
              <a:rPr lang="ar-IQ" dirty="0"/>
              <a:t> </a:t>
            </a:r>
            <a:r>
              <a:rPr lang="ar-IQ" sz="2800" b="1" dirty="0" smtClean="0"/>
              <a:t>الاستنتاجات</a:t>
            </a:r>
            <a:r>
              <a:rPr lang="ar-IQ" sz="2800" dirty="0" smtClean="0"/>
              <a:t> :</a:t>
            </a:r>
          </a:p>
          <a:p>
            <a:r>
              <a:rPr lang="ar-IQ" sz="2800" b="1" dirty="0"/>
              <a:t>1</a:t>
            </a:r>
            <a:r>
              <a:rPr lang="ar-IQ" sz="2800" b="1" dirty="0" smtClean="0"/>
              <a:t>-</a:t>
            </a:r>
            <a:r>
              <a:rPr lang="ar-SA" sz="2800" b="1" dirty="0" smtClean="0"/>
              <a:t> </a:t>
            </a:r>
            <a:r>
              <a:rPr lang="ar-IQ" sz="2800" b="1" dirty="0"/>
              <a:t>يساعد مدخل قياس التكاليف </a:t>
            </a:r>
            <a:r>
              <a:rPr lang="ar-IQ" sz="2800" b="1" dirty="0" smtClean="0"/>
              <a:t>الجودة ومدخل التكاليف على </a:t>
            </a:r>
            <a:r>
              <a:rPr lang="ar-IQ" sz="2800" b="1" dirty="0"/>
              <a:t>اساس المواصفات</a:t>
            </a:r>
            <a:r>
              <a:rPr lang="en-US" sz="2800" b="1" dirty="0"/>
              <a:t> ABCII</a:t>
            </a:r>
            <a:r>
              <a:rPr lang="ar-IQ" sz="2800" b="1" dirty="0"/>
              <a:t> الوحدات الاقتصادية من تخطيط تكاليف المنتج ،والسعي لتحقيق التكلفة المستهدفة والجودة المستهدفة، وبالتالي  تخفيض التكاليف وزيادة حصة المنتج بالسوق وتلبية حاجات ورغبات الزبائن مما يحقق رضاهم.</a:t>
            </a:r>
            <a:r>
              <a:rPr lang="ar-SA" sz="2800" b="1" dirty="0"/>
              <a:t> </a:t>
            </a:r>
            <a:r>
              <a:rPr lang="ar-IQ" sz="2800" b="1" dirty="0"/>
              <a:t>وتحقيق الميزة التنافسية وزيادة الارباح </a:t>
            </a:r>
            <a:r>
              <a:rPr lang="ar-IQ" sz="2800" b="1" dirty="0" smtClean="0"/>
              <a:t>للشركة.</a:t>
            </a:r>
          </a:p>
          <a:p>
            <a:pPr lvl="0" algn="just"/>
            <a:r>
              <a:rPr lang="ar-IQ" sz="2800" b="1" dirty="0" smtClean="0"/>
              <a:t>2</a:t>
            </a:r>
            <a:r>
              <a:rPr lang="ar-SA" sz="2800" b="1" dirty="0" smtClean="0"/>
              <a:t>- </a:t>
            </a:r>
            <a:r>
              <a:rPr lang="ar-IQ" sz="2800" b="1" dirty="0" smtClean="0"/>
              <a:t>يساعد مدخل تكاليف الجودة ومدخل  </a:t>
            </a:r>
            <a:r>
              <a:rPr lang="en-US" sz="2800" b="1" dirty="0" smtClean="0"/>
              <a:t>ABCII</a:t>
            </a:r>
            <a:r>
              <a:rPr lang="ar-IQ" sz="2800" b="1" dirty="0" smtClean="0"/>
              <a:t>على تلافي الانتقادات الموجهة الى النظم التقليدية من حيث قياس التكاليف وكذلك يتلافى الانتقادات الموجهة لكل من ال  .</a:t>
            </a:r>
            <a:r>
              <a:rPr lang="en-US" sz="2800" b="1" dirty="0" smtClean="0"/>
              <a:t>ABC,ABM</a:t>
            </a:r>
            <a:r>
              <a:rPr lang="ar-IQ" sz="2800" b="1" dirty="0" smtClean="0"/>
              <a:t> .</a:t>
            </a:r>
            <a:endParaRPr lang="en-US" sz="2800" dirty="0" smtClean="0"/>
          </a:p>
          <a:p>
            <a:pPr lvl="0" algn="just"/>
            <a:r>
              <a:rPr lang="ar-IQ" sz="2800" b="1" dirty="0" smtClean="0"/>
              <a:t>3</a:t>
            </a:r>
            <a:r>
              <a:rPr lang="ar-SA" sz="2800" b="1" dirty="0" smtClean="0"/>
              <a:t>- </a:t>
            </a:r>
            <a:r>
              <a:rPr lang="ar-IQ" sz="2800" b="1" dirty="0"/>
              <a:t>يتطلب تطبيق مدخل قياس التكاليف على اساس المواصفات وجود اربعة ركائز أساسية</a:t>
            </a:r>
            <a:r>
              <a:rPr lang="ar-SA" sz="2800" b="1" dirty="0"/>
              <a:t> </a:t>
            </a:r>
            <a:r>
              <a:rPr lang="ar-IQ" sz="2800" b="1" dirty="0"/>
              <a:t>هي: مجموعة من المواصفات الاساسية للمنتج تتفق مع حاجات ورغبات الزبائن، وجود عدد من مستويات الانجاز لكل صفة من المواصفات، امكانية قياس التكلفة والعائد للمنتج عند كل مستوى من مستويات الانجاز، وامكانية تحديد التوليفة المثلى من مستويات الانجاز وبما يتحقق معها افضل عائد للوحدة الاقتصادية مع الايفاء بحاجات ورغبات الزبائن.</a:t>
            </a:r>
            <a:endParaRPr lang="en-US" sz="2800" dirty="0"/>
          </a:p>
          <a:p>
            <a:endParaRPr lang="ar-SA" sz="2800" dirty="0"/>
          </a:p>
          <a:p>
            <a:endParaRPr lang="en-US" sz="2800" b="1" dirty="0"/>
          </a:p>
          <a:p>
            <a:pPr lvl="0" algn="just"/>
            <a:endParaRPr lang="en-US" sz="2800" dirty="0"/>
          </a:p>
        </p:txBody>
      </p:sp>
    </p:spTree>
    <p:extLst>
      <p:ext uri="{BB962C8B-B14F-4D97-AF65-F5344CB8AC3E}">
        <p14:creationId xmlns:p14="http://schemas.microsoft.com/office/powerpoint/2010/main" val="3671204232"/>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91070"/>
            <a:ext cx="12091916" cy="6593087"/>
          </a:xfrm>
          <a:prstGeom prst="rect">
            <a:avLst/>
          </a:prstGeom>
        </p:spPr>
        <p:txBody>
          <a:bodyPr wrap="square">
            <a:spAutoFit/>
          </a:bodyPr>
          <a:lstStyle/>
          <a:p>
            <a:r>
              <a:rPr lang="ar-IQ" sz="3600" u="sng" dirty="0" smtClean="0"/>
              <a:t>التوصيات :</a:t>
            </a:r>
            <a:endParaRPr lang="ar-IQ" sz="3600" u="sng" dirty="0"/>
          </a:p>
          <a:p>
            <a:r>
              <a:rPr lang="ar-IQ" sz="4000" b="1" dirty="0" smtClean="0"/>
              <a:t>1 </a:t>
            </a:r>
            <a:r>
              <a:rPr lang="ar-IQ" sz="4000" b="1" dirty="0"/>
              <a:t>–ضرورة التركيز على تكاليف الجودة الجيدة من اجل تخفيض دالة خسارة الجودة وبذلك تكون المنتجات مطابقة تماما للقيمة المستهدفة وتؤدي إلى رضا الزبون </a:t>
            </a:r>
            <a:r>
              <a:rPr lang="ar-IQ" sz="4000" b="1" dirty="0" smtClean="0"/>
              <a:t>.</a:t>
            </a:r>
          </a:p>
          <a:p>
            <a:pPr lvl="0" algn="just">
              <a:lnSpc>
                <a:spcPct val="107000"/>
              </a:lnSpc>
              <a:spcAft>
                <a:spcPts val="800"/>
              </a:spcAft>
            </a:pPr>
            <a:r>
              <a:rPr lang="ar-IQ" sz="4000" b="1" dirty="0" smtClean="0"/>
              <a:t>2</a:t>
            </a:r>
            <a:r>
              <a:rPr lang="ar-IQ" sz="3200" b="1" dirty="0" smtClean="0"/>
              <a:t>-</a:t>
            </a:r>
            <a:r>
              <a:rPr lang="ar-IQ" sz="3200" b="1" dirty="0" smtClean="0">
                <a:latin typeface="Calibri" panose="020F0502020204030204" pitchFamily="34" charset="0"/>
                <a:ea typeface="Calibri" panose="020F0502020204030204" pitchFamily="34" charset="0"/>
              </a:rPr>
              <a:t>ان </a:t>
            </a:r>
            <a:r>
              <a:rPr lang="ar-IQ" sz="3200" b="1" dirty="0">
                <a:latin typeface="Calibri" panose="020F0502020204030204" pitchFamily="34" charset="0"/>
                <a:ea typeface="Calibri" panose="020F0502020204030204" pitchFamily="34" charset="0"/>
              </a:rPr>
              <a:t>مدخل (</a:t>
            </a:r>
            <a:r>
              <a:rPr lang="en-US" sz="3200" b="1" dirty="0">
                <a:latin typeface="Calibri" panose="020F0502020204030204" pitchFamily="34" charset="0"/>
                <a:ea typeface="Calibri" panose="020F0502020204030204" pitchFamily="34" charset="0"/>
                <a:cs typeface="Arial" panose="020B0604020202020204" pitchFamily="34" charset="0"/>
              </a:rPr>
              <a:t>ABCII</a:t>
            </a:r>
            <a:r>
              <a:rPr lang="ar-IQ" sz="3200" b="1" dirty="0">
                <a:latin typeface="Calibri" panose="020F0502020204030204" pitchFamily="34" charset="0"/>
                <a:ea typeface="Calibri" panose="020F0502020204030204" pitchFamily="34" charset="0"/>
              </a:rPr>
              <a:t>) يعتمد على استخدام الاساليب العلمية مثل استخدام اسلوب التحليل المشترك واسلوب هندسة القيمة وذلك لتحديد مواصفات المنتجات التي تفي برغبات الزبون في ضوء اقل تكلفة. واسلوب سلسلة </a:t>
            </a:r>
            <a:r>
              <a:rPr lang="ar-SA" sz="3200" b="1" dirty="0">
                <a:latin typeface="Calibri" panose="020F0502020204030204" pitchFamily="34" charset="0"/>
                <a:ea typeface="Calibri" panose="020F0502020204030204" pitchFamily="34" charset="0"/>
              </a:rPr>
              <a:t>ا</a:t>
            </a:r>
            <a:r>
              <a:rPr lang="ar-IQ" sz="3200" b="1" dirty="0">
                <a:latin typeface="Calibri" panose="020F0502020204030204" pitchFamily="34" charset="0"/>
                <a:ea typeface="Calibri" panose="020F0502020204030204" pitchFamily="34" charset="0"/>
              </a:rPr>
              <a:t>لقيمة لتحديد وتقييم مستويات انجاز كل مواصفة ومنفعة كل مستوى منها وبالتالي يمكن تحديد وقياس تكلفة ومنفعة كل وحدة من وحدات المنتج.</a:t>
            </a:r>
            <a:endParaRPr lang="en-US" sz="3200" b="1" dirty="0">
              <a:latin typeface="Calibri" panose="020F0502020204030204" pitchFamily="34" charset="0"/>
              <a:ea typeface="Calibri" panose="020F0502020204030204" pitchFamily="34" charset="0"/>
              <a:cs typeface="Arial" panose="020B0604020202020204" pitchFamily="34" charset="0"/>
            </a:endParaRPr>
          </a:p>
          <a:p>
            <a:endParaRPr lang="en-US" sz="4000" b="1" dirty="0"/>
          </a:p>
          <a:p>
            <a:endParaRPr lang="en-US" sz="4000" b="1" dirty="0"/>
          </a:p>
        </p:txBody>
      </p:sp>
    </p:spTree>
    <p:extLst>
      <p:ext uri="{BB962C8B-B14F-4D97-AF65-F5344CB8AC3E}">
        <p14:creationId xmlns:p14="http://schemas.microsoft.com/office/powerpoint/2010/main" val="20703439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9383" y="142504"/>
            <a:ext cx="11792196" cy="5262979"/>
          </a:xfrm>
          <a:prstGeom prst="rect">
            <a:avLst/>
          </a:prstGeom>
        </p:spPr>
        <p:txBody>
          <a:bodyPr wrap="square">
            <a:spAutoFit/>
          </a:bodyPr>
          <a:lstStyle/>
          <a:p>
            <a:pPr lvl="0" algn="just"/>
            <a:r>
              <a:rPr lang="ar-IQ" sz="2000" b="1" dirty="0" smtClean="0"/>
              <a:t>3</a:t>
            </a:r>
            <a:r>
              <a:rPr lang="ar-IQ" b="1" dirty="0" smtClean="0"/>
              <a:t>-</a:t>
            </a:r>
            <a:r>
              <a:rPr lang="ar-SA" b="1" dirty="0" smtClean="0"/>
              <a:t> </a:t>
            </a:r>
            <a:r>
              <a:rPr lang="ar-IQ" sz="2800" b="1" dirty="0"/>
              <a:t>يساعد مدخل قياس التكاليف على اساس المواصفات</a:t>
            </a:r>
            <a:r>
              <a:rPr lang="en-US" sz="2800" b="1" dirty="0"/>
              <a:t> ABCII</a:t>
            </a:r>
            <a:r>
              <a:rPr lang="ar-IQ" sz="2800" b="1" dirty="0"/>
              <a:t> الوحدات الاقتصادية من تخطيط تكاليف المنتج ،والسعي لتحقيق التكلفة المستهدفة والجودة المستهدفة، وبالتالي  تخفيض التكاليف وزيادة حصة المنتج بالسوق وتلبية حاجات ورغبات الزبائن مما يحقق رضاهم.</a:t>
            </a:r>
            <a:r>
              <a:rPr lang="ar-SA" sz="2800" b="1" dirty="0"/>
              <a:t> </a:t>
            </a:r>
            <a:r>
              <a:rPr lang="ar-IQ" sz="2800" b="1" dirty="0"/>
              <a:t>وتحقيق الميزة التنافسية وزيادة الارباح للشركة.</a:t>
            </a:r>
            <a:endParaRPr lang="en-US" sz="2800" dirty="0"/>
          </a:p>
          <a:p>
            <a:pPr lvl="0" algn="just"/>
            <a:r>
              <a:rPr lang="ar-IQ" sz="2800" b="1" dirty="0" smtClean="0"/>
              <a:t>4</a:t>
            </a:r>
            <a:r>
              <a:rPr lang="ar-SA" sz="2800" b="1" dirty="0" smtClean="0"/>
              <a:t>- </a:t>
            </a:r>
            <a:r>
              <a:rPr lang="ar-IQ" sz="2800" b="1" dirty="0"/>
              <a:t>يساعد مدخل </a:t>
            </a:r>
            <a:r>
              <a:rPr lang="en-US" sz="2800" b="1" dirty="0"/>
              <a:t>ABCII</a:t>
            </a:r>
            <a:r>
              <a:rPr lang="ar-IQ" sz="2800" b="1" dirty="0"/>
              <a:t>على تلافي الانتقادات الموجهة الى النظم التقليدية من حيث قياس التكاليف وكذلك يتلافى الانتقادات الموجهة لكل من ال  .</a:t>
            </a:r>
            <a:r>
              <a:rPr lang="en-US" sz="2800" b="1" dirty="0"/>
              <a:t>ABC,ABM</a:t>
            </a:r>
            <a:r>
              <a:rPr lang="ar-IQ" sz="2800" b="1" dirty="0"/>
              <a:t> .</a:t>
            </a:r>
            <a:endParaRPr lang="en-US" sz="2800" dirty="0"/>
          </a:p>
          <a:p>
            <a:pPr lvl="0" algn="just"/>
            <a:r>
              <a:rPr lang="ar-IQ" sz="2800" b="1" dirty="0" smtClean="0"/>
              <a:t>5</a:t>
            </a:r>
            <a:r>
              <a:rPr lang="ar-SA" sz="2800" b="1" dirty="0" smtClean="0"/>
              <a:t>- </a:t>
            </a:r>
            <a:r>
              <a:rPr lang="ar-IQ" sz="2800" b="1" dirty="0"/>
              <a:t>يتطلب تطبيق مدخل قياس التكاليف على اساس المواصفات وجود اربعة ركائز أساسية</a:t>
            </a:r>
            <a:r>
              <a:rPr lang="ar-SA" sz="2800" b="1" dirty="0"/>
              <a:t> </a:t>
            </a:r>
            <a:r>
              <a:rPr lang="ar-IQ" sz="2800" b="1" dirty="0"/>
              <a:t>هي: مجموعة من المواصفات الاساسية للمنتج تتفق مع حاجات ورغبات الزبائن، وجود عدد من مستويات الانجاز لكل صفة من المواصفات، امكانية قياس التكلفة والعائد للمنتج عند كل مستوى من مستويات الانجاز، وامكانية تحديد التوليفة المثلى من مستويات الانجاز وبما يتحقق معها افضل عائد للوحدة الاقتصادية مع الايفاء بحاجات ورغبات الزبائن.</a:t>
            </a:r>
            <a:endParaRPr lang="en-US" sz="2800" dirty="0"/>
          </a:p>
          <a:p>
            <a:endParaRPr lang="ar-SA" sz="2800" dirty="0"/>
          </a:p>
        </p:txBody>
      </p:sp>
    </p:spTree>
    <p:extLst>
      <p:ext uri="{BB962C8B-B14F-4D97-AF65-F5344CB8AC3E}">
        <p14:creationId xmlns:p14="http://schemas.microsoft.com/office/powerpoint/2010/main" val="16931088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8000" b="1" dirty="0" smtClean="0">
                <a:effectLst>
                  <a:glow rad="228600">
                    <a:schemeClr val="accent5">
                      <a:satMod val="175000"/>
                      <a:alpha val="40000"/>
                    </a:schemeClr>
                  </a:glow>
                  <a:outerShdw blurRad="38100" dist="38100" dir="2700000" algn="tl">
                    <a:srgbClr val="000000">
                      <a:alpha val="43137"/>
                    </a:srgbClr>
                  </a:outerShdw>
                </a:effectLst>
                <a:cs typeface="+mn-cs"/>
              </a:rPr>
              <a:t>شكراً لحســــن الإصغـــــــاء</a:t>
            </a:r>
            <a:endParaRPr lang="ar-IQ" sz="8000" b="1" dirty="0">
              <a:effectLst>
                <a:glow rad="228600">
                  <a:schemeClr val="accent5">
                    <a:satMod val="175000"/>
                    <a:alpha val="40000"/>
                  </a:schemeClr>
                </a:glow>
                <a:outerShdw blurRad="38100" dist="38100" dir="2700000" algn="tl">
                  <a:srgbClr val="000000">
                    <a:alpha val="43137"/>
                  </a:srgbClr>
                </a:outerShdw>
              </a:effectLst>
              <a:cs typeface="+mn-cs"/>
            </a:endParaRPr>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23286" y="1660708"/>
            <a:ext cx="6448229" cy="5167312"/>
          </a:xfrm>
        </p:spPr>
      </p:pic>
    </p:spTree>
    <p:extLst>
      <p:ext uri="{BB962C8B-B14F-4D97-AF65-F5344CB8AC3E}">
        <p14:creationId xmlns:p14="http://schemas.microsoft.com/office/powerpoint/2010/main" val="186045317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par>
                                <p:cTn id="11" presetID="3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8364" y="95534"/>
            <a:ext cx="11873552" cy="7140416"/>
          </a:xfrm>
          <a:prstGeom prst="rect">
            <a:avLst/>
          </a:prstGeom>
        </p:spPr>
        <p:txBody>
          <a:bodyPr wrap="square">
            <a:spAutoFit/>
          </a:bodyPr>
          <a:lstStyle/>
          <a:p>
            <a:r>
              <a:rPr lang="ar-IQ" sz="4000" dirty="0" smtClean="0"/>
              <a:t>ان تفاقم </a:t>
            </a:r>
            <a:r>
              <a:rPr lang="ar-IQ" sz="4000" dirty="0"/>
              <a:t>تكاليف الفشل (احد أهم عناصر كلف الجودة) بالمنتجات وظهور العيوب داخليا أو خارجيا لدى الزبون أدى إلى تحمل الشركة لتكاليف عالية. وانخفاض بأرباحها وحصتها السوقية وعزوف الزبون عن منتجاتها لذا كان لطريقة تاكوشي ونظرته للجودة على أنها تعبير عن مقدار الخسارة التي يمكن تفاديها والتي قد يسببها المنتج للمجتمع بعد تسليمه بما تتضمنه تلك الخسارة في الفشل في تلبية توقعات الزبون والفشل في تلبية خصائص الأداء.فالخسارة من وجهة نظر تاكوشي بأنها تكلفة الجودة الرديئة أي تكلفة الفشل الداخلي والخارجي حيث تركز طريقة تاكوشي على معالجة هذا التفاقم بهذه الكلف من خلال تخفيض تكاليف الجودة </a:t>
            </a:r>
            <a:r>
              <a:rPr lang="ar-IQ" sz="4000" dirty="0" smtClean="0"/>
              <a:t>الرديئة.وان اعتماد اسلوب التكاليف على اساس المواصفات سيخفض من التكاليف ويحسن من جودة المنتجات .</a:t>
            </a:r>
            <a:endParaRPr lang="en-US" sz="4000" dirty="0"/>
          </a:p>
          <a:p>
            <a:endParaRPr lang="en-US" dirty="0"/>
          </a:p>
        </p:txBody>
      </p:sp>
    </p:spTree>
    <p:extLst>
      <p:ext uri="{BB962C8B-B14F-4D97-AF65-F5344CB8AC3E}">
        <p14:creationId xmlns:p14="http://schemas.microsoft.com/office/powerpoint/2010/main" val="270055081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68491" y="161879"/>
            <a:ext cx="11477766" cy="584775"/>
          </a:xfrm>
          <a:prstGeom prst="rect">
            <a:avLst/>
          </a:prstGeom>
        </p:spPr>
        <p:txBody>
          <a:bodyPr wrap="square">
            <a:spAutoFit/>
          </a:bodyPr>
          <a:lstStyle/>
          <a:p>
            <a:pPr algn="just">
              <a:spcAft>
                <a:spcPts val="800"/>
              </a:spcAft>
            </a:pPr>
            <a:r>
              <a:rPr lang="ar-IQ" sz="3200" dirty="0" smtClean="0">
                <a:effectLst/>
                <a:latin typeface="Calibri" panose="020F0502020204030204" pitchFamily="34" charset="0"/>
                <a:ea typeface="Calibri" panose="020F0502020204030204" pitchFamily="34" charset="0"/>
                <a:cs typeface="Arial" panose="020B0604020202020204" pitchFamily="34" charset="0"/>
              </a:rPr>
              <a:t>:</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1" y="102502"/>
            <a:ext cx="12078268" cy="6247864"/>
          </a:xfrm>
          <a:prstGeom prst="rect">
            <a:avLst/>
          </a:prstGeom>
        </p:spPr>
        <p:txBody>
          <a:bodyPr wrap="square">
            <a:spAutoFit/>
          </a:bodyPr>
          <a:lstStyle/>
          <a:p>
            <a:r>
              <a:rPr lang="ar-IQ" sz="4000" b="1" dirty="0" smtClean="0">
                <a:latin typeface="Calibri" panose="020F0502020204030204" pitchFamily="34" charset="0"/>
                <a:ea typeface="Calibri" panose="020F0502020204030204" pitchFamily="34" charset="0"/>
              </a:rPr>
              <a:t>اولا: مفهوم </a:t>
            </a:r>
            <a:r>
              <a:rPr lang="ar-IQ" sz="4000" b="1" dirty="0">
                <a:latin typeface="Calibri" panose="020F0502020204030204" pitchFamily="34" charset="0"/>
                <a:ea typeface="Calibri" panose="020F0502020204030204" pitchFamily="34" charset="0"/>
              </a:rPr>
              <a:t>الجودة وخصائصها </a:t>
            </a:r>
            <a:r>
              <a:rPr lang="ar-IQ" sz="4000" b="1" dirty="0" smtClean="0"/>
              <a:t>عرفت </a:t>
            </a:r>
            <a:r>
              <a:rPr lang="ar-IQ" sz="4000" b="1" dirty="0"/>
              <a:t>الجودة من قبل العديد من روادها والباحثين فيها بأنها:</a:t>
            </a:r>
            <a:endParaRPr lang="en-US" sz="4000" b="1" dirty="0"/>
          </a:p>
          <a:p>
            <a:r>
              <a:rPr lang="ar-IQ" sz="4000" b="1" dirty="0">
                <a:effectLst>
                  <a:outerShdw blurRad="50800" dist="38100" algn="tr" rotWithShape="0">
                    <a:prstClr val="black">
                      <a:alpha val="40000"/>
                    </a:prstClr>
                  </a:outerShdw>
                </a:effectLst>
              </a:rPr>
              <a:t>تعني مطابقة توقعات الزبائن ممثلة في خصائص أداء المنتج / أو الخدمة وتتحقق الجودة عندما يشتمل المنتج أو الخدمة على جميع الخصائص التي يتوقعها الزبون وعندما يتم أداء المنتج أو الخدمة بطريقة تحقق رضا الزبون، وتختلف درجات الجودة طبقاً لاختلاف الاحتياجات والقوة الشرائية لدى الزبائن، فكلما زادت حاجات الزبائن ورغباتهم مع توافر القدرة المالية كلما ازداد إقبالهم على شراء المنتجات ذات الجودة الأعلى بسبب مميزات هذه المنتجات، طالما إنها تفي بحاجات أكثر ومتعددة وتقدم إشباع </a:t>
            </a:r>
            <a:r>
              <a:rPr lang="en-US" sz="4000" b="1" dirty="0">
                <a:effectLst>
                  <a:outerShdw blurRad="50800" dist="38100" algn="tr" rotWithShape="0">
                    <a:prstClr val="black">
                      <a:alpha val="40000"/>
                    </a:prstClr>
                  </a:outerShdw>
                </a:effectLst>
              </a:rPr>
              <a:t>.(Garrison&amp;Noreen,2008;993</a:t>
            </a:r>
            <a:r>
              <a:rPr lang="ar-IQ" sz="4000" b="1" dirty="0">
                <a:effectLst>
                  <a:outerShdw blurRad="50800" dist="38100" algn="tr" rotWithShape="0">
                    <a:prstClr val="black">
                      <a:alpha val="40000"/>
                    </a:prstClr>
                  </a:outerShdw>
                </a:effectLst>
              </a:rPr>
              <a:t>(.</a:t>
            </a:r>
            <a:r>
              <a:rPr lang="en-US" sz="4000" b="1" dirty="0">
                <a:effectLst>
                  <a:outerShdw blurRad="50800" dist="38100" algn="tr" rotWithShape="0">
                    <a:prstClr val="black">
                      <a:alpha val="40000"/>
                    </a:prstClr>
                  </a:outerShdw>
                </a:effectLst>
              </a:rPr>
              <a:t> </a:t>
            </a:r>
            <a:r>
              <a:rPr lang="ar-IQ" sz="4000" b="1" dirty="0">
                <a:effectLst>
                  <a:outerShdw blurRad="50800" dist="38100" algn="tr" rotWithShape="0">
                    <a:prstClr val="black">
                      <a:alpha val="40000"/>
                    </a:prstClr>
                  </a:outerShdw>
                </a:effectLst>
              </a:rPr>
              <a:t>أكثر لرغبات الزبائن</a:t>
            </a:r>
            <a:r>
              <a:rPr lang="en-US" sz="4000" b="1" dirty="0">
                <a:effectLst>
                  <a:outerShdw blurRad="50800" dist="38100" algn="tr" rotWithShape="0">
                    <a:prstClr val="black">
                      <a:alpha val="40000"/>
                    </a:prstClr>
                  </a:outerShdw>
                </a:effectLst>
              </a:rPr>
              <a:t> </a:t>
            </a:r>
            <a:endParaRPr lang="en-US" sz="4000" b="1" dirty="0"/>
          </a:p>
        </p:txBody>
      </p:sp>
    </p:spTree>
    <p:extLst>
      <p:ext uri="{BB962C8B-B14F-4D97-AF65-F5344CB8AC3E}">
        <p14:creationId xmlns:p14="http://schemas.microsoft.com/office/powerpoint/2010/main" val="34832477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p:cNvPicPr>
            <a:picLocks noChangeAspect="1"/>
          </p:cNvPicPr>
          <p:nvPr/>
        </p:nvPicPr>
        <p:blipFill rotWithShape="1">
          <a:blip r:embed="rId2" cstate="print">
            <a:extLst>
              <a:ext uri="{28A0092B-C50C-407E-A947-70E740481C1C}">
                <a14:useLocalDpi xmlns:a14="http://schemas.microsoft.com/office/drawing/2010/main" val="0"/>
              </a:ext>
            </a:extLst>
          </a:blip>
          <a:srcRect l="9854" t="6994" r="15829" b="10383"/>
          <a:stretch/>
        </p:blipFill>
        <p:spPr>
          <a:xfrm>
            <a:off x="494723" y="4554000"/>
            <a:ext cx="2072375" cy="2304000"/>
          </a:xfrm>
          <a:prstGeom prst="rect">
            <a:avLst/>
          </a:prstGeom>
        </p:spPr>
      </p:pic>
      <p:sp>
        <p:nvSpPr>
          <p:cNvPr id="4" name="Rectangle 3"/>
          <p:cNvSpPr/>
          <p:nvPr/>
        </p:nvSpPr>
        <p:spPr>
          <a:xfrm>
            <a:off x="0" y="0"/>
            <a:ext cx="12192000" cy="6740307"/>
          </a:xfrm>
          <a:prstGeom prst="rect">
            <a:avLst/>
          </a:prstGeom>
        </p:spPr>
        <p:txBody>
          <a:bodyPr wrap="square">
            <a:spAutoFit/>
          </a:bodyPr>
          <a:lstStyle/>
          <a:p>
            <a:r>
              <a:rPr lang="ar-IQ" sz="3600" b="1" dirty="0">
                <a:effectLst>
                  <a:outerShdw blurRad="50800" dist="38100" algn="tr" rotWithShape="0">
                    <a:prstClr val="black">
                      <a:alpha val="40000"/>
                    </a:prstClr>
                  </a:outerShdw>
                </a:effectLst>
              </a:rPr>
              <a:t>كما عرفت بأنها درجة الانسجام ما بين توقعات الزبون من المنتجات أو الخدمات وإدراكهم لتلك التوقعات، ويفسر هذا الانسجام بأنه يحقق حالة التوازن بين الإدراك والتوقعات. </a:t>
            </a:r>
            <a:endParaRPr lang="en-US" sz="3600" b="1" dirty="0"/>
          </a:p>
          <a:p>
            <a:r>
              <a:rPr lang="ar-IQ" sz="3600" b="1" dirty="0">
                <a:effectLst>
                  <a:outerShdw blurRad="50800" dist="38100" algn="tr" rotWithShape="0">
                    <a:prstClr val="black">
                      <a:alpha val="40000"/>
                    </a:prstClr>
                  </a:outerShdw>
                </a:effectLst>
              </a:rPr>
              <a:t>فإذا كان الإدراك &gt; من التوقع تحصل جودة عالية وتكون الفجوة موجبة حيث تنخفض تكاليف الجودة الكلية بسبب انخفاض تكاليف الفشل الداخلي والخارجي بنسبة أكبر من الزيادة الحاصلة في تكاليف تحسين المنع والتقييم. </a:t>
            </a:r>
            <a:endParaRPr lang="en-US" sz="3600" b="1" dirty="0"/>
          </a:p>
          <a:p>
            <a:r>
              <a:rPr lang="ar-IQ" sz="3600" b="1" dirty="0">
                <a:effectLst>
                  <a:outerShdw blurRad="50800" dist="38100" algn="tr" rotWithShape="0">
                    <a:prstClr val="black">
                      <a:alpha val="40000"/>
                    </a:prstClr>
                  </a:outerShdw>
                </a:effectLst>
              </a:rPr>
              <a:t>أما إذا كان الإدراك &lt; من التوقعات، تحصل جودة منخفضة (رديئة) وتكون الفجوة سالبة حيث ترتفع تكاليف الجودة الكلية بسبب زيادة تكاليف الفشل الداخلي والخارجي نتيجة عيوب الجودة في المصنع ولدى الزبون. وعندما يكون مستوى الإدراك مساوياً للتوقعات يحصل رضا الزبون وتكون الفجوة مغلقة ويتحقق المستوى الأمثل لتكاليف الجودة عندما تكون العيوب ضمن المدى المسموح به .(</a:t>
            </a:r>
            <a:r>
              <a:rPr lang="en-US" sz="3600" b="1" dirty="0">
                <a:effectLst>
                  <a:outerShdw blurRad="50800" dist="38100" algn="tr" rotWithShape="0">
                    <a:prstClr val="black">
                      <a:alpha val="40000"/>
                    </a:prstClr>
                  </a:outerShdw>
                </a:effectLst>
              </a:rPr>
              <a:t>Slack&amp;others,2004:596</a:t>
            </a:r>
            <a:r>
              <a:rPr lang="ar-IQ" sz="3600" b="1" dirty="0">
                <a:effectLst>
                  <a:outerShdw blurRad="50800" dist="38100" algn="tr" rotWithShape="0">
                    <a:prstClr val="black">
                      <a:alpha val="40000"/>
                    </a:prstClr>
                  </a:outerShdw>
                </a:effectLst>
              </a:rPr>
              <a:t>).</a:t>
            </a:r>
            <a:endParaRPr lang="en-US" sz="3600" b="1" dirty="0"/>
          </a:p>
        </p:txBody>
      </p:sp>
    </p:spTree>
    <p:extLst>
      <p:ext uri="{BB962C8B-B14F-4D97-AF65-F5344CB8AC3E}">
        <p14:creationId xmlns:p14="http://schemas.microsoft.com/office/powerpoint/2010/main" val="16862404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064620" cy="5632311"/>
          </a:xfrm>
          <a:prstGeom prst="rect">
            <a:avLst/>
          </a:prstGeom>
        </p:spPr>
        <p:txBody>
          <a:bodyPr wrap="square">
            <a:spAutoFit/>
          </a:bodyPr>
          <a:lstStyle/>
          <a:p>
            <a:r>
              <a:rPr lang="ar-IQ" sz="4000" b="1" dirty="0">
                <a:effectLst>
                  <a:outerShdw blurRad="50800" dist="38100" algn="tr" rotWithShape="0">
                    <a:prstClr val="black">
                      <a:alpha val="40000"/>
                    </a:prstClr>
                  </a:outerShdw>
                </a:effectLst>
              </a:rPr>
              <a:t>توقعات الزبون يمكن وصفها بواسطة خصائص (سمات) الجودة التي تمثل كل منها بعداً من أبعاد الجودة في المنتج أو الخدمة، وقد يكون واحد من الأبعاد (الخصائص) الثمانية الآتية يمكن أن يقابل أو يزيد على توقعات الزبون وبالتالي يحقق خفضاً في تكاليف عدم المطابقة (الفشل) والعكس صحيح في حالة كون أحد هذه الأبعاد لا يطابق (لا يقابل) توقعات الزبون وبالتالي حصول زيادة في تكاليف عدم المطابقة (الفشل) بمعنى أن لكل منتج خصائص (أو سمات) متعددة تشير إلى مستوى جودته في إشباع رغبات واحتياجات الزبون وهي كالآتي:- </a:t>
            </a:r>
            <a:r>
              <a:rPr lang="en-US" sz="4000" b="1" dirty="0">
                <a:effectLst>
                  <a:outerShdw blurRad="50800" dist="38100" algn="tr" rotWithShape="0">
                    <a:prstClr val="black">
                      <a:alpha val="40000"/>
                    </a:prstClr>
                  </a:outerShdw>
                </a:effectLst>
              </a:rPr>
              <a:t>(Hansen &amp; </a:t>
            </a:r>
            <a:r>
              <a:rPr lang="en-US" sz="4000" b="1" dirty="0" err="1">
                <a:effectLst>
                  <a:outerShdw blurRad="50800" dist="38100" algn="tr" rotWithShape="0">
                    <a:prstClr val="black">
                      <a:alpha val="40000"/>
                    </a:prstClr>
                  </a:outerShdw>
                </a:effectLst>
              </a:rPr>
              <a:t>Mowen</a:t>
            </a:r>
            <a:r>
              <a:rPr lang="en-US" sz="4000" b="1" dirty="0">
                <a:effectLst>
                  <a:outerShdw blurRad="50800" dist="38100" algn="tr" rotWithShape="0">
                    <a:prstClr val="black">
                      <a:alpha val="40000"/>
                    </a:prstClr>
                  </a:outerShdw>
                </a:effectLst>
              </a:rPr>
              <a:t>, et. al., 2003; 441)</a:t>
            </a:r>
            <a:endParaRPr lang="en-US" sz="4000" b="1" dirty="0"/>
          </a:p>
        </p:txBody>
      </p:sp>
    </p:spTree>
    <p:extLst>
      <p:ext uri="{BB962C8B-B14F-4D97-AF65-F5344CB8AC3E}">
        <p14:creationId xmlns:p14="http://schemas.microsoft.com/office/powerpoint/2010/main" val="22672990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a14="http://schemas.microsoft.com/office/drawing/2010/main" val="0"/>
              </a:ext>
            </a:extLst>
          </a:blip>
          <a:srcRect l="12361" t="17607" r="12098" b="17312"/>
          <a:stretch/>
        </p:blipFill>
        <p:spPr>
          <a:xfrm>
            <a:off x="509665" y="388502"/>
            <a:ext cx="2878112" cy="1648918"/>
          </a:xfrm>
          <a:prstGeom prst="rect">
            <a:avLst/>
          </a:prstGeom>
          <a:effectLst>
            <a:outerShdw sx="1000" sy="1000" algn="ctr" rotWithShape="0">
              <a:srgbClr val="000000"/>
            </a:outerShdw>
          </a:effectLst>
        </p:spPr>
      </p:pic>
      <p:sp>
        <p:nvSpPr>
          <p:cNvPr id="3" name="Rectangle 2"/>
          <p:cNvSpPr/>
          <p:nvPr/>
        </p:nvSpPr>
        <p:spPr>
          <a:xfrm>
            <a:off x="0" y="0"/>
            <a:ext cx="12192000" cy="6863417"/>
          </a:xfrm>
          <a:prstGeom prst="rect">
            <a:avLst/>
          </a:prstGeom>
        </p:spPr>
        <p:txBody>
          <a:bodyPr wrap="square">
            <a:spAutoFit/>
          </a:bodyPr>
          <a:lstStyle/>
          <a:p>
            <a:r>
              <a:rPr lang="ar-IQ" sz="3200" b="1" dirty="0">
                <a:effectLst>
                  <a:outerShdw blurRad="50800" dist="38100" algn="tr" rotWithShape="0">
                    <a:prstClr val="black">
                      <a:alpha val="40000"/>
                    </a:prstClr>
                  </a:outerShdw>
                </a:effectLst>
              </a:rPr>
              <a:t>1</a:t>
            </a:r>
            <a:r>
              <a:rPr lang="ar-IQ" sz="2400" b="1" dirty="0">
                <a:effectLst>
                  <a:outerShdw blurRad="50800" dist="38100" algn="tr" rotWithShape="0">
                    <a:prstClr val="black">
                      <a:alpha val="40000"/>
                    </a:prstClr>
                  </a:outerShdw>
                </a:effectLst>
              </a:rPr>
              <a:t>- الأداء : </a:t>
            </a:r>
            <a:r>
              <a:rPr lang="en-US" sz="2400" b="1" dirty="0">
                <a:effectLst>
                  <a:outerShdw blurRad="50800" dist="38100" algn="tr" rotWithShape="0">
                    <a:prstClr val="black">
                      <a:alpha val="40000"/>
                    </a:prstClr>
                  </a:outerShdw>
                </a:effectLst>
              </a:rPr>
              <a:t>Performance</a:t>
            </a:r>
            <a:r>
              <a:rPr lang="ar-IQ" sz="2400" b="1" dirty="0">
                <a:effectLst>
                  <a:outerShdw blurRad="50800" dist="38100" algn="tr" rotWithShape="0">
                    <a:prstClr val="black">
                      <a:alpha val="40000"/>
                    </a:prstClr>
                  </a:outerShdw>
                </a:effectLst>
              </a:rPr>
              <a:t>  الطريقة التي تؤدي بها الوظائف أو الخصائص التشغيلية الأساسية للمنتج.</a:t>
            </a:r>
            <a:endParaRPr lang="en-US" sz="2400" b="1" dirty="0"/>
          </a:p>
          <a:p>
            <a:r>
              <a:rPr lang="ar-IQ" sz="2400" b="1" dirty="0">
                <a:effectLst>
                  <a:outerShdw blurRad="50800" dist="38100" algn="tr" rotWithShape="0">
                    <a:prstClr val="black">
                      <a:alpha val="40000"/>
                    </a:prstClr>
                  </a:outerShdw>
                </a:effectLst>
              </a:rPr>
              <a:t>  </a:t>
            </a:r>
            <a:endParaRPr lang="en-US" sz="2400" b="1" dirty="0"/>
          </a:p>
          <a:p>
            <a:r>
              <a:rPr lang="ar-IQ" sz="2400" b="1" dirty="0">
                <a:effectLst>
                  <a:outerShdw blurRad="50800" dist="38100" algn="tr" rotWithShape="0">
                    <a:prstClr val="black">
                      <a:alpha val="40000"/>
                    </a:prstClr>
                  </a:outerShdw>
                </a:effectLst>
              </a:rPr>
              <a:t>2- الجمالية </a:t>
            </a:r>
            <a:r>
              <a:rPr lang="en-US" sz="2400" b="1" dirty="0">
                <a:effectLst>
                  <a:outerShdw blurRad="50800" dist="38100" algn="tr" rotWithShape="0">
                    <a:prstClr val="black">
                      <a:alpha val="40000"/>
                    </a:prstClr>
                  </a:outerShdw>
                </a:effectLst>
              </a:rPr>
              <a:t>Aesthetics</a:t>
            </a:r>
            <a:r>
              <a:rPr lang="ar-IQ" sz="2400" b="1" dirty="0">
                <a:effectLst>
                  <a:outerShdw blurRad="50800" dist="38100" algn="tr" rotWithShape="0">
                    <a:prstClr val="black">
                      <a:alpha val="40000"/>
                    </a:prstClr>
                  </a:outerShdw>
                </a:effectLst>
              </a:rPr>
              <a:t>: (الجاذبية) من حيث الشكل واللون، والرائحة، الذوق، أي كيف يبدو المنتج </a:t>
            </a:r>
            <a:endParaRPr lang="en-US" sz="2400" b="1" dirty="0"/>
          </a:p>
          <a:p>
            <a:r>
              <a:rPr lang="ar-IQ" sz="2400" b="1" dirty="0">
                <a:effectLst>
                  <a:outerShdw blurRad="50800" dist="38100" algn="tr" rotWithShape="0">
                    <a:prstClr val="black">
                      <a:alpha val="40000"/>
                    </a:prstClr>
                  </a:outerShdw>
                </a:effectLst>
              </a:rPr>
              <a:t>                               من وجهة نظر الزبون.</a:t>
            </a:r>
            <a:endParaRPr lang="en-US" sz="2400" b="1" dirty="0"/>
          </a:p>
          <a:p>
            <a:r>
              <a:rPr lang="ar-IQ" sz="2400" b="1" dirty="0">
                <a:effectLst>
                  <a:outerShdw blurRad="50800" dist="38100" algn="tr" rotWithShape="0">
                    <a:prstClr val="black">
                      <a:alpha val="40000"/>
                    </a:prstClr>
                  </a:outerShdw>
                </a:effectLst>
              </a:rPr>
              <a:t>3- الهيئة (أو المظهر) </a:t>
            </a:r>
            <a:r>
              <a:rPr lang="en-US" sz="2400" b="1" dirty="0">
                <a:effectLst>
                  <a:outerShdw blurRad="50800" dist="38100" algn="tr" rotWithShape="0">
                    <a:prstClr val="black">
                      <a:alpha val="40000"/>
                    </a:prstClr>
                  </a:outerShdw>
                </a:effectLst>
              </a:rPr>
              <a:t>Appearance Features</a:t>
            </a:r>
            <a:r>
              <a:rPr lang="ar-IQ" sz="2400" b="1" dirty="0">
                <a:effectLst>
                  <a:outerShdw blurRad="50800" dist="38100" algn="tr" rotWithShape="0">
                    <a:prstClr val="black">
                      <a:alpha val="40000"/>
                    </a:prstClr>
                  </a:outerShdw>
                </a:effectLst>
              </a:rPr>
              <a:t> : الخصائص أو السمات الملموسة أو المحسوسة أو المرئية للمنتج والتي يدركها الزبون (جودة التصميم) .</a:t>
            </a:r>
            <a:endParaRPr lang="en-US" sz="2400" b="1" dirty="0"/>
          </a:p>
          <a:p>
            <a:r>
              <a:rPr lang="ar-IQ" sz="2400" b="1" dirty="0">
                <a:effectLst>
                  <a:outerShdw blurRad="50800" dist="38100" algn="tr" rotWithShape="0">
                    <a:prstClr val="black">
                      <a:alpha val="40000"/>
                    </a:prstClr>
                  </a:outerShdw>
                </a:effectLst>
              </a:rPr>
              <a:t>4- القدرة على المنفعة (الخدمة) </a:t>
            </a:r>
            <a:r>
              <a:rPr lang="en-US" sz="2400" b="1" dirty="0">
                <a:effectLst>
                  <a:outerShdw blurRad="50800" dist="38100" algn="tr" rotWithShape="0">
                    <a:prstClr val="black">
                      <a:alpha val="40000"/>
                    </a:prstClr>
                  </a:outerShdw>
                </a:effectLst>
              </a:rPr>
              <a:t>Serviceability </a:t>
            </a:r>
            <a:r>
              <a:rPr lang="ar-IQ" sz="2400" b="1" dirty="0">
                <a:effectLst>
                  <a:outerShdw blurRad="50800" dist="38100" algn="tr" rotWithShape="0">
                    <a:prstClr val="black">
                      <a:alpha val="40000"/>
                    </a:prstClr>
                  </a:outerShdw>
                </a:effectLst>
              </a:rPr>
              <a:t>: (توافر خدمات الصيانة والتصليح للمنتج عند تعرضه لمشكلة عند استخدامه نتيجة خطأ في التصنيع.</a:t>
            </a:r>
            <a:endParaRPr lang="en-US" sz="2400" b="1" dirty="0"/>
          </a:p>
          <a:p>
            <a:r>
              <a:rPr lang="ar-IQ" sz="2400" b="1" dirty="0">
                <a:effectLst>
                  <a:outerShdw blurRad="50800" dist="38100" algn="tr" rotWithShape="0">
                    <a:prstClr val="black">
                      <a:alpha val="40000"/>
                    </a:prstClr>
                  </a:outerShdw>
                </a:effectLst>
              </a:rPr>
              <a:t>5-الموثوقية (الاعتمادية، أو المعولية) </a:t>
            </a:r>
            <a:r>
              <a:rPr lang="en-US" sz="2400" b="1" dirty="0">
                <a:effectLst>
                  <a:outerShdw blurRad="50800" dist="38100" algn="tr" rotWithShape="0">
                    <a:prstClr val="black">
                      <a:alpha val="40000"/>
                    </a:prstClr>
                  </a:outerShdw>
                </a:effectLst>
              </a:rPr>
              <a:t>Reliability</a:t>
            </a:r>
            <a:r>
              <a:rPr lang="ar-IQ" sz="2400" b="1" dirty="0">
                <a:effectLst>
                  <a:outerShdw blurRad="50800" dist="38100" algn="tr" rotWithShape="0">
                    <a:prstClr val="black">
                      <a:alpha val="40000"/>
                    </a:prstClr>
                  </a:outerShdw>
                </a:effectLst>
              </a:rPr>
              <a:t> (ألأمان في المنتج مثلاً)، احتمالية عمل المنتج بشكل جيد خلال مدة زمنية محددة وفي ظل ثبات ظروف تشغيلية محددة. </a:t>
            </a:r>
            <a:endParaRPr lang="en-US" sz="2400" b="1" dirty="0"/>
          </a:p>
          <a:p>
            <a:r>
              <a:rPr lang="ar-IQ" sz="2400" b="1" dirty="0">
                <a:effectLst>
                  <a:outerShdw blurRad="50800" dist="38100" algn="tr" rotWithShape="0">
                    <a:prstClr val="black">
                      <a:alpha val="40000"/>
                    </a:prstClr>
                  </a:outerShdw>
                </a:effectLst>
              </a:rPr>
              <a:t>6- المتانة </a:t>
            </a:r>
            <a:r>
              <a:rPr lang="en-US" sz="2400" b="1" dirty="0">
                <a:effectLst>
                  <a:outerShdw blurRad="50800" dist="38100" algn="tr" rotWithShape="0">
                    <a:prstClr val="black">
                      <a:alpha val="40000"/>
                    </a:prstClr>
                  </a:outerShdw>
                </a:effectLst>
              </a:rPr>
              <a:t>Durability</a:t>
            </a:r>
            <a:r>
              <a:rPr lang="ar-IQ" sz="2400" b="1" dirty="0">
                <a:effectLst>
                  <a:outerShdw blurRad="50800" dist="38100" algn="tr" rotWithShape="0">
                    <a:prstClr val="black">
                      <a:alpha val="40000"/>
                    </a:prstClr>
                  </a:outerShdw>
                </a:effectLst>
              </a:rPr>
              <a:t> (طول وقت وظائف المنتج) أي مقدار الاستخدام الذي يحصل عليه الزبون من المنتج في الغرض المحدد قبل التخلص منه أو استبداله. </a:t>
            </a:r>
            <a:endParaRPr lang="en-US" sz="2400" b="1" dirty="0"/>
          </a:p>
          <a:p>
            <a:r>
              <a:rPr lang="ar-IQ" sz="2400" b="1" dirty="0">
                <a:effectLst>
                  <a:outerShdw blurRad="50800" dist="38100" algn="tr" rotWithShape="0">
                    <a:prstClr val="black">
                      <a:alpha val="40000"/>
                    </a:prstClr>
                  </a:outerShdw>
                </a:effectLst>
              </a:rPr>
              <a:t>7- جودة المطابقة </a:t>
            </a:r>
            <a:r>
              <a:rPr lang="en-US" sz="2400" b="1" dirty="0">
                <a:effectLst>
                  <a:outerShdw blurRad="50800" dist="38100" algn="tr" rotWithShape="0">
                    <a:prstClr val="black">
                      <a:alpha val="40000"/>
                    </a:prstClr>
                  </a:outerShdw>
                </a:effectLst>
              </a:rPr>
              <a:t>Quality Of Conformance</a:t>
            </a:r>
            <a:r>
              <a:rPr lang="ar-IQ" sz="2400" b="1" dirty="0">
                <a:effectLst>
                  <a:outerShdw blurRad="50800" dist="38100" algn="tr" rotWithShape="0">
                    <a:prstClr val="black">
                      <a:alpha val="40000"/>
                    </a:prstClr>
                  </a:outerShdw>
                </a:effectLst>
              </a:rPr>
              <a:t> (كيف يقابل أداء المنتج مواصفاته)، وتعني درجة مطابقة المنتج للمواصفات ونسب فشله في مطابقة المعايير المحددة بالعقد أو من قبل الزبون. </a:t>
            </a:r>
          </a:p>
          <a:p>
            <a:r>
              <a:rPr lang="ar-IQ" sz="2400" b="1" dirty="0">
                <a:effectLst>
                  <a:outerShdw blurRad="50800" dist="38100" algn="tr" rotWithShape="0">
                    <a:prstClr val="black">
                      <a:alpha val="40000"/>
                    </a:prstClr>
                  </a:outerShdw>
                </a:effectLst>
              </a:rPr>
              <a:t>8- الملائمة للاستخدام (الجودة المدركة ) تعني أن الجودة تحقق إشباع مرضي لتوقعات الزبون أو تزيد عليها، وأن لا يفشل المنتج بوقت مبكر حتى يحقق مقدار المنفعة التي يتوقع الزبون أن يستلمها من أداء خصائص المنتج للإيفاء بالغرض الذي دفع ما يقابلها من ثمن.</a:t>
            </a:r>
            <a:endParaRPr lang="en-US" sz="2400" b="1" dirty="0"/>
          </a:p>
          <a:p>
            <a:endParaRPr lang="en-US" sz="2400" b="1" dirty="0"/>
          </a:p>
        </p:txBody>
      </p:sp>
    </p:spTree>
    <p:extLst>
      <p:ext uri="{BB962C8B-B14F-4D97-AF65-F5344CB8AC3E}">
        <p14:creationId xmlns:p14="http://schemas.microsoft.com/office/powerpoint/2010/main" val="8563589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41194" y="357887"/>
            <a:ext cx="11532358" cy="4415055"/>
          </a:xfrm>
          <a:prstGeom prst="rect">
            <a:avLst/>
          </a:prstGeom>
        </p:spPr>
        <p:txBody>
          <a:bodyPr wrap="square">
            <a:spAutoFit/>
          </a:bodyPr>
          <a:lstStyle/>
          <a:p>
            <a:r>
              <a:rPr lang="en-US" sz="2500" dirty="0" smtClean="0">
                <a:solidFill>
                  <a:srgbClr val="000000"/>
                </a:solidFill>
                <a:latin typeface="Times New Roman" panose="02020603050405020304" pitchFamily="18" charset="0"/>
                <a:ea typeface="Times New Roman" panose="02020603050405020304" pitchFamily="18" charset="0"/>
              </a:rPr>
              <a:t>.</a:t>
            </a:r>
            <a:r>
              <a:rPr lang="ar-IQ" sz="2800" dirty="0">
                <a:effectLst>
                  <a:outerShdw blurRad="50800" dist="38100" algn="tr" rotWithShape="0">
                    <a:prstClr val="black">
                      <a:alpha val="40000"/>
                    </a:prstClr>
                  </a:outerShdw>
                </a:effectLst>
              </a:rPr>
              <a:t> </a:t>
            </a:r>
            <a:r>
              <a:rPr lang="ar-IQ" sz="4000" b="1" dirty="0">
                <a:effectLst>
                  <a:outerShdw blurRad="50800" dist="38100" algn="tr" rotWithShape="0">
                    <a:prstClr val="black">
                      <a:alpha val="40000"/>
                    </a:prstClr>
                  </a:outerShdw>
                </a:effectLst>
              </a:rPr>
              <a:t>وقد جاء تعريف </a:t>
            </a:r>
            <a:r>
              <a:rPr lang="en-US" sz="4000" b="1" dirty="0">
                <a:effectLst>
                  <a:outerShdw blurRad="50800" dist="38100" algn="tr" rotWithShape="0">
                    <a:prstClr val="black">
                      <a:alpha val="40000"/>
                    </a:prstClr>
                  </a:outerShdw>
                </a:effectLst>
              </a:rPr>
              <a:t>(Hansen)</a:t>
            </a:r>
            <a:r>
              <a:rPr lang="ar-IQ" sz="4000" b="1" dirty="0">
                <a:effectLst>
                  <a:outerShdw blurRad="50800" dist="38100" algn="tr" rotWithShape="0">
                    <a:prstClr val="black">
                      <a:alpha val="40000"/>
                    </a:prstClr>
                  </a:outerShdw>
                </a:effectLst>
              </a:rPr>
              <a:t> ملخصاً لما سبقه بأنها " التكاليف التي تحصل بسبب حذف الجودة الرديئة</a:t>
            </a:r>
            <a:endParaRPr lang="en-US" sz="4000" b="1" dirty="0"/>
          </a:p>
          <a:p>
            <a:r>
              <a:rPr lang="en-US" sz="4000" b="1" dirty="0">
                <a:effectLst>
                  <a:outerShdw blurRad="50800" dist="38100" algn="tr" rotWithShape="0">
                    <a:prstClr val="black">
                      <a:alpha val="40000"/>
                    </a:prstClr>
                  </a:outerShdw>
                </a:effectLst>
              </a:rPr>
              <a:t>Poor quality</a:t>
            </a:r>
            <a:r>
              <a:rPr lang="ar-IQ" sz="4000" b="1" dirty="0">
                <a:effectLst>
                  <a:outerShdw blurRad="50800" dist="38100" algn="tr" rotWithShape="0">
                    <a:prstClr val="black">
                      <a:alpha val="40000"/>
                    </a:prstClr>
                  </a:outerShdw>
                </a:effectLst>
              </a:rPr>
              <a:t> أو بدونها، أي بمعنى التكاليف التي تستحق لمنع حدوث الجودة الرديئة  (تكاليف المنع </a:t>
            </a:r>
            <a:endParaRPr lang="en-US" sz="4000" b="1" dirty="0"/>
          </a:p>
          <a:p>
            <a:r>
              <a:rPr lang="ar-IQ" sz="4000" b="1" dirty="0">
                <a:effectLst>
                  <a:outerShdw blurRad="50800" dist="38100" algn="tr" rotWithShape="0">
                    <a:prstClr val="black">
                      <a:alpha val="40000"/>
                    </a:prstClr>
                  </a:outerShdw>
                </a:effectLst>
              </a:rPr>
              <a:t>والتقييم) أو هي التكاليف التي تستحق لأن الجودة الرديئة قد حدثت فعلاً (تكاليف الفشل الداخلي والخارجي). </a:t>
            </a:r>
            <a:endParaRPr lang="en-US" sz="4000" b="1" dirty="0"/>
          </a:p>
          <a:p>
            <a:pPr marL="228600" algn="ctr">
              <a:lnSpc>
                <a:spcPct val="107000"/>
              </a:lnSpc>
              <a:spcAft>
                <a:spcPts val="800"/>
              </a:spcAft>
            </a:pPr>
            <a:endParaRPr lang="en-US" sz="4000" b="1"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6282672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258762"/>
          </a:xfrm>
        </p:spPr>
        <p:txBody>
          <a:bodyPr>
            <a:normAutofit fontScale="90000"/>
          </a:bodyPr>
          <a:lstStyle/>
          <a:p>
            <a:endParaRPr lang="ar-IQ" dirty="0"/>
          </a:p>
        </p:txBody>
      </p:sp>
      <p:pic>
        <p:nvPicPr>
          <p:cNvPr id="1026" name="Picture 2" descr="D:\222.JPG"/>
          <p:cNvPicPr>
            <a:picLocks noGrp="1" noChangeAspect="1" noChangeArrowheads="1"/>
          </p:cNvPicPr>
          <p:nvPr>
            <p:ph idx="1"/>
          </p:nvPr>
        </p:nvPicPr>
        <p:blipFill>
          <a:blip r:embed="rId2" cstate="print"/>
          <a:srcRect/>
          <a:stretch>
            <a:fillRect/>
          </a:stretch>
        </p:blipFill>
        <p:spPr bwMode="auto">
          <a:xfrm>
            <a:off x="245659" y="228600"/>
            <a:ext cx="11818961" cy="6448150"/>
          </a:xfrm>
          <a:prstGeom prst="rect">
            <a:avLst/>
          </a:prstGeom>
          <a:noFill/>
        </p:spPr>
      </p:pic>
    </p:spTree>
    <p:extLst>
      <p:ext uri="{BB962C8B-B14F-4D97-AF65-F5344CB8AC3E}">
        <p14:creationId xmlns:p14="http://schemas.microsoft.com/office/powerpoint/2010/main" val="343918738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613</TotalTime>
  <Words>3288</Words>
  <Application>Microsoft Office PowerPoint</Application>
  <PresentationFormat>Widescreen</PresentationFormat>
  <Paragraphs>128</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Calibri Light</vt:lpstr>
      <vt:lpstr>Times New Roman</vt:lpstr>
      <vt:lpstr>Wingdings</vt:lpstr>
      <vt:lpstr>نسق Office</vt:lpstr>
      <vt:lpstr>التوافق بين تكاليف الجودة والتكاليف على اساس المواصفات ودورهما بتخفيض التكاليف</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رابعا: خطوات تطبيق ABCII: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شكراً لحســــن الإصغـــــــاء</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 اسلوب المحاسبة عن استهلاك الموارد في تحقيق الاصلاح الاقتصادي في الشركات الصناعية العراقية</dc:title>
  <dc:creator>HP</dc:creator>
  <cp:lastModifiedBy>Faisal</cp:lastModifiedBy>
  <cp:revision>57</cp:revision>
  <dcterms:created xsi:type="dcterms:W3CDTF">2016-03-30T18:43:19Z</dcterms:created>
  <dcterms:modified xsi:type="dcterms:W3CDTF">2019-03-15T17:13:10Z</dcterms:modified>
</cp:coreProperties>
</file>