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74" r:id="rId4"/>
    <p:sldId id="275" r:id="rId5"/>
    <p:sldId id="273" r:id="rId6"/>
    <p:sldId id="276" r:id="rId7"/>
    <p:sldId id="277" r:id="rId8"/>
    <p:sldId id="278" r:id="rId9"/>
    <p:sldId id="280" r:id="rId10"/>
    <p:sldId id="281" r:id="rId11"/>
    <p:sldId id="282" r:id="rId12"/>
    <p:sldId id="283" r:id="rId13"/>
    <p:sldId id="284" r:id="rId14"/>
    <p:sldId id="285" r:id="rId15"/>
    <p:sldId id="291" r:id="rId16"/>
    <p:sldId id="286" r:id="rId17"/>
    <p:sldId id="287" r:id="rId18"/>
    <p:sldId id="288" r:id="rId19"/>
    <p:sldId id="292" r:id="rId20"/>
    <p:sldId id="293" r:id="rId21"/>
    <p:sldId id="294" r:id="rId22"/>
    <p:sldId id="295" r:id="rId23"/>
    <p:sldId id="296" r:id="rId24"/>
    <p:sldId id="289" r:id="rId25"/>
    <p:sldId id="290" r:id="rId26"/>
    <p:sldId id="272"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8"/>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5786478"/>
          </a:xfrm>
          <a:blipFill>
            <a:blip r:embed="rId2"/>
            <a:tile tx="0" ty="0" sx="100000" sy="100000" flip="none" algn="tl"/>
          </a:blipFill>
        </p:spPr>
        <p:txBody>
          <a:bodyPr>
            <a:normAutofit fontScale="90000"/>
          </a:bodyPr>
          <a:lstStyle/>
          <a:p>
            <a:r>
              <a:rPr lang="ar-SA" sz="6600" b="1" dirty="0" smtClean="0">
                <a:solidFill>
                  <a:srgbClr val="FF0000"/>
                </a:solidFill>
              </a:rPr>
              <a:t>تقنية الهندسة المتزامنة ودورها في تحقيق الميزة التنافسية </a:t>
            </a:r>
            <a:r>
              <a:rPr lang="ar-IQ" sz="6600" b="1" dirty="0" smtClean="0"/>
              <a:t/>
            </a:r>
            <a:br>
              <a:rPr lang="ar-IQ" sz="6600" b="1" dirty="0" smtClean="0"/>
            </a:br>
            <a:r>
              <a:rPr lang="ar-IQ" sz="3200" dirty="0" smtClean="0"/>
              <a:t/>
            </a:r>
            <a:br>
              <a:rPr lang="ar-IQ" sz="3200" dirty="0" smtClean="0"/>
            </a:br>
            <a:r>
              <a:rPr lang="ar-IQ" sz="3200" u="sng" dirty="0" smtClean="0">
                <a:solidFill>
                  <a:srgbClr val="002060"/>
                </a:solidFill>
              </a:rPr>
              <a:t>محاضرة من اعداد </a:t>
            </a:r>
            <a:r>
              <a:rPr lang="ar-IQ" sz="3200" u="sng" dirty="0" smtClean="0"/>
              <a:t/>
            </a:r>
            <a:br>
              <a:rPr lang="ar-IQ" sz="3200" u="sng" dirty="0" smtClean="0"/>
            </a:b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أ.د. منال جبار سرور السامرائي</a:t>
            </a:r>
            <a:b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br>
            <a:r>
              <a:rPr lang="ar-IQ" sz="1200" b="1" u="sng"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 </a:t>
            </a: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
            </a:r>
            <a:b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b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كلية الادارة والاقتصاد /جامعة بغداد </a:t>
            </a:r>
            <a:b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b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2018</a:t>
            </a:r>
            <a:endParaRPr lang="ar-SA" sz="5400" b="1" dirty="0">
              <a:solidFill>
                <a:srgbClr val="002060"/>
              </a:solidFill>
            </a:endParaRPr>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6215106"/>
          </a:xfrm>
        </p:spPr>
        <p:txBody>
          <a:bodyPr>
            <a:normAutofit fontScale="85000" lnSpcReduction="10000"/>
          </a:bodyPr>
          <a:lstStyle/>
          <a:p>
            <a:pPr lvl="0" algn="ctr">
              <a:buNone/>
            </a:pPr>
            <a:r>
              <a:rPr lang="ar-IQ" sz="4700" b="1" dirty="0" smtClean="0">
                <a:solidFill>
                  <a:srgbClr val="FF0000"/>
                </a:solidFill>
              </a:rPr>
              <a:t>علاقة الهندسة المتزامنة ببعض التقنيات </a:t>
            </a:r>
          </a:p>
          <a:p>
            <a:pPr algn="justLow"/>
            <a:r>
              <a:rPr lang="ar-SA" b="1" dirty="0" smtClean="0"/>
              <a:t>1. التصميم للتكلفة </a:t>
            </a:r>
            <a:r>
              <a:rPr lang="en-US" b="1" dirty="0" smtClean="0"/>
              <a:t>(DFC) Design for Cost</a:t>
            </a:r>
            <a:r>
              <a:rPr lang="ar-SA" b="1" dirty="0" smtClean="0"/>
              <a:t> :ـ</a:t>
            </a:r>
            <a:r>
              <a:rPr lang="ar-SA" dirty="0" smtClean="0"/>
              <a:t> تعد تكلفة المنتوج عاملاً رئيسياً في تحديد نجاحه التجاري، والتي تؤثر فـي السعر المفروض على المنتج والربح الذي تجنيه الوحدة الاقتصادية المنتجة له، ويشير التصميم للتكلفة إلى الجهود المبذولة من قبل الوحدة الاقتصادية لغرض تقليل التكلفة خلال التصميم .</a:t>
            </a:r>
            <a:endParaRPr lang="en-US" dirty="0" smtClean="0"/>
          </a:p>
          <a:p>
            <a:pPr algn="justLow"/>
            <a:r>
              <a:rPr lang="ar-SA" dirty="0" smtClean="0"/>
              <a:t>2</a:t>
            </a:r>
            <a:r>
              <a:rPr lang="ar-SA" b="1" dirty="0" smtClean="0"/>
              <a:t>. التصميم للوظيفة </a:t>
            </a:r>
            <a:r>
              <a:rPr lang="en-US" b="1" dirty="0" smtClean="0"/>
              <a:t>Design For Function (DFF)</a:t>
            </a:r>
            <a:r>
              <a:rPr lang="ar-SA" b="1" dirty="0" smtClean="0"/>
              <a:t> :ـ</a:t>
            </a:r>
            <a:r>
              <a:rPr lang="ar-SA" dirty="0" smtClean="0"/>
              <a:t> تعد وظيفة المنتوج أمراً حاسماً في قبوله من قبل الزبون، والتصميم للوظيفة </a:t>
            </a:r>
            <a:r>
              <a:rPr lang="en-US" dirty="0" smtClean="0"/>
              <a:t>(DFF)</a:t>
            </a:r>
            <a:r>
              <a:rPr lang="ar-SA" dirty="0" smtClean="0"/>
              <a:t>  يعني أن يكون أداء المنتوج كما هو مقصود أو مطلوب منه بحيث يمكن أن يلبي حاجات ورغبات الزبائن .      </a:t>
            </a:r>
            <a:endParaRPr lang="en-US" dirty="0" smtClean="0"/>
          </a:p>
          <a:p>
            <a:pPr algn="justLow"/>
            <a:r>
              <a:rPr lang="ar-SA" b="1" dirty="0" smtClean="0"/>
              <a:t>3</a:t>
            </a:r>
            <a:r>
              <a:rPr lang="ar-SA" dirty="0" smtClean="0"/>
              <a:t>. </a:t>
            </a:r>
            <a:r>
              <a:rPr lang="ar-SA" b="1" dirty="0" smtClean="0"/>
              <a:t>التصميم للتصنيع والتجميع  </a:t>
            </a:r>
            <a:r>
              <a:rPr lang="en-US" b="1" dirty="0" smtClean="0"/>
              <a:t>Design for Manufacture and Assembly (DFM/DFA)</a:t>
            </a:r>
            <a:r>
              <a:rPr lang="ar-SA" b="1" dirty="0" smtClean="0"/>
              <a:t>:ـ </a:t>
            </a:r>
            <a:r>
              <a:rPr lang="ar-SA" dirty="0" smtClean="0"/>
              <a:t>يرتبط مصطلحا </a:t>
            </a:r>
            <a:r>
              <a:rPr lang="en-US" dirty="0" smtClean="0"/>
              <a:t>(DFM/DFA)</a:t>
            </a:r>
            <a:r>
              <a:rPr lang="ar-SA" dirty="0" smtClean="0"/>
              <a:t> بشكل غير منفصل ولهذا غالبا ما يدمجان بمصطلح واحد </a:t>
            </a:r>
            <a:r>
              <a:rPr lang="en-US" dirty="0" smtClean="0"/>
              <a:t>(DFM/A)</a:t>
            </a:r>
            <a:r>
              <a:rPr lang="ar-SA" dirty="0" smtClean="0"/>
              <a:t> ويعني المنهجيـات، ويتضمن</a:t>
            </a:r>
            <a:r>
              <a:rPr lang="en-US" dirty="0" smtClean="0"/>
              <a:t>(DFM/A) </a:t>
            </a:r>
            <a:r>
              <a:rPr lang="ar-SA" dirty="0" smtClean="0"/>
              <a:t>الاعتبار النظامي لإمكانية التصنيع والتجميع  في إنشاء </a:t>
            </a:r>
            <a:r>
              <a:rPr lang="ar-SA" dirty="0" err="1" smtClean="0"/>
              <a:t>منتوج</a:t>
            </a:r>
            <a:r>
              <a:rPr lang="ar-SA" dirty="0" smtClean="0"/>
              <a:t> جديـد، </a:t>
            </a:r>
            <a:endParaRPr lang="en-US" dirty="0" smtClean="0"/>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357982"/>
          </a:xfrm>
        </p:spPr>
        <p:txBody>
          <a:bodyPr>
            <a:normAutofit fontScale="77500" lnSpcReduction="20000"/>
          </a:bodyPr>
          <a:lstStyle/>
          <a:p>
            <a:pPr lvl="0" algn="ctr">
              <a:buNone/>
            </a:pPr>
            <a:r>
              <a:rPr lang="ar-SA" sz="5700" b="1" dirty="0" smtClean="0">
                <a:solidFill>
                  <a:srgbClr val="FF0000"/>
                </a:solidFill>
              </a:rPr>
              <a:t>أسباب استخدام الهندسة المتزامنة</a:t>
            </a:r>
          </a:p>
          <a:p>
            <a:pPr algn="justLow"/>
            <a:r>
              <a:rPr lang="ar-SA" b="1" dirty="0" smtClean="0"/>
              <a:t>1. تحقيق الميزة التنافسية </a:t>
            </a:r>
            <a:r>
              <a:rPr lang="en-US" b="1" dirty="0" smtClean="0"/>
              <a:t>(Achieving a Competitive Advantage) </a:t>
            </a:r>
            <a:r>
              <a:rPr lang="ar-SA" b="1" dirty="0" smtClean="0"/>
              <a:t>:ـ </a:t>
            </a:r>
            <a:r>
              <a:rPr lang="ar-SA" dirty="0" smtClean="0"/>
              <a:t>توجد عقبات أولية لتطبيق مفهوم الهندسة المتزامنة ولكن هذه العقبات ستكون ضئيلة عندمـا تقارن بالفوائد التي تقدمها الهندسة المتزامنة على المدى البعيد، وتحقق الوحدات الاقتصادية من خلال تطبيق هذا المفهوم كل عناصر المنافسة، من وقت وجودة وتكلفة ومرونة واعتمادية وخدمة (حجاج، </a:t>
            </a:r>
            <a:r>
              <a:rPr lang="en-US" dirty="0" smtClean="0"/>
              <a:t>2000</a:t>
            </a:r>
            <a:r>
              <a:rPr lang="ar-SA" dirty="0" smtClean="0"/>
              <a:t>: </a:t>
            </a:r>
            <a:r>
              <a:rPr lang="en-US" dirty="0" smtClean="0"/>
              <a:t>3</a:t>
            </a:r>
            <a:r>
              <a:rPr lang="ar-SA" dirty="0" smtClean="0"/>
              <a:t>)، وتؤدي المنـافع المذكورة آنفاً بالوحدات الاقتصادية إلى اختيار هـذه التقنية وتبنيها لتحقيق المـنافع المتعلقة بتحقيق الميزة التنافسية . </a:t>
            </a:r>
            <a:endParaRPr lang="en-US" dirty="0" smtClean="0"/>
          </a:p>
          <a:p>
            <a:pPr algn="justLow"/>
            <a:r>
              <a:rPr lang="ar-SA" b="1" dirty="0" smtClean="0"/>
              <a:t>2. الأداء المتزايد للأنشطة </a:t>
            </a:r>
            <a:r>
              <a:rPr lang="en-US" b="1" dirty="0" smtClean="0"/>
              <a:t>(Increasing the Performance of Activities)</a:t>
            </a:r>
            <a:r>
              <a:rPr lang="ar-SA" b="1" dirty="0" smtClean="0"/>
              <a:t> :ـ</a:t>
            </a:r>
            <a:r>
              <a:rPr lang="ar-SA" dirty="0" smtClean="0"/>
              <a:t> تعد الهندسة المتزامنة المفتاح الـذي يميز الوحدات الاقتصادية والعنصر الأساسي لتحسين الجودة، ودورة التطويـر، وتقليل  كلف الإنتـاج، وتسليم المنتجات بالوقت المحدد، والاكتشاف المبكر لمشاكل التصميم، وذلك يمكن الإدارة مـن التعرف مسبقاً في عملية التطوير، فالهندسة المتزامنة يمكنها أن تقلص التكرار فـي مراجعة وتنقيح التصميم، والنماذج الأولية، وجهود إعادة الهندسة للعمليات، كما ويمكنها خلق بيئة جيدة للعمل من أول مرة .</a:t>
            </a:r>
            <a:endParaRPr lang="en-US" dirty="0" smtClean="0"/>
          </a:p>
          <a:p>
            <a:pPr algn="justLow"/>
            <a:r>
              <a:rPr lang="ar-SA" b="1" dirty="0" smtClean="0"/>
              <a:t>3. تقليل وقت التصميم والتطوير </a:t>
            </a:r>
            <a:r>
              <a:rPr lang="en-US" b="1" dirty="0" smtClean="0"/>
              <a:t>(Reduce Design and Development Time)</a:t>
            </a:r>
            <a:r>
              <a:rPr lang="ar-SA" b="1" dirty="0" smtClean="0"/>
              <a:t> :ـ</a:t>
            </a:r>
            <a:r>
              <a:rPr lang="ar-SA" dirty="0" smtClean="0"/>
              <a:t> تساعد الهندسة المتزامنة في تحقيق وفورات كبيرة في وقت تصميم المنتوج وتطويره وذلك وفقاً لمتطلبات الزبون التي تعد السبب الرئيسي وراء تغير أهداف السوق المؤدية إلى إعادة التصميم .</a:t>
            </a:r>
            <a:endParaRPr lang="en-US" dirty="0" smtClean="0"/>
          </a:p>
          <a:p>
            <a:pPr lvl="0"/>
            <a:endParaRPr lang="en-US" dirty="0"/>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6143668"/>
          </a:xfrm>
        </p:spPr>
        <p:txBody>
          <a:bodyPr>
            <a:noAutofit/>
          </a:bodyPr>
          <a:lstStyle/>
          <a:p>
            <a:pPr algn="ctr">
              <a:buNone/>
            </a:pPr>
            <a:r>
              <a:rPr lang="ar-SA" sz="3600" b="1" dirty="0" smtClean="0">
                <a:solidFill>
                  <a:srgbClr val="FF0000"/>
                </a:solidFill>
              </a:rPr>
              <a:t> </a:t>
            </a:r>
            <a:r>
              <a:rPr lang="ar-IQ" sz="4000" b="1" dirty="0" smtClean="0">
                <a:solidFill>
                  <a:srgbClr val="FF0000"/>
                </a:solidFill>
              </a:rPr>
              <a:t>الفرق بين الهندسة المتزامنة والهندسة المتتابعة </a:t>
            </a:r>
          </a:p>
          <a:p>
            <a:pPr algn="justLow">
              <a:buFont typeface="Wingdings" pitchFamily="2" charset="2"/>
              <a:buChar char="§"/>
            </a:pPr>
            <a:r>
              <a:rPr lang="ar-SA" sz="2400" dirty="0" smtClean="0"/>
              <a:t>يمكن تحديد نقاط الاختلاف الرئيسية بين الهندسة المتزامنة والهندسة المتتابعة (المتسلسلة)، من خلال إن هناك حاجز بين التصميم وبين التصنيع والتجميع في ظل الهندسة المتتابعة مما يؤدي إلى عدم القيام بتصميم كل من المنتوج والعملية وفقاً لما هو مطلوب، وهذا عكس ما تتبناه الهندسة المتزامنة التي تتطلب وجود قاعدة بيانات مشتركة بين جميع المستفدين في الوحدة الاقتصادية الأمر الذي يؤدي في النهاية إلى تقصير دورة حياة المنتوج من خلال الوفورات في وقت التصميم والتصنيع والتجميع .</a:t>
            </a:r>
          </a:p>
          <a:p>
            <a:pPr algn="justLow">
              <a:buFont typeface="Wingdings" pitchFamily="2" charset="2"/>
              <a:buChar char="§"/>
            </a:pPr>
            <a:r>
              <a:rPr lang="ar-SA" sz="2400" dirty="0" smtClean="0"/>
              <a:t>حيث إن معظم التكاليف يمكن تحديدها بوقت مبكر من عملية التصميم، ووفقاً لمبدأ التزامن فتقوم الوحدات الاقتصادية بنقل التقنيات التكنولوجية إلى زبائنها فـي الأسواق بفعالية وبسرعة أكبر، لذلك فالوحدات الاقتصادية عليهـا أن تطبق مفهوم الهندسة المتزامنة في بداية المشروع (العملية) وهذا مـا يجعلها أداة قوية في تطوير المنتوج، إذ إن الالتزام بكـلف المنتوج من المراحل الأولية لتطبيقها والتي تتضمن بحوث السوق، والتصميم والتطوير، يمكن أن يساعد في إنتاج منتجات جديدة تلبي حاجات ورغبات الزبائن .</a:t>
            </a:r>
            <a:endParaRPr lang="en-US" sz="2400" dirty="0" smtClean="0"/>
          </a:p>
          <a:p>
            <a:pPr>
              <a:buFont typeface="Wingdings" pitchFamily="2" charset="2"/>
              <a:buChar char="§"/>
            </a:pPr>
            <a:endParaRPr lang="en-US" sz="2400" dirty="0" smtClean="0"/>
          </a:p>
          <a:p>
            <a:pPr>
              <a:buFont typeface="Wingdings" pitchFamily="2" charset="2"/>
              <a:buChar char="§"/>
            </a:pPr>
            <a:endParaRPr lang="en-US" sz="22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مفهوم الميزة التنافسية</a:t>
            </a:r>
            <a:endParaRPr lang="ar-SA" b="1" dirty="0">
              <a:solidFill>
                <a:srgbClr val="FF0000"/>
              </a:solidFill>
            </a:endParaRPr>
          </a:p>
        </p:txBody>
      </p:sp>
      <p:sp>
        <p:nvSpPr>
          <p:cNvPr id="3" name="عنصر نائب للمحتوى 2"/>
          <p:cNvSpPr>
            <a:spLocks noGrp="1"/>
          </p:cNvSpPr>
          <p:nvPr>
            <p:ph idx="1"/>
          </p:nvPr>
        </p:nvSpPr>
        <p:spPr>
          <a:xfrm>
            <a:off x="457200" y="1428736"/>
            <a:ext cx="8229600" cy="4697427"/>
          </a:xfrm>
        </p:spPr>
        <p:txBody>
          <a:bodyPr>
            <a:normAutofit fontScale="85000" lnSpcReduction="10000"/>
          </a:bodyPr>
          <a:lstStyle/>
          <a:p>
            <a:pPr algn="justLow"/>
            <a:r>
              <a:rPr lang="ar-IQ" dirty="0" smtClean="0">
                <a:effectLst>
                  <a:outerShdw blurRad="50800" dist="38100" algn="tr" rotWithShape="0">
                    <a:prstClr val="black">
                      <a:alpha val="40000"/>
                    </a:prstClr>
                  </a:outerShdw>
                </a:effectLst>
              </a:rPr>
              <a:t>وردت تعاريف عديدة للميزة التنافسية جميعها تؤكد على أهمية تميز الوحدة الاقتصادية بأي عنصر تنفرد </a:t>
            </a:r>
            <a:r>
              <a:rPr lang="ar-IQ" dirty="0" err="1" smtClean="0">
                <a:effectLst>
                  <a:outerShdw blurRad="50800" dist="38100" algn="tr" rotWithShape="0">
                    <a:prstClr val="black">
                      <a:alpha val="40000"/>
                    </a:prstClr>
                  </a:outerShdw>
                </a:effectLst>
              </a:rPr>
              <a:t>به</a:t>
            </a:r>
            <a:r>
              <a:rPr lang="ar-IQ" dirty="0" smtClean="0">
                <a:effectLst>
                  <a:outerShdw blurRad="50800" dist="38100" algn="tr" rotWithShape="0">
                    <a:prstClr val="black">
                      <a:alpha val="40000"/>
                    </a:prstClr>
                  </a:outerShdw>
                </a:effectLst>
              </a:rPr>
              <a:t> على المنافسين، ويمكن تحقيقها في حالة إتباع هذه الوحدة لأي إستراتيجية من الإستراتيجيات التنافسية العامة (قيادة التكلفة، التمايز، التركيز) التي تستهدف تحقيق ميزة تنافسية في مجال معين، وقد عرفت الميزة التنافسية من قبل </a:t>
            </a:r>
            <a:r>
              <a:rPr lang="en-US" dirty="0" smtClean="0">
                <a:effectLst>
                  <a:outerShdw blurRad="50800" dist="38100" algn="tr" rotWithShape="0">
                    <a:prstClr val="black">
                      <a:alpha val="40000"/>
                    </a:prstClr>
                  </a:outerShdw>
                </a:effectLst>
              </a:rPr>
              <a:t>(Harry)</a:t>
            </a:r>
            <a:r>
              <a:rPr lang="ar-IQ" dirty="0" smtClean="0">
                <a:effectLst>
                  <a:outerShdw blurRad="50800" dist="38100" algn="tr" rotWithShape="0">
                    <a:prstClr val="black">
                      <a:alpha val="40000"/>
                    </a:prstClr>
                  </a:outerShdw>
                </a:effectLst>
              </a:rPr>
              <a:t> بأنها مصدر لتعزيز وضع الوحدة الاقتصادية في السوق وتحقق لها الأرباح من خلال تميزها وتفوقها في مجالات جودة المنتج والسعر والتكلفة والتركيز في الإنتاج .</a:t>
            </a:r>
          </a:p>
          <a:p>
            <a:pPr algn="justLow"/>
            <a:r>
              <a:rPr lang="ar-IQ" dirty="0" smtClean="0">
                <a:effectLst>
                  <a:outerShdw blurRad="50800" dist="38100" algn="tr" rotWithShape="0">
                    <a:prstClr val="black">
                      <a:alpha val="40000"/>
                    </a:prstClr>
                  </a:outerShdw>
                </a:effectLst>
              </a:rPr>
              <a:t>ويعرف الباحثان الميزة التنافسية </a:t>
            </a:r>
            <a:r>
              <a:rPr lang="en-US" dirty="0" smtClean="0">
                <a:effectLst>
                  <a:outerShdw blurRad="50800" dist="38100" algn="tr" rotWithShape="0">
                    <a:prstClr val="black">
                      <a:alpha val="40000"/>
                    </a:prstClr>
                  </a:outerShdw>
                </a:effectLst>
              </a:rPr>
              <a:t>(CA)</a:t>
            </a:r>
            <a:r>
              <a:rPr lang="ar-IQ" dirty="0" smtClean="0">
                <a:effectLst>
                  <a:outerShdw blurRad="50800" dist="38100" algn="tr" rotWithShape="0">
                    <a:prstClr val="black">
                      <a:alpha val="40000"/>
                    </a:prstClr>
                  </a:outerShdw>
                </a:effectLst>
              </a:rPr>
              <a:t> بأنها كل ما لدى الوحدة الاقتصادية من خصائص تميزها عن غيرها من الوحدات وتؤدي إلى إشباع رغبات الزبائن الحاليين أو المرتقبين وتعكس في تأثيرها زيادة الحصة السوقية والربحية .</a:t>
            </a:r>
            <a:endParaRPr lang="en-US" dirty="0" smtClean="0"/>
          </a:p>
          <a:p>
            <a:pPr algn="justLow"/>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a:bodyPr>
          <a:lstStyle/>
          <a:p>
            <a:pPr algn="ctr">
              <a:buNone/>
            </a:pPr>
            <a:r>
              <a:rPr lang="ar-IQ" sz="4000" b="1" dirty="0" smtClean="0">
                <a:solidFill>
                  <a:srgbClr val="FF0000"/>
                </a:solidFill>
                <a:effectLst>
                  <a:outerShdw blurRad="50800" dist="38100" algn="tr" rotWithShape="0">
                    <a:prstClr val="black">
                      <a:alpha val="40000"/>
                    </a:prstClr>
                  </a:outerShdw>
                </a:effectLst>
              </a:rPr>
              <a:t>إجراءات بناء الميزة التنافسية وخصائصها</a:t>
            </a:r>
          </a:p>
          <a:p>
            <a:pPr lvl="0"/>
            <a:r>
              <a:rPr lang="ar-IQ" dirty="0" smtClean="0">
                <a:effectLst>
                  <a:outerShdw blurRad="50800" dist="38100" algn="tr" rotWithShape="0">
                    <a:prstClr val="black">
                      <a:alpha val="40000"/>
                    </a:prstClr>
                  </a:outerShdw>
                </a:effectLst>
              </a:rPr>
              <a:t>تحديد توقعات الزبائن فيما يتعلق بخصائص وأداء المنتجات التي تقدمها الوحدة الاقتصادية . </a:t>
            </a:r>
            <a:endParaRPr lang="en-US" dirty="0" smtClean="0"/>
          </a:p>
          <a:p>
            <a:pPr lvl="0"/>
            <a:r>
              <a:rPr lang="en-US" dirty="0" smtClean="0">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تحليل قدرات المنافس وتحليل تكاليف ومكونات المنتج الذي يتميز </a:t>
            </a:r>
            <a:r>
              <a:rPr lang="ar-IQ" dirty="0" err="1" smtClean="0">
                <a:effectLst>
                  <a:outerShdw blurRad="50800" dist="38100" algn="tr" rotWithShape="0">
                    <a:prstClr val="black">
                      <a:alpha val="40000"/>
                    </a:prstClr>
                  </a:outerShdw>
                </a:effectLst>
              </a:rPr>
              <a:t>به</a:t>
            </a:r>
            <a:r>
              <a:rPr lang="ar-IQ" dirty="0" smtClean="0">
                <a:effectLst>
                  <a:outerShdw blurRad="50800" dist="38100" algn="tr" rotWithShape="0">
                    <a:prstClr val="black">
                      <a:alpha val="40000"/>
                    </a:prstClr>
                  </a:outerShdw>
                </a:effectLst>
              </a:rPr>
              <a:t> باستخدام المقارنة المرجعية . </a:t>
            </a:r>
            <a:endParaRPr lang="en-US" dirty="0" smtClean="0"/>
          </a:p>
          <a:p>
            <a:pPr lvl="0"/>
            <a:r>
              <a:rPr lang="ar-IQ" dirty="0" smtClean="0">
                <a:effectLst>
                  <a:outerShdw blurRad="50800" dist="38100" algn="tr" rotWithShape="0">
                    <a:prstClr val="black">
                      <a:alpha val="40000"/>
                    </a:prstClr>
                  </a:outerShdw>
                </a:effectLst>
              </a:rPr>
              <a:t>تحديد مواصفات المنتوج التي تتطابق مع مميزات المنتجات ومعايير الجودة العالمية . </a:t>
            </a:r>
            <a:endParaRPr lang="en-US" dirty="0" smtClean="0"/>
          </a:p>
          <a:p>
            <a:pPr lvl="0"/>
            <a:r>
              <a:rPr lang="ar-IQ" dirty="0" smtClean="0">
                <a:effectLst>
                  <a:outerShdw blurRad="50800" dist="38100" algn="tr" rotWithShape="0">
                    <a:prstClr val="black">
                      <a:alpha val="40000"/>
                    </a:prstClr>
                  </a:outerShdw>
                </a:effectLst>
              </a:rPr>
              <a:t>التركيز على جودة تصميم المنتوج أو الخدمة لأهميتها عند قياس الجودة الشاملة للمنتج .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Autofit/>
          </a:bodyPr>
          <a:lstStyle/>
          <a:p>
            <a:pPr algn="ctr">
              <a:buNone/>
            </a:pPr>
            <a:r>
              <a:rPr lang="ar-IQ" sz="2000" b="1" dirty="0" smtClean="0">
                <a:solidFill>
                  <a:srgbClr val="FF0000"/>
                </a:solidFill>
                <a:effectLst>
                  <a:outerShdw blurRad="50800" dist="38100" algn="tr" rotWithShape="0">
                    <a:prstClr val="black">
                      <a:alpha val="40000"/>
                    </a:prstClr>
                  </a:outerShdw>
                </a:effectLst>
              </a:rPr>
              <a:t>     </a:t>
            </a:r>
            <a:r>
              <a:rPr lang="ar-IQ" b="1" dirty="0" smtClean="0">
                <a:solidFill>
                  <a:srgbClr val="FF0000"/>
                </a:solidFill>
                <a:effectLst>
                  <a:outerShdw blurRad="50800" dist="38100" algn="tr" rotWithShape="0">
                    <a:prstClr val="black">
                      <a:alpha val="40000"/>
                    </a:prstClr>
                  </a:outerShdw>
                </a:effectLst>
              </a:rPr>
              <a:t>وهناك ستة خصائص تعزز الاحتفاظ </a:t>
            </a:r>
          </a:p>
          <a:p>
            <a:pPr algn="ctr">
              <a:buNone/>
            </a:pPr>
            <a:r>
              <a:rPr lang="ar-IQ" b="1" dirty="0" smtClean="0">
                <a:solidFill>
                  <a:srgbClr val="FF0000"/>
                </a:solidFill>
                <a:effectLst>
                  <a:outerShdw blurRad="50800" dist="38100" algn="tr" rotWithShape="0">
                    <a:prstClr val="black">
                      <a:alpha val="40000"/>
                    </a:prstClr>
                  </a:outerShdw>
                </a:effectLst>
              </a:rPr>
              <a:t>بالميزة التنافسية وهي كالآتي :ـ</a:t>
            </a:r>
            <a:endParaRPr lang="en-US" sz="2000" b="1" dirty="0" smtClean="0">
              <a:solidFill>
                <a:srgbClr val="FF0000"/>
              </a:solidFill>
            </a:endParaRPr>
          </a:p>
          <a:p>
            <a:pPr lvl="0" algn="justLow"/>
            <a:r>
              <a:rPr lang="ar-IQ" sz="2000" dirty="0" smtClean="0">
                <a:effectLst>
                  <a:outerShdw blurRad="50800" dist="38100" algn="tr" rotWithShape="0">
                    <a:prstClr val="black">
                      <a:alpha val="40000"/>
                    </a:prstClr>
                  </a:outerShdw>
                </a:effectLst>
              </a:rPr>
              <a:t>الخاصية الأولى : التوجه للزبون ، وتستهدف إشباع حاجات الزبون بطريقة منفردة عن المنافسين. </a:t>
            </a:r>
            <a:endParaRPr lang="en-US" sz="2000" dirty="0" smtClean="0"/>
          </a:p>
          <a:p>
            <a:pPr lvl="0" algn="justLow"/>
            <a:r>
              <a:rPr lang="ar-IQ" sz="2000" dirty="0" smtClean="0">
                <a:effectLst>
                  <a:outerShdw blurRad="50800" dist="38100" algn="tr" rotWithShape="0">
                    <a:prstClr val="black">
                      <a:alpha val="40000"/>
                    </a:prstClr>
                  </a:outerShdw>
                </a:effectLst>
              </a:rPr>
              <a:t>الخاصية الثانية : أن تتجسد عوامل النجاح الأساسية في تحقيقها وتحسينها المستمر .</a:t>
            </a:r>
            <a:endParaRPr lang="en-US" sz="2000" dirty="0" smtClean="0"/>
          </a:p>
          <a:p>
            <a:pPr lvl="0" algn="justLow"/>
            <a:r>
              <a:rPr lang="ar-IQ" sz="2000" dirty="0" smtClean="0">
                <a:effectLst>
                  <a:outerShdw blurRad="50800" dist="38100" algn="tr" rotWithShape="0">
                    <a:prstClr val="black">
                      <a:alpha val="40000"/>
                    </a:prstClr>
                  </a:outerShdw>
                </a:effectLst>
              </a:rPr>
              <a:t>الخاصية الثالثة : أن يتحقق التناسق التنظيمي بين الإمكانات والقدرات والفرص الاستثمارية المتاحة لتحقيق ستراتيجية التنافس والتفوق على المنافسين بكفاءة وفاعلية عاليتين . </a:t>
            </a:r>
            <a:endParaRPr lang="en-US" sz="2000" dirty="0" smtClean="0"/>
          </a:p>
          <a:p>
            <a:pPr lvl="0" algn="justLow"/>
            <a:r>
              <a:rPr lang="ar-IQ" sz="2000" dirty="0" smtClean="0">
                <a:effectLst>
                  <a:outerShdw blurRad="50800" dist="38100" algn="tr" rotWithShape="0">
                    <a:prstClr val="black">
                      <a:alpha val="40000"/>
                    </a:prstClr>
                  </a:outerShdw>
                </a:effectLst>
              </a:rPr>
              <a:t>الخاصية الرابعة : أن تحفز أنشطة سلسلة القيمة الأساسية والداعمة للوحدة الاقتصادية على إجراء التحسينات المستمرة ووضع برامج لتحليل القيمة لتلبي متطلبات تحقيق الجودة العالية والتكلفة الأقل.</a:t>
            </a:r>
            <a:endParaRPr lang="en-US" sz="2000" dirty="0" smtClean="0"/>
          </a:p>
          <a:p>
            <a:pPr lvl="0" algn="justLow"/>
            <a:r>
              <a:rPr lang="ar-IQ" sz="2000" dirty="0" smtClean="0">
                <a:effectLst>
                  <a:outerShdw blurRad="50800" dist="38100" algn="tr" rotWithShape="0">
                    <a:prstClr val="black">
                      <a:alpha val="40000"/>
                    </a:prstClr>
                  </a:outerShdw>
                </a:effectLst>
              </a:rPr>
              <a:t>الخاصية الخامسة : أن تؤمن عمليات إعادة التصميم ومراجعة التكاليف المستهدفة باستخدام المقارنات المرجعية وبطاقة الأداء المتوازنة، وتطبيق الهندسة المتزامنة في جميع أنشطة الشركة في آن واحد.</a:t>
            </a:r>
            <a:endParaRPr lang="en-US" sz="2000" dirty="0" smtClean="0"/>
          </a:p>
          <a:p>
            <a:pPr lvl="0" algn="justLow"/>
            <a:r>
              <a:rPr lang="ar-IQ" sz="2000" dirty="0" smtClean="0">
                <a:effectLst>
                  <a:outerShdw blurRad="50800" dist="38100" algn="tr" rotWithShape="0">
                    <a:prstClr val="black">
                      <a:alpha val="40000"/>
                    </a:prstClr>
                  </a:outerShdw>
                </a:effectLst>
              </a:rPr>
              <a:t>الخاصية السادسة : أن تكون الميزة ثابتة </a:t>
            </a:r>
            <a:r>
              <a:rPr lang="ar-IQ" sz="2000" dirty="0" err="1" smtClean="0">
                <a:effectLst>
                  <a:outerShdw blurRad="50800" dist="38100" algn="tr" rotWithShape="0">
                    <a:prstClr val="black">
                      <a:alpha val="40000"/>
                    </a:prstClr>
                  </a:outerShdw>
                </a:effectLst>
              </a:rPr>
              <a:t>ودائمية</a:t>
            </a:r>
            <a:r>
              <a:rPr lang="ar-IQ" sz="2000" dirty="0" smtClean="0">
                <a:effectLst>
                  <a:outerShdw blurRad="50800" dist="38100" algn="tr" rotWithShape="0">
                    <a:prstClr val="black">
                      <a:alpha val="40000"/>
                    </a:prstClr>
                  </a:outerShdw>
                </a:effectLst>
              </a:rPr>
              <a:t> ومن الصعب تقليدها بسهولة من قبل المنافسين وكشف مكونات تلك الميزة إلا بعد مرور فترة طويلة . </a:t>
            </a:r>
            <a:endParaRPr lang="ar-IQ" sz="2000" dirty="0"/>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Autofit/>
          </a:bodyPr>
          <a:lstStyle/>
          <a:p>
            <a:pPr algn="ctr">
              <a:buNone/>
            </a:pPr>
            <a:r>
              <a:rPr lang="ar-IQ" sz="4000" b="1" dirty="0" smtClean="0">
                <a:solidFill>
                  <a:srgbClr val="FF0000"/>
                </a:solidFill>
                <a:effectLst>
                  <a:outerShdw blurRad="50800" dist="38100" algn="tr" rotWithShape="0">
                    <a:prstClr val="black">
                      <a:alpha val="40000"/>
                    </a:prstClr>
                  </a:outerShdw>
                </a:effectLst>
              </a:rPr>
              <a:t>المحافظة على الميزة التنافسية</a:t>
            </a:r>
          </a:p>
          <a:p>
            <a:pPr algn="justLow"/>
            <a:r>
              <a:rPr lang="ar-IQ" dirty="0" smtClean="0">
                <a:effectLst>
                  <a:outerShdw blurRad="50800" dist="38100" algn="tr" rotWithShape="0">
                    <a:prstClr val="black">
                      <a:alpha val="40000"/>
                    </a:prstClr>
                  </a:outerShdw>
                </a:effectLst>
              </a:rPr>
              <a:t>قد تتمكن الوحدات الاقتصادية من بناء ميزة تنافسية تنفرد </a:t>
            </a:r>
            <a:r>
              <a:rPr lang="ar-IQ" dirty="0" err="1" smtClean="0">
                <a:effectLst>
                  <a:outerShdw blurRad="50800" dist="38100" algn="tr" rotWithShape="0">
                    <a:prstClr val="black">
                      <a:alpha val="40000"/>
                    </a:prstClr>
                  </a:outerShdw>
                </a:effectLst>
              </a:rPr>
              <a:t>بها</a:t>
            </a:r>
            <a:r>
              <a:rPr lang="ar-IQ" dirty="0" smtClean="0">
                <a:effectLst>
                  <a:outerShdw blurRad="50800" dist="38100" algn="tr" rotWithShape="0">
                    <a:prstClr val="black">
                      <a:alpha val="40000"/>
                    </a:prstClr>
                  </a:outerShdw>
                </a:effectLst>
              </a:rPr>
              <a:t> لتكون بمثابة نتاج لتحقيق ستراتجيتها التنافسية المعتمدة في السوق، ولكن سرعان ما تكتشف أسرارها ويقلدها المنافسون وتفقد مكانتها في السوق، وتتوقف سهولة أو صعوبة تقليد الميزة التنافسية على مدى قوة وتأثير الموارد والقدرات التي أنشأت على أساسها . </a:t>
            </a:r>
          </a:p>
          <a:p>
            <a:pPr lvl="0"/>
            <a:r>
              <a:rPr lang="ar-IQ" dirty="0" smtClean="0">
                <a:effectLst>
                  <a:outerShdw blurRad="50800" dist="38100" algn="tr" rotWithShape="0">
                    <a:prstClr val="black">
                      <a:alpha val="40000"/>
                    </a:prstClr>
                  </a:outerShdw>
                </a:effectLst>
              </a:rPr>
              <a:t>يجب أن تهتم الوحدة الاقتصادية بالخصائص الفريدة لمنتجاتها وأنشطتها من خلال تحسين عمليات البحث والتطوير في متابعة وتحليل المعلومات المتعلقة بسلوك الزبائن والمجهزين والمنافسين . </a:t>
            </a:r>
            <a:endParaRPr lang="en-US" dirty="0" smtClean="0"/>
          </a:p>
          <a:p>
            <a:pPr algn="justLow"/>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62500" lnSpcReduction="20000"/>
          </a:bodyPr>
          <a:lstStyle/>
          <a:p>
            <a:pPr algn="ctr">
              <a:buNone/>
            </a:pPr>
            <a:r>
              <a:rPr lang="ar-IQ" sz="4600" b="1" dirty="0" smtClean="0">
                <a:solidFill>
                  <a:srgbClr val="FF0000"/>
                </a:solidFill>
                <a:effectLst>
                  <a:outerShdw blurRad="50800" dist="38100" algn="tr" rotWithShape="0">
                    <a:prstClr val="black">
                      <a:alpha val="40000"/>
                    </a:prstClr>
                  </a:outerShdw>
                </a:effectLst>
              </a:rPr>
              <a:t>المقترحات الاساسية هي إتباع </a:t>
            </a:r>
            <a:r>
              <a:rPr lang="ar-IQ" sz="4600" b="1" dirty="0" smtClean="0">
                <a:solidFill>
                  <a:srgbClr val="FF0000"/>
                </a:solidFill>
                <a:effectLst>
                  <a:outerShdw blurRad="50800" dist="38100" algn="tr" rotWithShape="0">
                    <a:prstClr val="black">
                      <a:alpha val="40000"/>
                    </a:prstClr>
                  </a:outerShdw>
                </a:effectLst>
              </a:rPr>
              <a:t>الإجراءات الآتية</a:t>
            </a:r>
          </a:p>
          <a:p>
            <a:pPr algn="ctr">
              <a:buNone/>
            </a:pPr>
            <a:r>
              <a:rPr lang="ar-IQ" sz="4600" b="1" dirty="0" smtClean="0">
                <a:solidFill>
                  <a:srgbClr val="FF0000"/>
                </a:solidFill>
                <a:effectLst>
                  <a:outerShdw blurRad="50800" dist="38100" algn="tr" rotWithShape="0">
                    <a:prstClr val="black">
                      <a:alpha val="40000"/>
                    </a:prstClr>
                  </a:outerShdw>
                </a:effectLst>
              </a:rPr>
              <a:t>للمحافظة على الميزة التنافسية :- </a:t>
            </a:r>
            <a:endParaRPr lang="en-US" sz="4600" b="1" dirty="0" smtClean="0">
              <a:solidFill>
                <a:srgbClr val="FF0000"/>
              </a:solidFill>
            </a:endParaRPr>
          </a:p>
          <a:p>
            <a:pPr lvl="0" algn="justLow"/>
            <a:r>
              <a:rPr lang="ar-IQ" sz="4000" dirty="0" smtClean="0">
                <a:effectLst>
                  <a:outerShdw blurRad="50800" dist="38100" algn="tr" rotWithShape="0">
                    <a:prstClr val="black">
                      <a:alpha val="40000"/>
                    </a:prstClr>
                  </a:outerShdw>
                </a:effectLst>
              </a:rPr>
              <a:t>يجب أن تهتم الوحدة الاقتصادية بالخصائص الفريدة لمنتجاتها وأنشطتها من خلال تحسين عمليات البحث والتطوير في متابعة وتحليل المعلومات المتعلقة بسلوك الزبائن والمجهزين والمنافسين . </a:t>
            </a:r>
            <a:endParaRPr lang="en-US" sz="4000" dirty="0" smtClean="0"/>
          </a:p>
          <a:p>
            <a:pPr lvl="0" algn="justLow"/>
            <a:r>
              <a:rPr lang="ar-IQ" sz="4000" dirty="0" smtClean="0">
                <a:effectLst>
                  <a:outerShdw blurRad="50800" dist="38100" algn="tr" rotWithShape="0">
                    <a:prstClr val="black">
                      <a:alpha val="40000"/>
                    </a:prstClr>
                  </a:outerShdw>
                </a:effectLst>
              </a:rPr>
              <a:t>البحث في القدرات والموارد التي تمتلكها أو تشتريها الوحدة الاقتصادية لغرض فهم الطريقة الأمثل لاستعمالها في تكوين الميزة التنافسية والمحافظة عليها أطول فترة ممكنة، والعمل على تحسينها . </a:t>
            </a:r>
            <a:endParaRPr lang="en-US" sz="4000" dirty="0" smtClean="0"/>
          </a:p>
          <a:p>
            <a:pPr lvl="0" algn="justLow"/>
            <a:r>
              <a:rPr lang="ar-IQ" sz="4000" dirty="0" smtClean="0">
                <a:effectLst>
                  <a:outerShdw blurRad="50800" dist="38100" algn="tr" rotWithShape="0">
                    <a:prstClr val="black">
                      <a:alpha val="40000"/>
                    </a:prstClr>
                  </a:outerShdw>
                </a:effectLst>
              </a:rPr>
              <a:t>أن تحاول الوحدة الاقتصادية على استغلال التغيرات الخارجية التي تتيح لها فرص تنافسية جيدة لمواجهة الميزات التنافسية للآخرين من خلال تكييف الإستراتيجية المتبعة مع تلك التغييرات .</a:t>
            </a:r>
            <a:endParaRPr lang="en-US" sz="4000" dirty="0" smtClean="0"/>
          </a:p>
          <a:p>
            <a:pPr lvl="0" algn="justLow"/>
            <a:r>
              <a:rPr lang="ar-IQ" sz="4000" dirty="0" smtClean="0">
                <a:effectLst>
                  <a:outerShdw blurRad="50800" dist="38100" algn="tr" rotWithShape="0">
                    <a:prstClr val="black">
                      <a:alpha val="40000"/>
                    </a:prstClr>
                  </a:outerShdw>
                </a:effectLst>
              </a:rPr>
              <a:t>فهم وتطبيق الأساليب والتقنيات ألإدارية والفنية الحديثة التي تستهدف تخفيضات التكلفة وتحسين الجودة (تعظيم الميزة التنافسية) ومقارنتها بالمنافسين .</a:t>
            </a:r>
            <a:endParaRPr lang="en-US" sz="4000" dirty="0" smtClean="0"/>
          </a:p>
          <a:p>
            <a:pPr lvl="0" algn="justLow"/>
            <a:r>
              <a:rPr lang="ar-IQ" sz="4000" dirty="0" smtClean="0">
                <a:effectLst>
                  <a:outerShdw blurRad="50800" dist="38100" algn="tr" rotWithShape="0">
                    <a:prstClr val="black">
                      <a:alpha val="40000"/>
                    </a:prstClr>
                  </a:outerShdw>
                </a:effectLst>
              </a:rPr>
              <a:t>الاهتمام المتزايد في إيجاد إدارة علاقات متميزة للاحتفاظ بالزبائن الحاليين وجذب زبائن جدد من خلال تحسين رضاهم وولائهم للوحدة الاقتصادية . </a:t>
            </a:r>
            <a:endParaRPr lang="en-US" sz="4000" dirty="0" smtClean="0"/>
          </a:p>
          <a:p>
            <a:pPr algn="justLow">
              <a:buNone/>
            </a:pP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fontScale="70000" lnSpcReduction="20000"/>
          </a:bodyPr>
          <a:lstStyle/>
          <a:p>
            <a:pPr algn="ctr">
              <a:buNone/>
            </a:pPr>
            <a:r>
              <a:rPr lang="ar-IQ" sz="5700" b="1" dirty="0" smtClean="0">
                <a:solidFill>
                  <a:srgbClr val="FF0000"/>
                </a:solidFill>
                <a:effectLst>
                  <a:outerShdw blurRad="50800" dist="38100" algn="tr" rotWithShape="0">
                    <a:prstClr val="black">
                      <a:alpha val="40000"/>
                    </a:prstClr>
                  </a:outerShdw>
                </a:effectLst>
              </a:rPr>
              <a:t>أبعاد الميزة التنافسية </a:t>
            </a:r>
          </a:p>
          <a:p>
            <a:pPr algn="justLow"/>
            <a:r>
              <a:rPr lang="ar-SA" sz="4400" dirty="0" smtClean="0"/>
              <a:t>في ظل بيئة الأعمال الحديثة يجب على الوحدات الاقتصادية التميز والعمل على كسب ميزات تنافسية والعمل على تقليص </a:t>
            </a:r>
            <a:r>
              <a:rPr lang="ar-IQ" sz="4400" dirty="0" smtClean="0"/>
              <a:t>الفجوة التنافسية التي تتمثل بالفروقات التي يمكن تحديدها من خلال مقارنة منتجات أو عمليات وحدة اقتصادية معينة مع ما يماثلها من منتجات أو عمليات متميزة لوحدة أخرى في نفس القطاع الصناعي، من حيث الأداء والجودة والسعر والوقت والربحية، كما </a:t>
            </a:r>
            <a:r>
              <a:rPr lang="ar-IQ" sz="4400" dirty="0" smtClean="0">
                <a:effectLst>
                  <a:outerShdw blurRad="50800" dist="38100" algn="tr" rotWithShape="0">
                    <a:prstClr val="black">
                      <a:alpha val="40000"/>
                    </a:prstClr>
                  </a:outerShdw>
                </a:effectLst>
              </a:rPr>
              <a:t>إن مسؤولية الوحدة الاقتصادية في بيئة تنافسية لا تتركز على تقديم المنتوج إلى الزبون فحسب، ولكن الأهم من ذلك هو الاحتفاظ بالزبائن الحاليين والعمل على كسب زبائن جدد والحصول رضاهم وولائهم . وهناك أربعة أبعاد للميزة التنافسية وهي كالآتي :ـ </a:t>
            </a:r>
          </a:p>
          <a:p>
            <a:pPr algn="justLow"/>
            <a:r>
              <a:rPr lang="ar-IQ" sz="4400" dirty="0" smtClean="0">
                <a:solidFill>
                  <a:srgbClr val="7030A0"/>
                </a:solidFill>
                <a:effectLst>
                  <a:outerShdw blurRad="50800" dist="38100" algn="tr" rotWithShape="0">
                    <a:prstClr val="black">
                      <a:alpha val="40000"/>
                    </a:prstClr>
                  </a:outerShdw>
                </a:effectLst>
              </a:rPr>
              <a:t>التكلفة , الجودة , الوقت , المرونة ...</a:t>
            </a:r>
            <a:endParaRPr lang="ar-IQ" dirty="0" smtClean="0">
              <a:solidFill>
                <a:srgbClr val="7030A0"/>
              </a:solidFill>
              <a:effectLst>
                <a:outerShdw blurRad="50800" dist="38100" algn="tr" rotWithShape="0">
                  <a:prstClr val="black">
                    <a:alpha val="40000"/>
                  </a:prstClr>
                </a:outerShdw>
              </a:effectLst>
            </a:endParaRPr>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التكلفة الأقل </a:t>
            </a:r>
            <a:endParaRPr lang="ar-IQ" dirty="0">
              <a:solidFill>
                <a:srgbClr val="FF0000"/>
              </a:solidFill>
            </a:endParaRPr>
          </a:p>
        </p:txBody>
      </p:sp>
      <p:sp>
        <p:nvSpPr>
          <p:cNvPr id="3" name="عنصر نائب للمحتوى 2"/>
          <p:cNvSpPr>
            <a:spLocks noGrp="1"/>
          </p:cNvSpPr>
          <p:nvPr>
            <p:ph idx="1"/>
          </p:nvPr>
        </p:nvSpPr>
        <p:spPr>
          <a:xfrm>
            <a:off x="457200" y="1357298"/>
            <a:ext cx="8229600" cy="4768865"/>
          </a:xfrm>
        </p:spPr>
        <p:txBody>
          <a:bodyPr>
            <a:normAutofit lnSpcReduction="10000"/>
          </a:bodyPr>
          <a:lstStyle/>
          <a:p>
            <a:pPr algn="justLow"/>
            <a:r>
              <a:rPr lang="ar-IQ" dirty="0" smtClean="0">
                <a:effectLst>
                  <a:outerShdw blurRad="50800" dist="38100" algn="tr" rotWithShape="0">
                    <a:prstClr val="black">
                      <a:alpha val="40000"/>
                    </a:prstClr>
                  </a:outerShdw>
                </a:effectLst>
              </a:rPr>
              <a:t>أن ميزة التكلفة الأقل يمكن أن تتحقق مع وجود نظام صارم يعمل على تقليل أو اختزال جميع أنواع الفقد أو الضياع والهدر في الموارد والوقت عن طريق توجيه المواد والأجور والتكاليف الصناعية غير المباشرة للحصول على خفضاً ملحوظا في تكلفة الوحدة الواحدة من المنتوج أو الخدمة علاوة على تخفيض تكاليف الاستثمارات الإضافية في التكنولوجيا . </a:t>
            </a:r>
          </a:p>
          <a:p>
            <a:pPr algn="justLow"/>
            <a:r>
              <a:rPr lang="ar-IQ" dirty="0" smtClean="0">
                <a:effectLst>
                  <a:outerShdw blurRad="50800" dist="38100" algn="tr" rotWithShape="0">
                    <a:prstClr val="black">
                      <a:alpha val="40000"/>
                    </a:prstClr>
                  </a:outerShdw>
                </a:effectLst>
              </a:rPr>
              <a:t> وبناء على ذلك تسعى الوحدات الاقتصادية للسيطرة على تكاليفها وتجعلها اقل من معدل الصناعة من اجل تحقيق الميزة التنافسية </a:t>
            </a:r>
            <a:endParaRPr lang="ar-IQ" dirty="0"/>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lstStyle/>
          <a:p>
            <a:r>
              <a:rPr lang="ar-SA" b="1" dirty="0" smtClean="0">
                <a:solidFill>
                  <a:srgbClr val="FF0000"/>
                </a:solidFill>
              </a:rPr>
              <a:t>المقـدمة</a:t>
            </a:r>
            <a:endParaRPr lang="ar-SA" b="1" dirty="0">
              <a:solidFill>
                <a:srgbClr val="FF0000"/>
              </a:solidFill>
            </a:endParaRPr>
          </a:p>
        </p:txBody>
      </p:sp>
      <p:sp>
        <p:nvSpPr>
          <p:cNvPr id="3" name="عنصر نائب للمحتوى 2"/>
          <p:cNvSpPr>
            <a:spLocks noGrp="1"/>
          </p:cNvSpPr>
          <p:nvPr>
            <p:ph idx="1"/>
          </p:nvPr>
        </p:nvSpPr>
        <p:spPr>
          <a:xfrm>
            <a:off x="457200" y="1142984"/>
            <a:ext cx="8229600" cy="5357850"/>
          </a:xfrm>
        </p:spPr>
        <p:txBody>
          <a:bodyPr>
            <a:normAutofit fontScale="92500" lnSpcReduction="10000"/>
          </a:bodyPr>
          <a:lstStyle/>
          <a:p>
            <a:pPr algn="justLow"/>
            <a:r>
              <a:rPr lang="ar-IQ" dirty="0" smtClean="0"/>
              <a:t>تواجه بيئة الأعمال عموماً وبيئة التصنيع على وجه الخصوص العديد من التغيّرات التي أصبحت تشكل تحديات وضغوطات على الوحدات الاقتصادية العاملة في هذه البيئة والتي من أبرزها التـطور العلمـي والتكنولوجي والثورة المعلوماتية والاتصالات والعولمة وتغيّر الأنظمة السياسية والاقتصادية والاجتماعية وازدياد شدة المنافسة بين هذه الوحدات فضلاً عن تغيّر أذواق وحاجات وسلوكيات الزبائن وغيرها، ولكي تستطيع الوحدات الاقتصادية مواجهة هذه التحديات والضغوطات والتكيّف معها كان عليها الاهتمام والتركيز على المدخل </a:t>
            </a:r>
            <a:r>
              <a:rPr lang="ar-IQ" dirty="0" err="1" smtClean="0"/>
              <a:t>الستراتيجي</a:t>
            </a:r>
            <a:r>
              <a:rPr lang="ar-IQ" dirty="0" smtClean="0"/>
              <a:t> لإدارة التكلفة من خلال تقنياتها الكلفوية والإدارية المعاصرة ومن أهم هذه التقنيات تقنية الهندسة المتزامنة القائمة على التزامن في عمليات تصميم وتصنيع وتجميع المنتوج .</a:t>
            </a:r>
            <a:endParaRPr lang="en-US" dirty="0"/>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الجودة العالية</a:t>
            </a:r>
            <a:endParaRPr lang="ar-IQ"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algn="justLow"/>
            <a:r>
              <a:rPr lang="ar-IQ" b="1" dirty="0" smtClean="0">
                <a:effectLst>
                  <a:outerShdw blurRad="50800" dist="38100" algn="tr" rotWithShape="0">
                    <a:prstClr val="black">
                      <a:alpha val="40000"/>
                    </a:prstClr>
                  </a:outerShdw>
                </a:effectLst>
              </a:rPr>
              <a:t> </a:t>
            </a:r>
            <a:r>
              <a:rPr lang="ar-IQ" sz="3500" dirty="0" smtClean="0">
                <a:effectLst>
                  <a:outerShdw blurRad="50800" dist="38100" algn="tr" rotWithShape="0">
                    <a:prstClr val="black">
                      <a:alpha val="40000"/>
                    </a:prstClr>
                  </a:outerShdw>
                </a:effectLst>
              </a:rPr>
              <a:t>أن توافر التكنولوجيا المتقدمة أتاح لمعظم الوحدات الاقتصادية الصناعية تحسين جودة منتجاتها خلال دورة حياتها القصيرة وتعني الجودة درجة مطابقة مواصفات تصميم وخصائص المنتوج لتوقعات ورغبات الزبائن</a:t>
            </a:r>
            <a:r>
              <a:rPr lang="ar-IQ" sz="3500" b="1" dirty="0" smtClean="0">
                <a:effectLst>
                  <a:outerShdw blurRad="50800" dist="38100" algn="tr" rotWithShape="0">
                    <a:prstClr val="black">
                      <a:alpha val="40000"/>
                    </a:prstClr>
                  </a:outerShdw>
                </a:effectLst>
              </a:rPr>
              <a:t>، </a:t>
            </a:r>
            <a:r>
              <a:rPr lang="ar-IQ" sz="3500" dirty="0" smtClean="0">
                <a:effectLst>
                  <a:outerShdw blurRad="50800" dist="38100" algn="tr" rotWithShape="0">
                    <a:prstClr val="black">
                      <a:alpha val="40000"/>
                    </a:prstClr>
                  </a:outerShdw>
                </a:effectLst>
              </a:rPr>
              <a:t>إن عامل الجودة يمثل ميزة تنافسية يمكن أن تحقق إشباعاً لرغبات وتوقعات الزبائن إذا كانت خصائص ووظائف المنتوج تفي باستخداماته، فقد تحقق الوحدة الاقتصادية ميزة التكلفة الأقل ولكن قد يكون مستوى جودة منتجاتها لا يتلائم وحاجات الزبون، وهناك شروط يستدعي إثباتها من قبل الوحدات الاقتصادية التي تستخدم الجودة كميزة تنافسية وهي تحديد الجودة من وجهة نظر الزبون وتجسيد سماتها الأساسية المرغوبة في المنتوج .</a:t>
            </a:r>
            <a:endParaRPr lang="ar-IQ" sz="3500" dirty="0"/>
          </a:p>
        </p:txBody>
      </p:sp>
    </p:spTree>
  </p:cSld>
  <p:clrMapOvr>
    <a:masterClrMapping/>
  </p:clrMapOvr>
  <p:transition spd="slow">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وقت الاستجابة للزبون</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algn="justLow"/>
            <a:r>
              <a:rPr lang="ar-IQ" dirty="0" smtClean="0">
                <a:effectLst>
                  <a:outerShdw blurRad="50800" dist="38100" algn="tr" rotWithShape="0">
                    <a:prstClr val="black">
                      <a:alpha val="40000"/>
                    </a:prstClr>
                  </a:outerShdw>
                </a:effectLst>
              </a:rPr>
              <a:t>لقد أصبح الوقت يمثل ميزة تنافسية تتسابق عليه الوحدات الاقتصادية للحصول على اكبر فرصة استثمارية والسرعة في تطوير وتقديم المنتجات إلى الأسواق قبل غيرها من المنافسين، وطبقاً لذلك يعتبر الوقت عنصراً مهماً لزيادة إيرادات الوحدة الاقتصادية قبل غيرها من حيث استغلال الفرص المتاحة في السوق، ويتحدد وقت الاستجابة للزبون في بيئة التصنيع الحديثة بالوقت الذي يضيف قيمة ويعرف بوقت دورة التصنيع والتسليم للزبون، ويتضمن وقت استلام الطلب من الزبون ووقت عمليات التصنيع ووقت تسليم المنتج النهائي إلى الزبون، بعد أن تم استبعاد الوقت الذي لا يضيف قيمة (وقت الانتظار، وقت الفحص، وقت المناولة، وقت التخزين) لتقليص وقت الدورة من خلال تحسين كفاءة دورة التصنيع . </a:t>
            </a:r>
            <a:endParaRPr lang="ar-IQ" dirty="0"/>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المرونة</a:t>
            </a:r>
            <a:endParaRPr lang="ar-IQ" dirty="0">
              <a:solidFill>
                <a:srgbClr val="FF0000"/>
              </a:solidFill>
            </a:endParaRPr>
          </a:p>
        </p:txBody>
      </p:sp>
      <p:sp>
        <p:nvSpPr>
          <p:cNvPr id="3" name="عنصر نائب للمحتوى 2"/>
          <p:cNvSpPr>
            <a:spLocks noGrp="1"/>
          </p:cNvSpPr>
          <p:nvPr>
            <p:ph idx="1"/>
          </p:nvPr>
        </p:nvSpPr>
        <p:spPr/>
        <p:txBody>
          <a:bodyPr>
            <a:noAutofit/>
          </a:bodyPr>
          <a:lstStyle/>
          <a:p>
            <a:pPr algn="justLow"/>
            <a:r>
              <a:rPr lang="ar-IQ" sz="2800" dirty="0" smtClean="0"/>
              <a:t>تعد المرونة أحد عوامل نجاح تنافسية </a:t>
            </a:r>
            <a:r>
              <a:rPr lang="ar-IQ" sz="2800" dirty="0" smtClean="0">
                <a:effectLst>
                  <a:outerShdw blurRad="50800" dist="38100" algn="tr" rotWithShape="0">
                    <a:prstClr val="black">
                      <a:alpha val="40000"/>
                    </a:prstClr>
                  </a:outerShdw>
                </a:effectLst>
              </a:rPr>
              <a:t>الوحدة الاقتصادية</a:t>
            </a:r>
            <a:r>
              <a:rPr lang="ar-IQ" sz="2800" dirty="0" smtClean="0"/>
              <a:t>، وتشير إلى قابلية هذه الوحدة على التكيف في نظامها الإنتاجي مع التغيرات في البيئة التنافسية وعمليات معالجة الطلب وفقاً لرغبات واحتياجات الزبائن المتغيرة من حيث التنوع والحجم وسرعة الابتكار في إنتاج وتقديم منتجات جديدة، وهناك ثلاثة أبعاد للمرونة، تعلق الأول بسرعة الاستجابة لطلبات زبائن محددين، إما الثاني فتعلق بمرونة التنويع في مزيج المنتجات أو الخدمات التي يرغبها الزبائن، وتعلق الثالث بمرونة الحجم، أي قدرة الوحدة الاقتصادية على إعادة ترتيب عملياتها وفقاً لحجم الطلبات الموسمية أو العمرية أو الجغرافية أو حسب مستوى القدرة الشرائية للزبائن</a:t>
            </a:r>
            <a:endParaRPr lang="ar-IQ" sz="2800" dirty="0"/>
          </a:p>
        </p:txBody>
      </p:sp>
    </p:spTree>
  </p:cSld>
  <p:clrMapOvr>
    <a:masterClrMapping/>
  </p:clrMapOvr>
  <p:transition spd="slow">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a:bodyPr>
          <a:lstStyle/>
          <a:p>
            <a:pPr algn="justLow"/>
            <a:r>
              <a:rPr lang="ar-SA" dirty="0" smtClean="0"/>
              <a:t>ويرى الباحثان انه في ظل بيئة الأعمال الحديثة يجب على الوحدات الاقتصادية التميز والعمل على كسب ميزات تنافسية والعمل على تقليص </a:t>
            </a:r>
            <a:r>
              <a:rPr lang="ar-IQ" dirty="0" smtClean="0"/>
              <a:t>الفجوة التنافسية التي تتمثل بالفروقات التي يمكن تحديدها من خلال مقارنة منتجات أو عمليات وحدة اقتصادية معينة مع ما يماثلها من منتجات أو عمليات متميزة لوحدة أخرى في نفس القطاع الصناعي، من حيث الأداء والجودة والسعر والوقت والربحية، كما </a:t>
            </a:r>
            <a:r>
              <a:rPr lang="ar-IQ" dirty="0" smtClean="0">
                <a:effectLst>
                  <a:outerShdw blurRad="50800" dist="38100" algn="tr" rotWithShape="0">
                    <a:prstClr val="black">
                      <a:alpha val="40000"/>
                    </a:prstClr>
                  </a:outerShdw>
                </a:effectLst>
              </a:rPr>
              <a:t>إن مسؤولية الوحدة الاقتصادية في بيئة تنافسية لا تتركز على تقديم المنتوج إلى الزبون فحسب، ولكن الأهم من ذلك هو الاحتفاظ بالزبائن الحاليين والعمل على كسب زبائن جدد والحصول رضاهم وولائهم .</a:t>
            </a:r>
            <a:r>
              <a:rPr lang="ar-IQ" dirty="0" smtClean="0"/>
              <a:t>	</a:t>
            </a:r>
            <a:endParaRPr lang="ar-IQ" dirty="0"/>
          </a:p>
        </p:txBody>
      </p:sp>
    </p:spTree>
  </p:cSld>
  <p:clrMapOvr>
    <a:masterClrMapping/>
  </p:clrMapOvr>
  <p:transition spd="slow">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62500" lnSpcReduction="20000"/>
          </a:bodyPr>
          <a:lstStyle/>
          <a:p>
            <a:pPr algn="ctr">
              <a:buNone/>
            </a:pPr>
            <a:r>
              <a:rPr lang="ar-IQ" sz="7000" b="1" dirty="0" smtClean="0">
                <a:solidFill>
                  <a:srgbClr val="FF0000"/>
                </a:solidFill>
              </a:rPr>
              <a:t>الاستنتاجات </a:t>
            </a:r>
          </a:p>
          <a:p>
            <a:pPr lvl="0" algn="justLow"/>
            <a:r>
              <a:rPr lang="ar-IQ" sz="3400" dirty="0" smtClean="0"/>
              <a:t>إن تقنية الهندسة المتزامنة هي </a:t>
            </a:r>
            <a:r>
              <a:rPr lang="ar-SA" sz="3400" dirty="0" smtClean="0"/>
              <a:t>مدخل منظم لتكامل تصميم المنتجات وعملياتها ذات العلاقة </a:t>
            </a:r>
            <a:r>
              <a:rPr lang="ar-SA" sz="3400" dirty="0" err="1" smtClean="0"/>
              <a:t>بضمنها</a:t>
            </a:r>
            <a:r>
              <a:rPr lang="ar-SA" sz="3400" dirty="0" smtClean="0"/>
              <a:t> عمليات التصنيع والدعم، وبذلك فهي ستراتيجية العمل التي تستبدل عملية تطوير المنتوج التقليدية بواحدة مـن المهام التي تعمل بصورة متوازية وهي تأخذ سمة الإسراع في عملية تطوير المنتوج، وبالتالي فأن الهندسة المتزامنة هي طريقة منظمة للتكامل بين التصميم </a:t>
            </a:r>
            <a:r>
              <a:rPr lang="ar-SA" sz="3400" dirty="0" err="1" smtClean="0"/>
              <a:t>التزامني</a:t>
            </a:r>
            <a:r>
              <a:rPr lang="ar-SA" sz="3400" dirty="0" smtClean="0"/>
              <a:t> للمنتجـات وعملياتها المتضمنة كل من التصنيع والدعم .</a:t>
            </a:r>
            <a:endParaRPr lang="en-US" sz="3400" dirty="0" smtClean="0"/>
          </a:p>
          <a:p>
            <a:pPr lvl="0" algn="justLow"/>
            <a:r>
              <a:rPr lang="ar-IQ" sz="3400" dirty="0" smtClean="0"/>
              <a:t>هناك العديد من </a:t>
            </a:r>
            <a:r>
              <a:rPr lang="ar-SA" sz="3400" dirty="0" smtClean="0"/>
              <a:t>نقاط الاختلاف الرئيسية بين الهندسة المتزامنة والهندسة المتتابعة (المتسلسلة) والتي من أهمها إن هناك حاجز بين التصميم وبين التصنيع والتجميع في ظل الهندسة المتتابعة مما يؤدي إلى عدم القيام بتصميم كل من المنتوج والعملية وفقاً لما هو مطلوب، وهذا عكس ما تتبناه الهندسة المتزامنة التي تتطلب وجود قاعدة بيانات مشتركة بين جميع المستفيدين في الوحدة الاقتصادية الأمر الذي يؤدي في النهاية إلى تقصير دورة حياة المنتوج .</a:t>
            </a:r>
          </a:p>
          <a:p>
            <a:pPr lvl="0" algn="justLow"/>
            <a:r>
              <a:rPr lang="ar-IQ" sz="3400" dirty="0" smtClean="0">
                <a:effectLst>
                  <a:outerShdw blurRad="50800" dist="38100" algn="tr" rotWithShape="0">
                    <a:prstClr val="black">
                      <a:alpha val="40000"/>
                    </a:prstClr>
                  </a:outerShdw>
                </a:effectLst>
              </a:rPr>
              <a:t>أن نجاح الوحدة الاقتصادية في السوق التنافسية يتوقف على مدى التحسين المستمر الذي تحققه في مستويات أدائها المتعلقة بعوامل النجاح الأساسية، من خلال تحسين المؤشرات المتعلقة بالأبعاد الأربعة للميزة التنافسية والمتمثلة بالتكلفة والجودة والوقت والمرونة في الاستجابة لحاجات ورغبات الزبائن، والتي يمكن من خلالها التفوق والتميز على المنافسين المتواجدين في السوق . </a:t>
            </a:r>
            <a:endParaRPr lang="en-US" sz="3400" dirty="0" smtClean="0"/>
          </a:p>
          <a:p>
            <a:pPr lvl="0" algn="justLow"/>
            <a:endParaRPr lang="en-US" sz="3400" dirty="0" smtClean="0"/>
          </a:p>
          <a:p>
            <a:pPr lvl="0" algn="justLow"/>
            <a:endParaRPr lang="en-US" sz="4000" dirty="0" smtClean="0"/>
          </a:p>
          <a:p>
            <a:pPr algn="justLow"/>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1143000"/>
          </a:xfrm>
        </p:spPr>
        <p:txBody>
          <a:bodyPr/>
          <a:lstStyle/>
          <a:p>
            <a:r>
              <a:rPr lang="ar-IQ" sz="4800" b="1" dirty="0" smtClean="0">
                <a:solidFill>
                  <a:srgbClr val="FF0000"/>
                </a:solidFill>
              </a:rPr>
              <a:t>التوصيات </a:t>
            </a:r>
            <a:endParaRPr lang="ar-SA" b="1" dirty="0">
              <a:solidFill>
                <a:srgbClr val="FF0000"/>
              </a:solidFill>
            </a:endParaRPr>
          </a:p>
        </p:txBody>
      </p:sp>
      <p:sp>
        <p:nvSpPr>
          <p:cNvPr id="3" name="عنصر نائب للمحتوى 2"/>
          <p:cNvSpPr>
            <a:spLocks noGrp="1"/>
          </p:cNvSpPr>
          <p:nvPr>
            <p:ph idx="1"/>
          </p:nvPr>
        </p:nvSpPr>
        <p:spPr>
          <a:xfrm>
            <a:off x="457200" y="1357298"/>
            <a:ext cx="8229600" cy="4768865"/>
          </a:xfrm>
        </p:spPr>
        <p:txBody>
          <a:bodyPr>
            <a:noAutofit/>
          </a:bodyPr>
          <a:lstStyle/>
          <a:p>
            <a:pPr lvl="0" algn="justLow"/>
            <a:r>
              <a:rPr lang="ar-IQ" sz="2400" dirty="0" smtClean="0"/>
              <a:t>لغرض تحقيق الميزة التنافسية من خلال تقنية الهندسة المتزامنة، فلابد من الالتزام بمجموعة من الأمور وهي كالآتي :ـ </a:t>
            </a:r>
            <a:endParaRPr lang="en-US" sz="2400" dirty="0" smtClean="0"/>
          </a:p>
          <a:p>
            <a:pPr lvl="0" algn="justLow"/>
            <a:r>
              <a:rPr lang="en-US" sz="2400" dirty="0" smtClean="0"/>
              <a:t> </a:t>
            </a:r>
            <a:r>
              <a:rPr lang="ar-IQ" sz="2400" dirty="0" smtClean="0"/>
              <a:t>القيام بعمليات التصميم والتصنيع والتجميع بشكل متزامن للاستفادة من </a:t>
            </a:r>
            <a:r>
              <a:rPr lang="ar-IQ" sz="2400" dirty="0" err="1" smtClean="0"/>
              <a:t>الوفورات</a:t>
            </a:r>
            <a:r>
              <a:rPr lang="ar-IQ" sz="2400" dirty="0" smtClean="0"/>
              <a:t> في الوقت وما يرتبط </a:t>
            </a:r>
            <a:r>
              <a:rPr lang="ar-IQ" sz="2400" dirty="0" err="1" smtClean="0"/>
              <a:t>به</a:t>
            </a:r>
            <a:r>
              <a:rPr lang="ar-IQ" sz="2400" dirty="0" smtClean="0"/>
              <a:t> من تحقيق وفورات كبيرة في التكاليف . </a:t>
            </a:r>
            <a:endParaRPr lang="en-US" sz="2400" dirty="0" smtClean="0"/>
          </a:p>
          <a:p>
            <a:pPr lvl="0" algn="justLow"/>
            <a:r>
              <a:rPr lang="ar-IQ" sz="2400" dirty="0" smtClean="0"/>
              <a:t>الالتزام بمبادئ إدارة الجودة الشاملة من خلال عمل </a:t>
            </a:r>
            <a:r>
              <a:rPr lang="ar-IQ" sz="2400" dirty="0" err="1" smtClean="0"/>
              <a:t>الشئ</a:t>
            </a:r>
            <a:r>
              <a:rPr lang="ar-IQ" sz="2400" dirty="0" smtClean="0"/>
              <a:t> صحيحاً منذ المرة الأولى والتخلص من المعيب سواءً أكان داخل الوحدة الاقتصادية أم خارجها . </a:t>
            </a:r>
            <a:endParaRPr lang="en-US" sz="2400" dirty="0" smtClean="0"/>
          </a:p>
          <a:p>
            <a:pPr lvl="0" algn="justLow"/>
            <a:r>
              <a:rPr lang="ar-IQ" sz="2400" dirty="0" smtClean="0"/>
              <a:t>العمل على تخفيض وقت تصميم وتطوير المنتجات وكذلك تخفيض وقت التصنيع والتجميع من أجل تقصير دورة حياة المنتوج ووصول الفكرة بسرعة إلى السوق.</a:t>
            </a:r>
            <a:endParaRPr lang="en-US" sz="2400" dirty="0" smtClean="0"/>
          </a:p>
          <a:p>
            <a:pPr lvl="0" algn="justLow"/>
            <a:r>
              <a:rPr lang="ar-IQ" sz="2400" dirty="0" smtClean="0"/>
              <a:t>ضرورة تنميط وتبسيط الإجراءات بحيث يمكن من خلالها أن توفير القدر الكافي من المرونة في الاستجابة لأي تغيرات مستجدة قد تحصل في حاجات ورغبات الزبائن . </a:t>
            </a:r>
            <a:endParaRPr lang="en-US" sz="2400" dirty="0"/>
          </a:p>
        </p:txBody>
      </p:sp>
    </p:spTree>
  </p:cSld>
  <p:clrMapOvr>
    <a:masterClrMapping/>
  </p:clrMapOvr>
  <p:transition spd="slow">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11816"/>
          </a:xfrm>
        </p:spPr>
        <p:txBody>
          <a:bodyPr>
            <a:normAutofit/>
          </a:bodyPr>
          <a:lstStyle/>
          <a:p>
            <a:r>
              <a:rPr lang="ar-IQ" sz="8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DecoType Naskh Swashes" pitchFamily="2" charset="-78"/>
              </a:rPr>
              <a:t>انتهت بعونه تعالى ...</a:t>
            </a:r>
            <a:endParaRPr lang="ar-SA" sz="8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DecoType Naskh Swashes" pitchFamily="2" charset="-78"/>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مشكلة </a:t>
            </a:r>
            <a:r>
              <a:rPr lang="ar-IQ" b="1" dirty="0" smtClean="0">
                <a:solidFill>
                  <a:srgbClr val="FF0000"/>
                </a:solidFill>
              </a:rPr>
              <a:t>القياس للتكاليف وفق تقنية الهندسة المتزامنة </a:t>
            </a:r>
            <a:endParaRPr lang="ar-SA" b="1" dirty="0">
              <a:solidFill>
                <a:srgbClr val="FF0000"/>
              </a:solidFill>
            </a:endParaRPr>
          </a:p>
        </p:txBody>
      </p:sp>
      <p:sp>
        <p:nvSpPr>
          <p:cNvPr id="3" name="عنصر نائب للمحتوى 2"/>
          <p:cNvSpPr>
            <a:spLocks noGrp="1"/>
          </p:cNvSpPr>
          <p:nvPr>
            <p:ph idx="1"/>
          </p:nvPr>
        </p:nvSpPr>
        <p:spPr>
          <a:xfrm>
            <a:off x="457200" y="1285860"/>
            <a:ext cx="8229600" cy="4840303"/>
          </a:xfrm>
        </p:spPr>
        <p:txBody>
          <a:bodyPr>
            <a:normAutofit fontScale="92500" lnSpcReduction="10000"/>
          </a:bodyPr>
          <a:lstStyle/>
          <a:p>
            <a:pPr algn="justLow"/>
            <a:r>
              <a:rPr lang="ar-IQ" dirty="0" smtClean="0"/>
              <a:t>في ظل التغيرات والتطورات السريعة والمتلاحقة التي رافقت بيئة الأعمال الحديثة فقد واجهت الوحدات الاقتصادية العديد من التحديات والصعوبات والتي من أهمها ازدياد شدة المنافسة بين هذه الوحدات، وعلى الرغم من ذلك فقد كانت الوحدات الاقتصادية الصناعية العراقية تعاني من مشاكل عديدة أهمها ارتفاع التكاليف وانخفاض جودة منتجاتها وكذلك زيادة وقت عمليات التصميم والتصنيع والتجميع والتسويق بالإضافة إلى عدم توفر القدر الكافي من المرونة في الاستجابة لحاجات ورغبات الزبائن، ورغم هذه المشاكل فأن هناك العديد من التقنيات الكلفوية الإدارية التي من شأنها أن تساعد في حل هذه المشاكل، ومن أهم هذه التقنيات تقنية الهندسة المتزامنة . </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أهداف </a:t>
            </a:r>
            <a:r>
              <a:rPr lang="ar-IQ" b="1" dirty="0" smtClean="0">
                <a:solidFill>
                  <a:srgbClr val="FF0000"/>
                </a:solidFill>
              </a:rPr>
              <a:t>المحاضرة </a:t>
            </a:r>
            <a:endParaRPr lang="ar-SA" b="1" dirty="0">
              <a:solidFill>
                <a:srgbClr val="FF0000"/>
              </a:solidFill>
            </a:endParaRPr>
          </a:p>
        </p:txBody>
      </p:sp>
      <p:sp>
        <p:nvSpPr>
          <p:cNvPr id="3" name="عنصر نائب للمحتوى 2"/>
          <p:cNvSpPr>
            <a:spLocks noGrp="1"/>
          </p:cNvSpPr>
          <p:nvPr>
            <p:ph idx="1"/>
          </p:nvPr>
        </p:nvSpPr>
        <p:spPr>
          <a:xfrm>
            <a:off x="457200" y="1571612"/>
            <a:ext cx="8229600" cy="4554551"/>
          </a:xfrm>
        </p:spPr>
        <p:txBody>
          <a:bodyPr>
            <a:normAutofit/>
          </a:bodyPr>
          <a:lstStyle/>
          <a:p>
            <a:pPr algn="justLow"/>
            <a:r>
              <a:rPr lang="ar-IQ" dirty="0" smtClean="0"/>
              <a:t>ان الهدف من هذه المحاضرة هوبيان المرتكزات المعرفية  </a:t>
            </a:r>
            <a:r>
              <a:rPr lang="ar-IQ" dirty="0" smtClean="0"/>
              <a:t>لكل من الهندسة المتزامنة والميزة التنافسية، مع بيان أهمية تقنية الهندسة المتزامنة في ظل المتغيرات والتطورات الحديثة المرافقة لبيئة الأعمال الحديثة من خلال بيان دور هذه التقنية في تحقيق الميزة التنافسية بهدف تحسين كل من مؤشرات التكلفة والجودة والوقت والمرونة . </a:t>
            </a:r>
            <a:endParaRPr lang="en-US"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أهمية البحث</a:t>
            </a:r>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pPr algn="justLow"/>
            <a:r>
              <a:rPr lang="ar-IQ" dirty="0" smtClean="0"/>
              <a:t>يستمد البحث أهميته من أهمية المتغيرات التي تناولها، فتقنية الهندسة المتزامنة تركز على القيام بعمليات تصميم المنتوج بشكل متزامن بالإضافة إلى التزامن في عمليات التصنيع والتجميع من أجل تحقيق وفورات في وقت التصميم والتصنيع والتجميع وما يرتبط </a:t>
            </a:r>
            <a:r>
              <a:rPr lang="ar-IQ" dirty="0" err="1" smtClean="0"/>
              <a:t>به</a:t>
            </a:r>
            <a:r>
              <a:rPr lang="ar-IQ" dirty="0" smtClean="0"/>
              <a:t> من تكاليف، إما الميزة التنافسية فتشير إلى </a:t>
            </a:r>
            <a:r>
              <a:rPr lang="ar-IQ" dirty="0" smtClean="0">
                <a:effectLst>
                  <a:outerShdw blurRad="50800" dist="38100" algn="tr" rotWithShape="0">
                    <a:prstClr val="black">
                      <a:alpha val="40000"/>
                    </a:prstClr>
                  </a:outerShdw>
                </a:effectLst>
              </a:rPr>
              <a:t>تميز الوحدة الاقتصادية بأي عنصر تنفرد </a:t>
            </a:r>
            <a:r>
              <a:rPr lang="ar-IQ" dirty="0" err="1" smtClean="0">
                <a:effectLst>
                  <a:outerShdw blurRad="50800" dist="38100" algn="tr" rotWithShape="0">
                    <a:prstClr val="black">
                      <a:alpha val="40000"/>
                    </a:prstClr>
                  </a:outerShdw>
                </a:effectLst>
              </a:rPr>
              <a:t>به</a:t>
            </a:r>
            <a:r>
              <a:rPr lang="ar-IQ" dirty="0" smtClean="0">
                <a:effectLst>
                  <a:outerShdw blurRad="50800" dist="38100" algn="tr" rotWithShape="0">
                    <a:prstClr val="black">
                      <a:alpha val="40000"/>
                    </a:prstClr>
                  </a:outerShdw>
                </a:effectLst>
              </a:rPr>
              <a:t> على المنافسين، ويمكن تحقيقها في حالة إتباع هذه الوحدة لأي إستراتيجية تستهدف تحقيق ميزة تنافسية في مجال معين</a:t>
            </a:r>
            <a:r>
              <a:rPr lang="ar-IQ" dirty="0" smtClean="0"/>
              <a:t> .  </a:t>
            </a:r>
            <a:endParaRPr lang="en-US" dirty="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المرتكزات الاساسية </a:t>
            </a:r>
            <a:endParaRPr lang="ar-SA" b="1" dirty="0">
              <a:solidFill>
                <a:srgbClr val="FF0000"/>
              </a:solidFill>
            </a:endParaRPr>
          </a:p>
        </p:txBody>
      </p:sp>
      <p:sp>
        <p:nvSpPr>
          <p:cNvPr id="3" name="عنصر نائب للمحتوى 2"/>
          <p:cNvSpPr>
            <a:spLocks noGrp="1"/>
          </p:cNvSpPr>
          <p:nvPr>
            <p:ph idx="1"/>
          </p:nvPr>
        </p:nvSpPr>
        <p:spPr>
          <a:xfrm>
            <a:off x="457200" y="1500174"/>
            <a:ext cx="8229600" cy="4625989"/>
          </a:xfrm>
        </p:spPr>
        <p:txBody>
          <a:bodyPr>
            <a:normAutofit lnSpcReduction="10000"/>
          </a:bodyPr>
          <a:lstStyle/>
          <a:p>
            <a:pPr algn="justLow"/>
            <a:r>
              <a:rPr lang="ar-IQ" dirty="0" smtClean="0"/>
              <a:t>تعتمد المحاضرة على </a:t>
            </a:r>
            <a:r>
              <a:rPr lang="ar-IQ" sz="2800" dirty="0" smtClean="0"/>
              <a:t>(</a:t>
            </a:r>
            <a:r>
              <a:rPr lang="ar-IQ" sz="2800" dirty="0" smtClean="0"/>
              <a:t>إن تطبيق تقنية الهندسة المتزامنة يمكن أن يساعد الوحدات الاقتصادية في تحقيق الميزة التنافسية)، وينبثق من هذه الفرضية الفرضيات الفرعية الآتية :ـ</a:t>
            </a:r>
            <a:endParaRPr lang="en-US" sz="2800" dirty="0" smtClean="0"/>
          </a:p>
          <a:p>
            <a:pPr algn="justLow"/>
            <a:r>
              <a:rPr lang="ar-IQ" sz="2800" dirty="0" smtClean="0"/>
              <a:t>الفرضية الأولى :ـ تساعد تقنية الهندسة المتزامنة في تخفيض التكاليف .</a:t>
            </a:r>
            <a:endParaRPr lang="en-US" sz="2800" dirty="0" smtClean="0"/>
          </a:p>
          <a:p>
            <a:pPr algn="justLow"/>
            <a:r>
              <a:rPr lang="ar-IQ" sz="2800" dirty="0" smtClean="0"/>
              <a:t>الفرضية الثانية :ـ تساعد تقنية الهندسة المتزامنة في تحسين الجودة .</a:t>
            </a:r>
            <a:endParaRPr lang="en-US" sz="2800" dirty="0" smtClean="0"/>
          </a:p>
          <a:p>
            <a:pPr algn="justLow"/>
            <a:r>
              <a:rPr lang="ar-IQ" sz="2800" dirty="0" smtClean="0"/>
              <a:t>الفرضية الثالثة :ـ تساعد تقنية الهندسة المتزامنة في تخفيض وقت التصميم والتصنيع والتجميع .</a:t>
            </a:r>
            <a:endParaRPr lang="en-US" sz="2800" dirty="0" smtClean="0"/>
          </a:p>
          <a:p>
            <a:pPr algn="justLow"/>
            <a:r>
              <a:rPr lang="ar-IQ" sz="2800" dirty="0" smtClean="0"/>
              <a:t>الفرضية الرابعة :ـ تساعد تقنية الهندسة المتزامنة في توفير القدر الكافي من المرونة . </a:t>
            </a:r>
            <a:endParaRPr lang="en-US" sz="2800" dirty="0"/>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مفهوم الهندسة المتزامنة</a:t>
            </a:r>
            <a:endParaRPr lang="ar-SA" b="1" dirty="0">
              <a:solidFill>
                <a:srgbClr val="FF0000"/>
              </a:solidFill>
            </a:endParaRPr>
          </a:p>
        </p:txBody>
      </p:sp>
      <p:sp>
        <p:nvSpPr>
          <p:cNvPr id="3" name="عنصر نائب للمحتوى 2"/>
          <p:cNvSpPr>
            <a:spLocks noGrp="1"/>
          </p:cNvSpPr>
          <p:nvPr>
            <p:ph idx="1"/>
          </p:nvPr>
        </p:nvSpPr>
        <p:spPr>
          <a:xfrm>
            <a:off x="457200" y="1214422"/>
            <a:ext cx="8229600" cy="4911741"/>
          </a:xfrm>
        </p:spPr>
        <p:txBody>
          <a:bodyPr>
            <a:normAutofit fontScale="92500" lnSpcReduction="20000"/>
          </a:bodyPr>
          <a:lstStyle/>
          <a:p>
            <a:pPr algn="justLow"/>
            <a:r>
              <a:rPr lang="ar-SA" dirty="0" smtClean="0"/>
              <a:t>ينظر إلى الهندسة المتزامنة على إنها مدخل منظم لتكامل تصميم المنتجات وعملياتها  ذات العلاقة </a:t>
            </a:r>
            <a:r>
              <a:rPr lang="ar-SA" dirty="0" err="1" smtClean="0"/>
              <a:t>بضمنها</a:t>
            </a:r>
            <a:r>
              <a:rPr lang="ar-SA" dirty="0" smtClean="0"/>
              <a:t> التصنيع والدعم، وبذلك فهي ستراتيجية العمل التي تستبدل عملية تطوير المنتج التقليدية بواحدة مـن المهام التي تعمل بصورة متوازية وهي تأخذ سمة التبكير(الإسراع) لعملية تطوير المنتوج، وبالتالي فأن الهندسة المتزامنة هي طريقة منظمة للتكامل بين التصميم </a:t>
            </a:r>
            <a:r>
              <a:rPr lang="ar-SA" dirty="0" err="1" smtClean="0"/>
              <a:t>التزامني</a:t>
            </a:r>
            <a:r>
              <a:rPr lang="ar-SA" dirty="0" smtClean="0"/>
              <a:t> للمنتجـات وعملياتها المتضمنة التصنيع والدعم، وهذه الطريقة تُقصد لأسباب التطوير وهي تدرك دورة حيـاة المنتوج مـن خلال التنظيم لها وتأخذ بالاعتبار النوعية والكلفة والجدولة وأيضا متطلبات المستخدم، كما وعرفها </a:t>
            </a:r>
            <a:r>
              <a:rPr lang="en-US" dirty="0" err="1" smtClean="0"/>
              <a:t>Natale</a:t>
            </a:r>
            <a:r>
              <a:rPr lang="ar-SA" dirty="0" smtClean="0"/>
              <a:t> بأنـها نشاط منضبط متعدد الوظائف، ويبدأ مـن مرحلة ما قبل الولادة للتصميم ويستمر حتى بدأ الإنتاج ونهاية حياة المنتوج . </a:t>
            </a:r>
            <a:endParaRPr lang="en-US" dirty="0"/>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smtClean="0">
                <a:solidFill>
                  <a:srgbClr val="FF0000"/>
                </a:solidFill>
              </a:rPr>
              <a:t>أهمية الهندسة المتزامنة</a:t>
            </a:r>
            <a:endParaRPr lang="en-US" b="1" dirty="0">
              <a:solidFill>
                <a:srgbClr val="FF0000"/>
              </a:solidFill>
            </a:endParaRPr>
          </a:p>
        </p:txBody>
      </p:sp>
      <p:sp>
        <p:nvSpPr>
          <p:cNvPr id="3" name="عنصر نائب للمحتوى 2"/>
          <p:cNvSpPr>
            <a:spLocks noGrp="1"/>
          </p:cNvSpPr>
          <p:nvPr>
            <p:ph idx="1"/>
          </p:nvPr>
        </p:nvSpPr>
        <p:spPr>
          <a:xfrm>
            <a:off x="457200" y="1285860"/>
            <a:ext cx="8229600" cy="5143536"/>
          </a:xfrm>
        </p:spPr>
        <p:txBody>
          <a:bodyPr>
            <a:normAutofit fontScale="85000" lnSpcReduction="10000"/>
          </a:bodyPr>
          <a:lstStyle/>
          <a:p>
            <a:pPr algn="justLow"/>
            <a:r>
              <a:rPr lang="ar-SA" dirty="0" smtClean="0"/>
              <a:t>تظهر من خلال استبدال بيئة العمل التقليدية المعتمدة على التسلسل في انجاز المهام إلى بيئة عمل تعمل بمهام متوازية ومتزامنة ومنسجمة مـن قبل الجميع، ويمكن توضيح أهمية الهندسة المتزامنة من خلال الآتي :ـ</a:t>
            </a:r>
            <a:endParaRPr lang="en-US" dirty="0" smtClean="0"/>
          </a:p>
          <a:p>
            <a:pPr lvl="0" algn="justLow"/>
            <a:r>
              <a:rPr lang="ar-SA" dirty="0" smtClean="0"/>
              <a:t>التزام الوحدات الاقتصادية بتعديل منتجاتها ومعالجة دورة تطويـرها وإكمال مهامها بصورة متزامنة .</a:t>
            </a:r>
            <a:endParaRPr lang="en-US" dirty="0" smtClean="0"/>
          </a:p>
          <a:p>
            <a:pPr lvl="0" algn="justLow"/>
            <a:r>
              <a:rPr lang="ar-SA" dirty="0" smtClean="0"/>
              <a:t>التحري عن حاجات السوق والعمل على تغطيتها لأجل إنتاج منتجات يمكن أن تلبي حاجات الزبائن.</a:t>
            </a:r>
            <a:endParaRPr lang="en-US" dirty="0" smtClean="0"/>
          </a:p>
          <a:p>
            <a:pPr lvl="0" algn="justLow"/>
            <a:r>
              <a:rPr lang="ar-SA" dirty="0" smtClean="0"/>
              <a:t>تحقيق الجودة الضرورية بحيث تكون المنتجات مطابقة لتوقعات الزبون.</a:t>
            </a:r>
            <a:endParaRPr lang="en-US" dirty="0" smtClean="0"/>
          </a:p>
          <a:p>
            <a:pPr lvl="0" algn="justLow"/>
            <a:r>
              <a:rPr lang="ar-SA" dirty="0" smtClean="0"/>
              <a:t>بساطة الموارد وطرق التصنيع المطلوبة من خلال العمل على تبسيط وتنميط الإجراءات .</a:t>
            </a:r>
            <a:endParaRPr lang="en-US" dirty="0" smtClean="0"/>
          </a:p>
          <a:p>
            <a:pPr algn="justLow"/>
            <a:r>
              <a:rPr lang="ar-SA" dirty="0" smtClean="0"/>
              <a:t>تحقيق الخدمـة المطلوبة لضمان رضا الزبون، وعلى طـول دورة حياة المنتوج . </a:t>
            </a:r>
            <a:endParaRPr lang="en-US" dirty="0"/>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70000" lnSpcReduction="20000"/>
          </a:bodyPr>
          <a:lstStyle/>
          <a:p>
            <a:endParaRPr lang="en-US" dirty="0" smtClean="0"/>
          </a:p>
          <a:p>
            <a:pPr algn="ctr"/>
            <a:r>
              <a:rPr lang="ar-IQ" sz="6500" b="1" dirty="0" smtClean="0">
                <a:solidFill>
                  <a:srgbClr val="FF0000"/>
                </a:solidFill>
              </a:rPr>
              <a:t>مبادئ الهندسة المتزامنة</a:t>
            </a:r>
          </a:p>
          <a:p>
            <a:r>
              <a:rPr lang="ar-SA" sz="3400" dirty="0" smtClean="0"/>
              <a:t>تعتمد الهندسة المتزامنة على العديد من المبادئ الأساسية لتطبيقها وهي كالآتي :ـ</a:t>
            </a:r>
            <a:endParaRPr lang="en-US" sz="3400" dirty="0" smtClean="0"/>
          </a:p>
          <a:p>
            <a:pPr lvl="0"/>
            <a:r>
              <a:rPr lang="ar-SA" sz="3400" dirty="0" smtClean="0"/>
              <a:t>التزام قوي من قبل الإدارة العليا، وتأسيس موجه نحو أهداف الوحدة الاقتصادية وإعلان رسالتها .</a:t>
            </a:r>
            <a:endParaRPr lang="en-US" sz="3400" dirty="0" smtClean="0"/>
          </a:p>
          <a:p>
            <a:pPr lvl="0"/>
            <a:r>
              <a:rPr lang="ar-SA" sz="3400" dirty="0" smtClean="0"/>
              <a:t>وضع وتطوير خطة مفصلة ومبكرة للعملية، مع وضع برامج للتنفيذ ومراجعة الخطة بشكل مستمر . </a:t>
            </a:r>
            <a:endParaRPr lang="en-US" sz="3400" dirty="0" smtClean="0"/>
          </a:p>
          <a:p>
            <a:pPr lvl="0"/>
            <a:r>
              <a:rPr lang="ar-SA" sz="3400" dirty="0" smtClean="0"/>
              <a:t>وضع قيادات لديهم رؤية عامة عن المشروع والأهداف .</a:t>
            </a:r>
            <a:endParaRPr lang="en-US" sz="3400" dirty="0" smtClean="0"/>
          </a:p>
          <a:p>
            <a:pPr lvl="0"/>
            <a:r>
              <a:rPr lang="ar-SA" sz="3400" dirty="0" smtClean="0"/>
              <a:t>تحليل السوق ومعرفة الزبائن الحاليين والمرتقبين مع تحديد حاجاتهم ومتطلباتهم .</a:t>
            </a:r>
            <a:endParaRPr lang="en-US" sz="3400" dirty="0" smtClean="0"/>
          </a:p>
          <a:p>
            <a:pPr lvl="0"/>
            <a:r>
              <a:rPr lang="ar-SA" sz="3400" dirty="0" smtClean="0"/>
              <a:t>قمع فردية العمل وبيان أهمية مفهوم (فريق العمل) وزرع التكامل وروح التعاون بين العاملين .</a:t>
            </a:r>
            <a:endParaRPr lang="en-US" sz="3400" dirty="0" smtClean="0"/>
          </a:p>
          <a:p>
            <a:pPr lvl="0"/>
            <a:r>
              <a:rPr lang="ar-SA" sz="3400" dirty="0" smtClean="0"/>
              <a:t>نقل التقنيات التكنولوجية بين الأفراد والأقسام، وتجزئة المشروع (العملية) إلى مراحله الطبيعية .</a:t>
            </a:r>
            <a:endParaRPr lang="en-US" sz="3400" dirty="0" smtClean="0"/>
          </a:p>
          <a:p>
            <a:pPr lvl="0"/>
            <a:r>
              <a:rPr lang="ar-SA" sz="3400" dirty="0" smtClean="0"/>
              <a:t>إكمال جميع المهام بالتوازي وتطوير الرؤيا الواضحة للبيئة المستقبلية .</a:t>
            </a:r>
            <a:endParaRPr lang="en-US" sz="3400" dirty="0" smtClean="0"/>
          </a:p>
          <a:p>
            <a:pPr lvl="0"/>
            <a:r>
              <a:rPr lang="ar-SA" sz="3400" dirty="0" smtClean="0"/>
              <a:t>مقارنة الوحدة الاقتصادية نفسها مع المنافسين الأساسين لها في السوق .</a:t>
            </a:r>
            <a:endParaRPr lang="en-US" dirty="0"/>
          </a:p>
        </p:txBody>
      </p:sp>
    </p:spTree>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234</TotalTime>
  <Words>2740</Words>
  <Application>Microsoft Office PowerPoint</Application>
  <PresentationFormat>On-screen Show (4:3)</PresentationFormat>
  <Paragraphs>97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DecoType Naskh Swashes</vt:lpstr>
      <vt:lpstr>Times New Roman</vt:lpstr>
      <vt:lpstr>Wingdings</vt:lpstr>
      <vt:lpstr>سمة Office</vt:lpstr>
      <vt:lpstr>تقنية الهندسة المتزامنة ودورها في تحقيق الميزة التنافسية   محاضرة من اعداد  أ.د. منال جبار سرور السامرائي   كلية الادارة والاقتصاد /جامعة بغداد  2018</vt:lpstr>
      <vt:lpstr>المقـدمة</vt:lpstr>
      <vt:lpstr>مشكلة القياس للتكاليف وفق تقنية الهندسة المتزامنة </vt:lpstr>
      <vt:lpstr>أهداف المحاضرة </vt:lpstr>
      <vt:lpstr>أهمية البحث</vt:lpstr>
      <vt:lpstr>المرتكزات الاساسية </vt:lpstr>
      <vt:lpstr>مفهوم الهندسة المتزامنة</vt:lpstr>
      <vt:lpstr>أهمية الهندسة المتزامنة</vt:lpstr>
      <vt:lpstr>PowerPoint Presentation</vt:lpstr>
      <vt:lpstr>PowerPoint Presentation</vt:lpstr>
      <vt:lpstr>PowerPoint Presentation</vt:lpstr>
      <vt:lpstr>PowerPoint Presentation</vt:lpstr>
      <vt:lpstr>مفهوم الميزة التنافسية</vt:lpstr>
      <vt:lpstr>PowerPoint Presentation</vt:lpstr>
      <vt:lpstr>PowerPoint Presentation</vt:lpstr>
      <vt:lpstr>PowerPoint Presentation</vt:lpstr>
      <vt:lpstr>PowerPoint Presentation</vt:lpstr>
      <vt:lpstr>PowerPoint Presentation</vt:lpstr>
      <vt:lpstr>التكلفة الأقل </vt:lpstr>
      <vt:lpstr>الجودة العالية</vt:lpstr>
      <vt:lpstr>وقت الاستجابة للزبون</vt:lpstr>
      <vt:lpstr>المرونة</vt:lpstr>
      <vt:lpstr>PowerPoint Presentation</vt:lpstr>
      <vt:lpstr>PowerPoint Presentation</vt:lpstr>
      <vt:lpstr>التوصيات </vt:lpstr>
      <vt:lpstr>انتهت بعونه تعالى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القيود والمحاسبة عن الأنجاز</dc:title>
  <dc:creator>Eng-MUHANNED ATTABI</dc:creator>
  <cp:lastModifiedBy>Faisal</cp:lastModifiedBy>
  <cp:revision>47</cp:revision>
  <dcterms:created xsi:type="dcterms:W3CDTF">2015-04-15T16:15:13Z</dcterms:created>
  <dcterms:modified xsi:type="dcterms:W3CDTF">2019-03-15T19:20:20Z</dcterms:modified>
</cp:coreProperties>
</file>