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9" r:id="rId4"/>
  </p:sldMasterIdLst>
  <p:notesMasterIdLst>
    <p:notesMasterId r:id="rId28"/>
  </p:notesMasterIdLst>
  <p:handoutMasterIdLst>
    <p:handoutMasterId r:id="rId29"/>
  </p:handoutMasterIdLst>
  <p:sldIdLst>
    <p:sldId id="256" r:id="rId5"/>
    <p:sldId id="257" r:id="rId6"/>
    <p:sldId id="258" r:id="rId7"/>
    <p:sldId id="281" r:id="rId8"/>
    <p:sldId id="259" r:id="rId9"/>
    <p:sldId id="260" r:id="rId10"/>
    <p:sldId id="261" r:id="rId11"/>
    <p:sldId id="263" r:id="rId12"/>
    <p:sldId id="265" r:id="rId13"/>
    <p:sldId id="267" r:id="rId14"/>
    <p:sldId id="268" r:id="rId15"/>
    <p:sldId id="269" r:id="rId16"/>
    <p:sldId id="270" r:id="rId17"/>
    <p:sldId id="271" r:id="rId18"/>
    <p:sldId id="272" r:id="rId19"/>
    <p:sldId id="273" r:id="rId20"/>
    <p:sldId id="274" r:id="rId21"/>
    <p:sldId id="275" r:id="rId22"/>
    <p:sldId id="276" r:id="rId23"/>
    <p:sldId id="277" r:id="rId24"/>
    <p:sldId id="282" r:id="rId25"/>
    <p:sldId id="284" r:id="rId26"/>
    <p:sldId id="278" r:id="rId27"/>
  </p:sldIdLst>
  <p:sldSz cx="9144000" cy="6858000" type="screen4x3"/>
  <p:notesSz cx="6858000" cy="9144000"/>
  <p:defaultTextStyle>
    <a:defPPr>
      <a:defRPr lang="en-US"/>
    </a:defPPr>
    <a:lvl1pPr algn="ctr" rtl="0" fontAlgn="base">
      <a:spcBef>
        <a:spcPct val="0"/>
      </a:spcBef>
      <a:spcAft>
        <a:spcPct val="0"/>
      </a:spcAft>
      <a:defRPr sz="1600" kern="1200">
        <a:solidFill>
          <a:schemeClr val="tx1"/>
        </a:solidFill>
        <a:latin typeface="Tahoma" pitchFamily="34" charset="0"/>
        <a:ea typeface="+mn-ea"/>
        <a:cs typeface="Arial" pitchFamily="34" charset="0"/>
      </a:defRPr>
    </a:lvl1pPr>
    <a:lvl2pPr marL="457200" algn="ctr" rtl="0" fontAlgn="base">
      <a:spcBef>
        <a:spcPct val="0"/>
      </a:spcBef>
      <a:spcAft>
        <a:spcPct val="0"/>
      </a:spcAft>
      <a:defRPr sz="1600" kern="1200">
        <a:solidFill>
          <a:schemeClr val="tx1"/>
        </a:solidFill>
        <a:latin typeface="Tahoma" pitchFamily="34" charset="0"/>
        <a:ea typeface="+mn-ea"/>
        <a:cs typeface="Arial" pitchFamily="34" charset="0"/>
      </a:defRPr>
    </a:lvl2pPr>
    <a:lvl3pPr marL="914400" algn="ctr" rtl="0" fontAlgn="base">
      <a:spcBef>
        <a:spcPct val="0"/>
      </a:spcBef>
      <a:spcAft>
        <a:spcPct val="0"/>
      </a:spcAft>
      <a:defRPr sz="1600" kern="1200">
        <a:solidFill>
          <a:schemeClr val="tx1"/>
        </a:solidFill>
        <a:latin typeface="Tahoma" pitchFamily="34" charset="0"/>
        <a:ea typeface="+mn-ea"/>
        <a:cs typeface="Arial" pitchFamily="34" charset="0"/>
      </a:defRPr>
    </a:lvl3pPr>
    <a:lvl4pPr marL="1371600" algn="ctr" rtl="0" fontAlgn="base">
      <a:spcBef>
        <a:spcPct val="0"/>
      </a:spcBef>
      <a:spcAft>
        <a:spcPct val="0"/>
      </a:spcAft>
      <a:defRPr sz="1600" kern="1200">
        <a:solidFill>
          <a:schemeClr val="tx1"/>
        </a:solidFill>
        <a:latin typeface="Tahoma" pitchFamily="34" charset="0"/>
        <a:ea typeface="+mn-ea"/>
        <a:cs typeface="Arial" pitchFamily="34" charset="0"/>
      </a:defRPr>
    </a:lvl4pPr>
    <a:lvl5pPr marL="1828800" algn="ctr" rtl="0" fontAlgn="base">
      <a:spcBef>
        <a:spcPct val="0"/>
      </a:spcBef>
      <a:spcAft>
        <a:spcPct val="0"/>
      </a:spcAft>
      <a:defRPr sz="1600" kern="1200">
        <a:solidFill>
          <a:schemeClr val="tx1"/>
        </a:solidFill>
        <a:latin typeface="Tahoma" pitchFamily="34" charset="0"/>
        <a:ea typeface="+mn-ea"/>
        <a:cs typeface="Arial" pitchFamily="34" charset="0"/>
      </a:defRPr>
    </a:lvl5pPr>
    <a:lvl6pPr marL="2286000" algn="r" defTabSz="914400" rtl="1" eaLnBrk="1" latinLnBrk="0" hangingPunct="1">
      <a:defRPr sz="1600" kern="1200">
        <a:solidFill>
          <a:schemeClr val="tx1"/>
        </a:solidFill>
        <a:latin typeface="Tahoma" pitchFamily="34" charset="0"/>
        <a:ea typeface="+mn-ea"/>
        <a:cs typeface="Arial" pitchFamily="34" charset="0"/>
      </a:defRPr>
    </a:lvl6pPr>
    <a:lvl7pPr marL="2743200" algn="r" defTabSz="914400" rtl="1" eaLnBrk="1" latinLnBrk="0" hangingPunct="1">
      <a:defRPr sz="1600" kern="1200">
        <a:solidFill>
          <a:schemeClr val="tx1"/>
        </a:solidFill>
        <a:latin typeface="Tahoma" pitchFamily="34" charset="0"/>
        <a:ea typeface="+mn-ea"/>
        <a:cs typeface="Arial" pitchFamily="34" charset="0"/>
      </a:defRPr>
    </a:lvl7pPr>
    <a:lvl8pPr marL="3200400" algn="r" defTabSz="914400" rtl="1" eaLnBrk="1" latinLnBrk="0" hangingPunct="1">
      <a:defRPr sz="1600" kern="1200">
        <a:solidFill>
          <a:schemeClr val="tx1"/>
        </a:solidFill>
        <a:latin typeface="Tahoma" pitchFamily="34" charset="0"/>
        <a:ea typeface="+mn-ea"/>
        <a:cs typeface="Arial" pitchFamily="34" charset="0"/>
      </a:defRPr>
    </a:lvl8pPr>
    <a:lvl9pPr marL="3657600" algn="r" defTabSz="914400" rtl="1" eaLnBrk="1" latinLnBrk="0" hangingPunct="1">
      <a:defRPr sz="1600" kern="1200">
        <a:solidFill>
          <a:schemeClr val="tx1"/>
        </a:solidFill>
        <a:latin typeface="Tahoma"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pitchFamily="34" charset="0"/>
              </a:defRPr>
            </a:lvl1pPr>
          </a:lstStyle>
          <a:p>
            <a:r>
              <a:rPr lang="ar-SA"/>
              <a:t>قسم الرياضيات-كلية العلوم-جامهة القصيم</a:t>
            </a:r>
            <a:endParaRPr lang="en-US"/>
          </a:p>
        </p:txBody>
      </p:sp>
      <p:sp>
        <p:nvSpPr>
          <p:cNvPr id="1126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pitchFamily="34" charset="0"/>
              </a:defRPr>
            </a:lvl1pPr>
          </a:lstStyle>
          <a:p>
            <a:pPr>
              <a:defRPr/>
            </a:pPr>
            <a:fld id="{255CD019-2726-4434-A4E1-ED70B41FE80E}" type="datetime1">
              <a:rPr lang="en-US"/>
              <a:pPr>
                <a:defRPr/>
              </a:pPr>
              <a:t>3/16/2019</a:t>
            </a:fld>
            <a:endParaRPr lang="en-US"/>
          </a:p>
        </p:txBody>
      </p:sp>
      <p:sp>
        <p:nvSpPr>
          <p:cNvPr id="1126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pitchFamily="34" charset="0"/>
              </a:defRPr>
            </a:lvl1pPr>
          </a:lstStyle>
          <a:p>
            <a:r>
              <a:rPr lang="ar-SA"/>
              <a:t>قسم الرياضيات-كلية العلوم-جامهة القصيم</a:t>
            </a:r>
            <a:endParaRPr lang="en-US"/>
          </a:p>
        </p:txBody>
      </p:sp>
      <p:sp>
        <p:nvSpPr>
          <p:cNvPr id="1126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fld id="{697A22FE-8435-4A5E-A7E9-D7ECB0407F08}" type="slidenum">
              <a:rPr lang="ar-SA"/>
              <a:pPr/>
              <a:t>‹#›</a:t>
            </a:fld>
            <a:endParaRPr lang="en-US"/>
          </a:p>
        </p:txBody>
      </p:sp>
    </p:spTree>
    <p:extLst>
      <p:ext uri="{BB962C8B-B14F-4D97-AF65-F5344CB8AC3E}">
        <p14:creationId xmlns:p14="http://schemas.microsoft.com/office/powerpoint/2010/main" val="40986376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pitchFamily="34" charset="0"/>
              </a:defRPr>
            </a:lvl1pPr>
          </a:lstStyle>
          <a:p>
            <a:r>
              <a:rPr lang="ar-SA"/>
              <a:t>قسم الرياضيات-كلية العلوم-جامهة القصيم</a:t>
            </a:r>
            <a:endParaRPr lang="en-US"/>
          </a:p>
        </p:txBody>
      </p:sp>
      <p:sp>
        <p:nvSpPr>
          <p:cNvPr id="92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pitchFamily="34" charset="0"/>
              </a:defRPr>
            </a:lvl1pPr>
          </a:lstStyle>
          <a:p>
            <a:pPr>
              <a:defRPr/>
            </a:pPr>
            <a:fld id="{55DB1CC2-8872-49F4-A253-864DD0961AA3}" type="datetime1">
              <a:rPr lang="en-US"/>
              <a:pPr>
                <a:defRPr/>
              </a:pPr>
              <a:t>3/16/2019</a:t>
            </a:fld>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pitchFamily="34" charset="0"/>
              </a:defRPr>
            </a:lvl1pPr>
          </a:lstStyle>
          <a:p>
            <a:r>
              <a:rPr lang="ar-SA"/>
              <a:t>قسم الرياضيات-كلية العلوم-جامهة القصيم</a:t>
            </a:r>
            <a:endParaRPr 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fld id="{6D9B98EA-2056-4353-AA55-957BC30EB435}" type="slidenum">
              <a:rPr lang="ar-SA"/>
              <a:pPr/>
              <a:t>‹#›</a:t>
            </a:fld>
            <a:endParaRPr lang="en-US"/>
          </a:p>
        </p:txBody>
      </p:sp>
    </p:spTree>
    <p:extLst>
      <p:ext uri="{BB962C8B-B14F-4D97-AF65-F5344CB8AC3E}">
        <p14:creationId xmlns:p14="http://schemas.microsoft.com/office/powerpoint/2010/main" val="1577917890"/>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dt" sz="quarter" idx="1"/>
          </p:nvPr>
        </p:nvSpPr>
        <p:spPr>
          <a:noFill/>
        </p:spPr>
        <p:txBody>
          <a:bodyPr/>
          <a:lstStyle/>
          <a:p>
            <a:fld id="{4DFF5CDC-3F1A-4214-8374-2B211EDFD981}" type="datetime1">
              <a:rPr lang="en-US"/>
              <a:pPr/>
              <a:t>3/16/2019</a:t>
            </a:fld>
            <a:endParaRPr lang="en-US"/>
          </a:p>
        </p:txBody>
      </p:sp>
      <p:sp>
        <p:nvSpPr>
          <p:cNvPr id="27651" name="Rectangle 6"/>
          <p:cNvSpPr>
            <a:spLocks noGrp="1" noChangeArrowheads="1"/>
          </p:cNvSpPr>
          <p:nvPr>
            <p:ph type="ftr" sz="quarter" idx="4"/>
          </p:nvPr>
        </p:nvSpPr>
        <p:spPr>
          <a:noFill/>
        </p:spPr>
        <p:txBody>
          <a:bodyPr/>
          <a:lstStyle/>
          <a:p>
            <a:r>
              <a:rPr lang="ar-SA"/>
              <a:t>قسم الرياضيات-كلية العلوم-جامهة القصيم</a:t>
            </a:r>
            <a:endParaRPr lang="en-US"/>
          </a:p>
        </p:txBody>
      </p:sp>
      <p:sp>
        <p:nvSpPr>
          <p:cNvPr id="27652" name="Rectangle 2"/>
          <p:cNvSpPr>
            <a:spLocks noGrp="1" noRot="1" noChangeAspect="1" noChangeArrowheads="1" noTextEdit="1"/>
          </p:cNvSpPr>
          <p:nvPr>
            <p:ph type="sldImg"/>
          </p:nvPr>
        </p:nvSpPr>
        <p:spPr>
          <a:ln/>
        </p:spPr>
      </p:sp>
      <p:sp>
        <p:nvSpPr>
          <p:cNvPr id="27653" name="Rectangle 3"/>
          <p:cNvSpPr>
            <a:spLocks noGrp="1" noChangeArrowheads="1"/>
          </p:cNvSpPr>
          <p:nvPr>
            <p:ph type="body" idx="1"/>
          </p:nvPr>
        </p:nvSpPr>
        <p:spPr>
          <a:noFill/>
          <a:ln/>
        </p:spPr>
        <p:txBody>
          <a:bodyPr/>
          <a:lstStyle/>
          <a:p>
            <a:pPr eaLnBrk="1" hangingPunct="1"/>
            <a:endParaRPr lang="ar-SA" smtClean="0"/>
          </a:p>
        </p:txBody>
      </p:sp>
    </p:spTree>
    <p:extLst>
      <p:ext uri="{BB962C8B-B14F-4D97-AF65-F5344CB8AC3E}">
        <p14:creationId xmlns:p14="http://schemas.microsoft.com/office/powerpoint/2010/main" val="4260396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8550411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7076802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029570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5389685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4920277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42173928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438025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1395287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7998376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7303097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7013923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1592893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9782478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41377892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325991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p:spPr>
        <p:txBody>
          <a:bodyPr/>
          <a:lstStyle/>
          <a:p>
            <a:fld id="{B388558D-A5F7-4404-9418-74EA3F55AC2E}" type="datetime1">
              <a:rPr lang="en-US"/>
              <a:pPr/>
              <a:t>3/16/2019</a:t>
            </a:fld>
            <a:endParaRPr lang="en-US"/>
          </a:p>
        </p:txBody>
      </p:sp>
      <p:sp>
        <p:nvSpPr>
          <p:cNvPr id="28675" name="Rectangle 6"/>
          <p:cNvSpPr>
            <a:spLocks noGrp="1" noChangeArrowheads="1"/>
          </p:cNvSpPr>
          <p:nvPr>
            <p:ph type="ftr" sz="quarter" idx="4"/>
          </p:nvPr>
        </p:nvSpPr>
        <p:spPr>
          <a:noFill/>
        </p:spPr>
        <p:txBody>
          <a:bodyPr/>
          <a:lstStyle/>
          <a:p>
            <a:r>
              <a:rPr lang="ar-SA"/>
              <a:t>قسم الرياضيات-كلية العلوم-جامهة القصيم</a:t>
            </a:r>
            <a:endParaRPr lang="en-US"/>
          </a:p>
        </p:txBody>
      </p:sp>
      <p:sp>
        <p:nvSpPr>
          <p:cNvPr id="28676" name="Rectangle 2"/>
          <p:cNvSpPr>
            <a:spLocks noGrp="1" noRot="1" noChangeAspect="1" noChangeArrowheads="1" noTextEdit="1"/>
          </p:cNvSpPr>
          <p:nvPr>
            <p:ph type="sldImg"/>
          </p:nvPr>
        </p:nvSpPr>
        <p:spPr>
          <a:ln/>
        </p:spPr>
      </p:sp>
      <p:sp>
        <p:nvSpPr>
          <p:cNvPr id="28677" name="Rectangle 3"/>
          <p:cNvSpPr>
            <a:spLocks noGrp="1" noChangeArrowheads="1"/>
          </p:cNvSpPr>
          <p:nvPr>
            <p:ph type="body" idx="1"/>
          </p:nvPr>
        </p:nvSpPr>
        <p:spPr>
          <a:noFill/>
          <a:ln/>
        </p:spPr>
        <p:txBody>
          <a:bodyPr/>
          <a:lstStyle/>
          <a:p>
            <a:pPr eaLnBrk="1" hangingPunct="1"/>
            <a:endParaRPr lang="ar-SA" smtClean="0"/>
          </a:p>
        </p:txBody>
      </p:sp>
    </p:spTree>
    <p:extLst>
      <p:ext uri="{BB962C8B-B14F-4D97-AF65-F5344CB8AC3E}">
        <p14:creationId xmlns:p14="http://schemas.microsoft.com/office/powerpoint/2010/main" val="8112998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4904891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840444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3902076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41851090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42867491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210993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pPr>
              <a:defRPr/>
            </a:pPr>
            <a:endParaRPr lang="ar-SA"/>
          </a:p>
        </p:txBody>
      </p:sp>
      <p:sp>
        <p:nvSpPr>
          <p:cNvPr id="7170"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n-US"/>
              <a:t>Click to edit Master title style</a:t>
            </a:r>
          </a:p>
        </p:txBody>
      </p:sp>
      <p:sp>
        <p:nvSpPr>
          <p:cNvPr id="7171"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 name="Rectangle 5"/>
          <p:cNvSpPr>
            <a:spLocks noGrp="1" noChangeArrowheads="1"/>
          </p:cNvSpPr>
          <p:nvPr>
            <p:ph type="ftr" sz="quarter" idx="10"/>
          </p:nvPr>
        </p:nvSpPr>
        <p:spPr/>
        <p:txBody>
          <a:bodyPr/>
          <a:lstStyle>
            <a:lvl1pPr>
              <a:defRPr smtClean="0"/>
            </a:lvl1pPr>
          </a:lstStyle>
          <a:p>
            <a:pPr>
              <a:defRPr/>
            </a:pPr>
            <a:endParaRPr lang="en-US"/>
          </a:p>
        </p:txBody>
      </p:sp>
      <p:sp>
        <p:nvSpPr>
          <p:cNvPr id="6" name="Rectangle 6"/>
          <p:cNvSpPr>
            <a:spLocks noGrp="1" noChangeArrowheads="1"/>
          </p:cNvSpPr>
          <p:nvPr>
            <p:ph type="sldNum" sz="quarter" idx="11"/>
          </p:nvPr>
        </p:nvSpPr>
        <p:spPr/>
        <p:txBody>
          <a:bodyPr/>
          <a:lstStyle>
            <a:lvl1pPr>
              <a:defRPr/>
            </a:lvl1pPr>
          </a:lstStyle>
          <a:p>
            <a:fld id="{B66E1B39-13EC-42A2-A4B2-AB2271F1E23E}" type="slidenum">
              <a:rPr lang="ar-SA"/>
              <a:pPr/>
              <a:t>‹#›</a:t>
            </a:fld>
            <a:endParaRPr lang="en-US"/>
          </a:p>
        </p:txBody>
      </p:sp>
      <p:sp>
        <p:nvSpPr>
          <p:cNvPr id="7" name="Rectangle 7"/>
          <p:cNvSpPr>
            <a:spLocks noGrp="1" noChangeArrowheads="1"/>
          </p:cNvSpPr>
          <p:nvPr>
            <p:ph type="dt" sz="quarter" idx="12"/>
          </p:nvPr>
        </p:nvSpPr>
        <p:spPr/>
        <p:txBody>
          <a:bodyPr/>
          <a:lstStyle>
            <a:lvl1pPr>
              <a:defRPr smtClean="0"/>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B14A6E7-3BDE-4E54-9C95-18744DC317BE}" type="slidenum">
              <a:rPr lang="ar-SA"/>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AD09FF4-0472-4F29-9826-B5CA080C3293}" type="slidenum">
              <a:rPr lang="ar-SA"/>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p:spPr>
        <p:txBody>
          <a:bodyPr/>
          <a:lstStyle/>
          <a:p>
            <a:r>
              <a:rPr lang="en-US" smtClean="0"/>
              <a:t>Click to edit Master title style</a:t>
            </a:r>
            <a:endParaRPr lang="ar-SA"/>
          </a:p>
        </p:txBody>
      </p:sp>
      <p:sp>
        <p:nvSpPr>
          <p:cNvPr id="3" name="Table Placeholder 2"/>
          <p:cNvSpPr>
            <a:spLocks noGrp="1"/>
          </p:cNvSpPr>
          <p:nvPr>
            <p:ph type="tbl" idx="1"/>
          </p:nvPr>
        </p:nvSpPr>
        <p:spPr>
          <a:xfrm>
            <a:off x="457200" y="1905000"/>
            <a:ext cx="8229600" cy="4114800"/>
          </a:xfrm>
        </p:spPr>
        <p:txBody>
          <a:bodyPr/>
          <a:lstStyle/>
          <a:p>
            <a:pPr lvl="0"/>
            <a:endParaRPr lang="ar-SA"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AEA4981-EAC7-4726-996B-40A42D370CB9}" type="slidenum">
              <a:rPr lang="ar-SA"/>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074AD8D-87F9-4116-93FE-5AD9CAF7C73A}" type="slidenum">
              <a:rPr lang="ar-SA"/>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D3AD754-D6AF-4BF3-BD0C-90FFB9BD79F9}" type="slidenum">
              <a:rPr lang="ar-SA"/>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9B9AF37-F1F8-4A78-8F0F-F9B405600FB2}" type="slidenum">
              <a:rPr lang="ar-SA"/>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3EEE7AB9-B0DD-4F6F-AADC-165B2A46595B}" type="slidenum">
              <a:rPr lang="ar-SA"/>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A7B57463-2425-4959-905E-342455E2CAC2}" type="slidenum">
              <a:rPr lang="ar-SA"/>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3F42307D-F555-4E99-A2EA-743F0595E2D3}" type="slidenum">
              <a:rPr lang="ar-SA"/>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A8320EE4-8715-4773-97D9-93306BCCA0DD}" type="slidenum">
              <a:rPr lang="ar-SA"/>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S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AD56FF8-CEB5-42A0-9E61-BE22A8F4AC55}" type="slidenum">
              <a:rPr lang="ar-SA"/>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400" smtClean="0">
                <a:effectLst>
                  <a:outerShdw blurRad="38100" dist="38100" dir="2700000" algn="tl">
                    <a:srgbClr val="000000"/>
                  </a:outerShdw>
                </a:effectLst>
                <a:latin typeface="Arial" pitchFamily="34" charset="0"/>
              </a:defRPr>
            </a:lvl1pPr>
          </a:lstStyle>
          <a:p>
            <a:pPr>
              <a:defRPr/>
            </a:pPr>
            <a:endParaRPr lang="en-US"/>
          </a:p>
        </p:txBody>
      </p:sp>
      <p:sp>
        <p:nvSpPr>
          <p:cNvPr id="61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effectLst>
                  <a:outerShdw blurRad="38100" dist="38100" dir="2700000" algn="tl">
                    <a:srgbClr val="000000"/>
                  </a:outerShdw>
                </a:effectLst>
                <a:latin typeface="Arial" pitchFamily="34" charset="0"/>
              </a:defRPr>
            </a:lvl1pPr>
          </a:lstStyle>
          <a:p>
            <a:pPr>
              <a:defRPr/>
            </a:pPr>
            <a:endParaRPr lang="en-US"/>
          </a:p>
        </p:txBody>
      </p:sp>
      <p:sp>
        <p:nvSpPr>
          <p:cNvPr id="61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pitchFamily="34" charset="0"/>
              </a:defRPr>
            </a:lvl1pPr>
          </a:lstStyle>
          <a:p>
            <a:fld id="{238D1132-52A7-4C16-AFC0-0248E2BA8D7C}" type="slidenum">
              <a:rPr lang="ar-SA"/>
              <a:pPr/>
              <a:t>‹#›</a:t>
            </a:fld>
            <a:endParaRPr lang="en-US"/>
          </a:p>
        </p:txBody>
      </p:sp>
    </p:spTree>
  </p:cSld>
  <p:clrMap bg1="dk2" tx1="lt1" bg2="dk1" tx2="lt2" accent1="accent1" accent2="accent2" accent3="accent3" accent4="accent4" accent5="accent5" accent6="accent6" hlink="hlink" folHlink="folHlink"/>
  <p:sldLayoutIdLst>
    <p:sldLayoutId id="2147483674" r:id="rId1"/>
    <p:sldLayoutId id="2147483673" r:id="rId2"/>
    <p:sldLayoutId id="2147483672" r:id="rId3"/>
    <p:sldLayoutId id="2147483671" r:id="rId4"/>
    <p:sldLayoutId id="2147483670" r:id="rId5"/>
    <p:sldLayoutId id="2147483669" r:id="rId6"/>
    <p:sldLayoutId id="2147483668" r:id="rId7"/>
    <p:sldLayoutId id="2147483667" r:id="rId8"/>
    <p:sldLayoutId id="2147483666" r:id="rId9"/>
    <p:sldLayoutId id="2147483665" r:id="rId10"/>
    <p:sldLayoutId id="2147483664" r:id="rId11"/>
    <p:sldLayoutId id="2147483663" r:id="rId12"/>
  </p:sldLayoutIdLst>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685801"/>
            <a:ext cx="7772400" cy="1828799"/>
          </a:xfrm>
        </p:spPr>
        <p:txBody>
          <a:bodyPr/>
          <a:lstStyle/>
          <a:p>
            <a:pPr eaLnBrk="1" hangingPunct="1">
              <a:defRPr/>
            </a:pPr>
            <a:r>
              <a:rPr lang="ar-EG" sz="8000" dirty="0" smtClean="0"/>
              <a:t>الجودة فى التعليم العالى</a:t>
            </a:r>
            <a:endParaRPr lang="en-US" sz="8000" dirty="0" smtClean="0"/>
          </a:p>
        </p:txBody>
      </p:sp>
      <p:sp>
        <p:nvSpPr>
          <p:cNvPr id="2051" name="Rectangle 3"/>
          <p:cNvSpPr>
            <a:spLocks noGrp="1" noChangeArrowheads="1"/>
          </p:cNvSpPr>
          <p:nvPr>
            <p:ph type="subTitle" idx="1"/>
          </p:nvPr>
        </p:nvSpPr>
        <p:spPr>
          <a:xfrm>
            <a:off x="1371600" y="2895600"/>
            <a:ext cx="6400800" cy="3048000"/>
          </a:xfrm>
        </p:spPr>
        <p:txBody>
          <a:bodyPr/>
          <a:lstStyle/>
          <a:p>
            <a:pPr eaLnBrk="1" hangingPunct="1">
              <a:lnSpc>
                <a:spcPct val="90000"/>
              </a:lnSpc>
            </a:pPr>
            <a:r>
              <a:rPr lang="ar-IQ" dirty="0" smtClean="0"/>
              <a:t>اعداد </a:t>
            </a:r>
          </a:p>
          <a:p>
            <a:pPr eaLnBrk="1" hangingPunct="1">
              <a:lnSpc>
                <a:spcPct val="90000"/>
              </a:lnSpc>
            </a:pPr>
            <a:r>
              <a:rPr lang="ar-IQ" sz="3600" dirty="0" smtClean="0"/>
              <a:t>الاستاذ الدكتورة منال جبار سرور </a:t>
            </a:r>
          </a:p>
          <a:p>
            <a:pPr eaLnBrk="1" hangingPunct="1">
              <a:lnSpc>
                <a:spcPct val="90000"/>
              </a:lnSpc>
            </a:pPr>
            <a:r>
              <a:rPr lang="ar-IQ" sz="3600" dirty="0" smtClean="0"/>
              <a:t>كلية الادارة والاقتصاد /قسم المحاسبة </a:t>
            </a:r>
          </a:p>
          <a:p>
            <a:pPr eaLnBrk="1" hangingPunct="1">
              <a:lnSpc>
                <a:spcPct val="90000"/>
              </a:lnSpc>
            </a:pPr>
            <a:r>
              <a:rPr lang="ar-IQ" sz="3600" dirty="0" smtClean="0"/>
              <a:t>جامعة بغداد</a:t>
            </a:r>
          </a:p>
          <a:p>
            <a:pPr eaLnBrk="1" hangingPunct="1">
              <a:lnSpc>
                <a:spcPct val="90000"/>
              </a:lnSpc>
            </a:pPr>
            <a:r>
              <a:rPr lang="ar-IQ" sz="3600" dirty="0" smtClean="0"/>
              <a:t>2017</a:t>
            </a:r>
            <a:r>
              <a:rPr lang="ar-IQ" sz="3600" dirty="0" smtClean="0"/>
              <a:t> </a:t>
            </a:r>
            <a:endParaRPr lang="ar-EG" sz="36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ctr" eaLnBrk="1" hangingPunct="1">
              <a:defRPr/>
            </a:pPr>
            <a:r>
              <a:rPr lang="ar-EG" sz="1800" smtClean="0"/>
              <a:t>(تابع)</a:t>
            </a:r>
            <a:r>
              <a:rPr lang="ar-EG" smtClean="0"/>
              <a:t> نماذج الجودة في التعليم العالى</a:t>
            </a:r>
            <a:endParaRPr lang="en-US" smtClean="0"/>
          </a:p>
        </p:txBody>
      </p:sp>
      <p:sp>
        <p:nvSpPr>
          <p:cNvPr id="22531" name="Rectangle 3"/>
          <p:cNvSpPr>
            <a:spLocks noGrp="1" noChangeArrowheads="1"/>
          </p:cNvSpPr>
          <p:nvPr>
            <p:ph type="body" idx="1"/>
          </p:nvPr>
        </p:nvSpPr>
        <p:spPr/>
        <p:txBody>
          <a:bodyPr/>
          <a:lstStyle/>
          <a:p>
            <a:pPr algn="r" rtl="1" eaLnBrk="1" hangingPunct="1">
              <a:buFontTx/>
              <a:buNone/>
              <a:defRPr/>
            </a:pPr>
            <a:r>
              <a:rPr lang="ar-EG" u="sng" smtClean="0"/>
              <a:t>النموذج الامريكى</a:t>
            </a:r>
            <a:r>
              <a:rPr lang="en-US" smtClean="0"/>
              <a:t> </a:t>
            </a:r>
            <a:r>
              <a:rPr lang="ar-EG" smtClean="0"/>
              <a:t>ويعتمد على المحاورالتالية</a:t>
            </a:r>
            <a:endParaRPr lang="en-US" smtClean="0"/>
          </a:p>
          <a:p>
            <a:pPr algn="r" rtl="1" eaLnBrk="1" hangingPunct="1">
              <a:defRPr/>
            </a:pPr>
            <a:r>
              <a:rPr lang="ar-EG" smtClean="0"/>
              <a:t>هيئات محلية للاعتماد</a:t>
            </a:r>
            <a:r>
              <a:rPr lang="en-US" smtClean="0"/>
              <a:t> </a:t>
            </a:r>
            <a:endParaRPr lang="ar-EG" smtClean="0"/>
          </a:p>
          <a:p>
            <a:pPr algn="r" rtl="1" eaLnBrk="1" hangingPunct="1">
              <a:defRPr/>
            </a:pPr>
            <a:r>
              <a:rPr lang="ar-EG" smtClean="0"/>
              <a:t>هيئات على المستوى القومى للاعتماد</a:t>
            </a:r>
          </a:p>
          <a:p>
            <a:pPr algn="r" rtl="1" eaLnBrk="1" hangingPunct="1">
              <a:defRPr/>
            </a:pPr>
            <a:r>
              <a:rPr lang="ar-EG" smtClean="0"/>
              <a:t>الاعتماد على المراجعة الذاتية للمؤسسات التعليمية.</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additive="base">
                                        <p:cTn id="7" dur="1000" fill="hold"/>
                                        <p:tgtEl>
                                          <p:spTgt spid="22531">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225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2531">
                                            <p:txEl>
                                              <p:pRg st="1" end="1"/>
                                            </p:txEl>
                                          </p:spTgt>
                                        </p:tgtEl>
                                        <p:attrNameLst>
                                          <p:attrName>style.visibility</p:attrName>
                                        </p:attrNameLst>
                                      </p:cBhvr>
                                      <p:to>
                                        <p:strVal val="visible"/>
                                      </p:to>
                                    </p:set>
                                    <p:anim calcmode="lin" valueType="num">
                                      <p:cBhvr additive="base">
                                        <p:cTn id="13" dur="1000" fill="hold"/>
                                        <p:tgtEl>
                                          <p:spTgt spid="22531">
                                            <p:txEl>
                                              <p:pRg st="1" end="1"/>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225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2531">
                                            <p:txEl>
                                              <p:pRg st="2" end="2"/>
                                            </p:txEl>
                                          </p:spTgt>
                                        </p:tgtEl>
                                        <p:attrNameLst>
                                          <p:attrName>style.visibility</p:attrName>
                                        </p:attrNameLst>
                                      </p:cBhvr>
                                      <p:to>
                                        <p:strVal val="visible"/>
                                      </p:to>
                                    </p:set>
                                    <p:anim calcmode="lin" valueType="num">
                                      <p:cBhvr additive="base">
                                        <p:cTn id="19" dur="1000" fill="hold"/>
                                        <p:tgtEl>
                                          <p:spTgt spid="22531">
                                            <p:txEl>
                                              <p:pRg st="2" end="2"/>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2253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2531">
                                            <p:txEl>
                                              <p:pRg st="3" end="3"/>
                                            </p:txEl>
                                          </p:spTgt>
                                        </p:tgtEl>
                                        <p:attrNameLst>
                                          <p:attrName>style.visibility</p:attrName>
                                        </p:attrNameLst>
                                      </p:cBhvr>
                                      <p:to>
                                        <p:strVal val="visible"/>
                                      </p:to>
                                    </p:set>
                                    <p:anim calcmode="lin" valueType="num">
                                      <p:cBhvr additive="base">
                                        <p:cTn id="25" dur="1000" fill="hold"/>
                                        <p:tgtEl>
                                          <p:spTgt spid="22531">
                                            <p:txEl>
                                              <p:pRg st="3" end="3"/>
                                            </p:txEl>
                                          </p:spTgt>
                                        </p:tgtEl>
                                        <p:attrNameLst>
                                          <p:attrName>ppt_x</p:attrName>
                                        </p:attrNameLst>
                                      </p:cBhvr>
                                      <p:tavLst>
                                        <p:tav tm="0">
                                          <p:val>
                                            <p:strVal val="1+#ppt_w/2"/>
                                          </p:val>
                                        </p:tav>
                                        <p:tav tm="100000">
                                          <p:val>
                                            <p:strVal val="#ppt_x"/>
                                          </p:val>
                                        </p:tav>
                                      </p:tavLst>
                                    </p:anim>
                                    <p:anim calcmode="lin" valueType="num">
                                      <p:cBhvr additive="base">
                                        <p:cTn id="26" dur="1000" fill="hold"/>
                                        <p:tgtEl>
                                          <p:spTgt spid="2253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1371600" y="2209800"/>
            <a:ext cx="1828800" cy="457200"/>
          </a:xfrm>
          <a:prstGeom prst="rect">
            <a:avLst/>
          </a:prstGeom>
          <a:solidFill>
            <a:srgbClr val="FFFF99"/>
          </a:solidFill>
          <a:ln w="12700">
            <a:solidFill>
              <a:schemeClr val="tx1"/>
            </a:solidFill>
            <a:miter lim="800000"/>
            <a:headEnd type="none" w="sm" len="sm"/>
            <a:tailEnd type="none" w="sm" len="sm"/>
          </a:ln>
        </p:spPr>
        <p:txBody>
          <a:bodyPr wrap="none" anchor="ctr"/>
          <a:lstStyle/>
          <a:p>
            <a:pPr eaLnBrk="0" hangingPunct="0"/>
            <a:r>
              <a:rPr lang="ar-EG" sz="2400" b="1">
                <a:solidFill>
                  <a:srgbClr val="800000"/>
                </a:solidFill>
                <a:latin typeface="Times New Roman" pitchFamily="18" charset="0"/>
                <a:cs typeface="Times New Roman" pitchFamily="18" charset="0"/>
              </a:rPr>
              <a:t>هيئة التدريس</a:t>
            </a:r>
            <a:endParaRPr lang="en-US" sz="2400" b="1">
              <a:solidFill>
                <a:srgbClr val="800000"/>
              </a:solidFill>
              <a:latin typeface="Times New Roman" pitchFamily="18" charset="0"/>
              <a:cs typeface="Times New Roman" pitchFamily="18" charset="0"/>
            </a:endParaRPr>
          </a:p>
        </p:txBody>
      </p:sp>
      <p:sp>
        <p:nvSpPr>
          <p:cNvPr id="13315" name="Rectangle 3"/>
          <p:cNvSpPr>
            <a:spLocks noChangeArrowheads="1"/>
          </p:cNvSpPr>
          <p:nvPr/>
        </p:nvSpPr>
        <p:spPr bwMode="auto">
          <a:xfrm>
            <a:off x="1371600" y="3733800"/>
            <a:ext cx="1828800" cy="457200"/>
          </a:xfrm>
          <a:prstGeom prst="rect">
            <a:avLst/>
          </a:prstGeom>
          <a:solidFill>
            <a:srgbClr val="FFFF99"/>
          </a:solidFill>
          <a:ln w="12700">
            <a:solidFill>
              <a:schemeClr val="tx1"/>
            </a:solidFill>
            <a:miter lim="800000"/>
            <a:headEnd type="none" w="sm" len="sm"/>
            <a:tailEnd type="none" w="sm" len="sm"/>
          </a:ln>
        </p:spPr>
        <p:txBody>
          <a:bodyPr wrap="none" anchor="ctr"/>
          <a:lstStyle/>
          <a:p>
            <a:pPr eaLnBrk="0" hangingPunct="0"/>
            <a:r>
              <a:rPr lang="ar-EG" sz="1800" b="1">
                <a:solidFill>
                  <a:srgbClr val="800000"/>
                </a:solidFill>
                <a:latin typeface="Times New Roman" pitchFamily="18" charset="0"/>
                <a:cs typeface="Times New Roman" pitchFamily="18" charset="0"/>
              </a:rPr>
              <a:t>مختلف العمليات الادارية</a:t>
            </a:r>
          </a:p>
          <a:p>
            <a:pPr eaLnBrk="0" hangingPunct="0"/>
            <a:r>
              <a:rPr lang="ar-EG" sz="1800" b="1">
                <a:solidFill>
                  <a:srgbClr val="800000"/>
                </a:solidFill>
                <a:latin typeface="Times New Roman" pitchFamily="18" charset="0"/>
                <a:cs typeface="Times New Roman" pitchFamily="18" charset="0"/>
              </a:rPr>
              <a:t>والفنية</a:t>
            </a:r>
            <a:endParaRPr lang="en-US" sz="1800" b="1">
              <a:solidFill>
                <a:srgbClr val="800000"/>
              </a:solidFill>
              <a:latin typeface="Times New Roman" pitchFamily="18" charset="0"/>
              <a:cs typeface="Times New Roman" pitchFamily="18" charset="0"/>
            </a:endParaRPr>
          </a:p>
        </p:txBody>
      </p:sp>
      <p:sp>
        <p:nvSpPr>
          <p:cNvPr id="13316" name="Rectangle 4"/>
          <p:cNvSpPr>
            <a:spLocks noChangeArrowheads="1"/>
          </p:cNvSpPr>
          <p:nvPr/>
        </p:nvSpPr>
        <p:spPr bwMode="auto">
          <a:xfrm>
            <a:off x="1371600" y="1447800"/>
            <a:ext cx="1828800" cy="457200"/>
          </a:xfrm>
          <a:prstGeom prst="rect">
            <a:avLst/>
          </a:prstGeom>
          <a:solidFill>
            <a:srgbClr val="FFFF99"/>
          </a:solidFill>
          <a:ln w="12700">
            <a:solidFill>
              <a:schemeClr val="tx1"/>
            </a:solidFill>
            <a:miter lim="800000"/>
            <a:headEnd type="none" w="sm" len="sm"/>
            <a:tailEnd type="none" w="sm" len="sm"/>
          </a:ln>
        </p:spPr>
        <p:txBody>
          <a:bodyPr wrap="none" anchor="ctr"/>
          <a:lstStyle/>
          <a:p>
            <a:pPr eaLnBrk="0" hangingPunct="0"/>
            <a:r>
              <a:rPr lang="ar-EG" sz="2400" b="1">
                <a:solidFill>
                  <a:srgbClr val="800000"/>
                </a:solidFill>
                <a:latin typeface="Times New Roman" pitchFamily="18" charset="0"/>
                <a:cs typeface="Times New Roman" pitchFamily="18" charset="0"/>
              </a:rPr>
              <a:t>المقررات</a:t>
            </a:r>
            <a:endParaRPr lang="en-US" sz="2400" b="1">
              <a:solidFill>
                <a:srgbClr val="800000"/>
              </a:solidFill>
              <a:latin typeface="Times New Roman" pitchFamily="18" charset="0"/>
              <a:cs typeface="Times New Roman" pitchFamily="18" charset="0"/>
            </a:endParaRPr>
          </a:p>
        </p:txBody>
      </p:sp>
      <p:sp>
        <p:nvSpPr>
          <p:cNvPr id="13317" name="Rectangle 5"/>
          <p:cNvSpPr>
            <a:spLocks noChangeArrowheads="1"/>
          </p:cNvSpPr>
          <p:nvPr/>
        </p:nvSpPr>
        <p:spPr bwMode="auto">
          <a:xfrm>
            <a:off x="1295400" y="5257800"/>
            <a:ext cx="1828800" cy="457200"/>
          </a:xfrm>
          <a:prstGeom prst="rect">
            <a:avLst/>
          </a:prstGeom>
          <a:solidFill>
            <a:srgbClr val="FFFF99"/>
          </a:solidFill>
          <a:ln w="12700">
            <a:solidFill>
              <a:schemeClr val="tx1"/>
            </a:solidFill>
            <a:miter lim="800000"/>
            <a:headEnd type="none" w="sm" len="sm"/>
            <a:tailEnd type="none" w="sm" len="sm"/>
          </a:ln>
        </p:spPr>
        <p:txBody>
          <a:bodyPr wrap="none" anchor="ctr"/>
          <a:lstStyle/>
          <a:p>
            <a:pPr algn="r" rtl="1" eaLnBrk="0" hangingPunct="0"/>
            <a:r>
              <a:rPr lang="ar-EG" b="1">
                <a:solidFill>
                  <a:srgbClr val="800000"/>
                </a:solidFill>
              </a:rPr>
              <a:t>الدعم</a:t>
            </a:r>
            <a:r>
              <a:rPr lang="ar-EG" b="1"/>
              <a:t> </a:t>
            </a:r>
            <a:r>
              <a:rPr lang="ar-EG" sz="1800" b="1">
                <a:solidFill>
                  <a:srgbClr val="800000"/>
                </a:solidFill>
                <a:latin typeface="Times New Roman" pitchFamily="18" charset="0"/>
                <a:cs typeface="Times New Roman" pitchFamily="18" charset="0"/>
              </a:rPr>
              <a:t>الفنى والمالى</a:t>
            </a:r>
          </a:p>
          <a:p>
            <a:pPr algn="r" eaLnBrk="0" hangingPunct="0"/>
            <a:r>
              <a:rPr lang="ar-EG" sz="2000" b="1">
                <a:solidFill>
                  <a:srgbClr val="800000"/>
                </a:solidFill>
                <a:latin typeface="Times New Roman" pitchFamily="18" charset="0"/>
                <a:cs typeface="Times New Roman" pitchFamily="18" charset="0"/>
              </a:rPr>
              <a:t>والادارى للجامعة</a:t>
            </a:r>
            <a:endParaRPr lang="en-US" sz="2000" b="1">
              <a:solidFill>
                <a:srgbClr val="800000"/>
              </a:solidFill>
              <a:latin typeface="Times New Roman" pitchFamily="18" charset="0"/>
              <a:cs typeface="Times New Roman" pitchFamily="18" charset="0"/>
            </a:endParaRPr>
          </a:p>
        </p:txBody>
      </p:sp>
      <p:sp>
        <p:nvSpPr>
          <p:cNvPr id="13318" name="Rectangle 6"/>
          <p:cNvSpPr>
            <a:spLocks noChangeArrowheads="1"/>
          </p:cNvSpPr>
          <p:nvPr/>
        </p:nvSpPr>
        <p:spPr bwMode="auto">
          <a:xfrm>
            <a:off x="1371600" y="2971800"/>
            <a:ext cx="1828800" cy="457200"/>
          </a:xfrm>
          <a:prstGeom prst="rect">
            <a:avLst/>
          </a:prstGeom>
          <a:solidFill>
            <a:srgbClr val="FFFF99"/>
          </a:solidFill>
          <a:ln w="12700">
            <a:solidFill>
              <a:schemeClr val="tx1"/>
            </a:solidFill>
            <a:miter lim="800000"/>
            <a:headEnd type="none" w="sm" len="sm"/>
            <a:tailEnd type="none" w="sm" len="sm"/>
          </a:ln>
        </p:spPr>
        <p:txBody>
          <a:bodyPr wrap="none" anchor="ctr"/>
          <a:lstStyle/>
          <a:p>
            <a:pPr eaLnBrk="0" hangingPunct="0"/>
            <a:r>
              <a:rPr lang="ar-EG" sz="1800" b="1">
                <a:solidFill>
                  <a:srgbClr val="800000"/>
                </a:solidFill>
                <a:latin typeface="Times New Roman" pitchFamily="18" charset="0"/>
                <a:cs typeface="Times New Roman" pitchFamily="18" charset="0"/>
              </a:rPr>
              <a:t>المعامل وخدمات الحاسب</a:t>
            </a:r>
            <a:endParaRPr lang="en-US" sz="1800" b="1">
              <a:solidFill>
                <a:srgbClr val="800000"/>
              </a:solidFill>
              <a:latin typeface="Times New Roman" pitchFamily="18" charset="0"/>
            </a:endParaRPr>
          </a:p>
        </p:txBody>
      </p:sp>
      <p:sp>
        <p:nvSpPr>
          <p:cNvPr id="13319" name="Rectangle 7"/>
          <p:cNvSpPr>
            <a:spLocks noChangeArrowheads="1"/>
          </p:cNvSpPr>
          <p:nvPr/>
        </p:nvSpPr>
        <p:spPr bwMode="auto">
          <a:xfrm>
            <a:off x="1371600" y="4495800"/>
            <a:ext cx="1828800" cy="457200"/>
          </a:xfrm>
          <a:prstGeom prst="rect">
            <a:avLst/>
          </a:prstGeom>
          <a:solidFill>
            <a:srgbClr val="FFFF99"/>
          </a:solidFill>
          <a:ln w="12700">
            <a:solidFill>
              <a:schemeClr val="tx1"/>
            </a:solidFill>
            <a:miter lim="800000"/>
            <a:headEnd type="none" w="sm" len="sm"/>
            <a:tailEnd type="none" w="sm" len="sm"/>
          </a:ln>
        </p:spPr>
        <p:txBody>
          <a:bodyPr wrap="none" anchor="ctr"/>
          <a:lstStyle/>
          <a:p>
            <a:pPr eaLnBrk="0" hangingPunct="0"/>
            <a:r>
              <a:rPr lang="ar-EG" sz="1800" b="1">
                <a:solidFill>
                  <a:srgbClr val="800000"/>
                </a:solidFill>
                <a:latin typeface="Times New Roman" pitchFamily="18" charset="0"/>
                <a:cs typeface="Times New Roman" pitchFamily="18" charset="0"/>
              </a:rPr>
              <a:t>البنية الاساسية للجامعة</a:t>
            </a:r>
            <a:endParaRPr lang="en-US" sz="1800" b="1">
              <a:solidFill>
                <a:srgbClr val="800000"/>
              </a:solidFill>
              <a:latin typeface="Times New Roman" pitchFamily="18" charset="0"/>
              <a:cs typeface="Times New Roman" pitchFamily="18" charset="0"/>
            </a:endParaRPr>
          </a:p>
        </p:txBody>
      </p:sp>
      <p:sp>
        <p:nvSpPr>
          <p:cNvPr id="13320" name="Rectangle 8"/>
          <p:cNvSpPr>
            <a:spLocks noChangeArrowheads="1"/>
          </p:cNvSpPr>
          <p:nvPr/>
        </p:nvSpPr>
        <p:spPr bwMode="auto">
          <a:xfrm>
            <a:off x="4495800" y="2362200"/>
            <a:ext cx="1828800" cy="1676400"/>
          </a:xfrm>
          <a:prstGeom prst="rect">
            <a:avLst/>
          </a:prstGeom>
          <a:solidFill>
            <a:srgbClr val="FFFF99"/>
          </a:solidFill>
          <a:ln w="12700">
            <a:solidFill>
              <a:schemeClr val="tx1"/>
            </a:solidFill>
            <a:miter lim="800000"/>
            <a:headEnd type="none" w="sm" len="sm"/>
            <a:tailEnd type="none" w="sm" len="sm"/>
          </a:ln>
        </p:spPr>
        <p:txBody>
          <a:bodyPr wrap="none" anchor="ctr"/>
          <a:lstStyle/>
          <a:p>
            <a:pPr eaLnBrk="0" hangingPunct="0"/>
            <a:r>
              <a:rPr lang="ar-EG" sz="2400" b="1">
                <a:solidFill>
                  <a:srgbClr val="800000"/>
                </a:solidFill>
                <a:latin typeface="Times New Roman" pitchFamily="18" charset="0"/>
                <a:cs typeface="Times New Roman" pitchFamily="18" charset="0"/>
              </a:rPr>
              <a:t>العمليات التعليمية</a:t>
            </a:r>
            <a:endParaRPr lang="en-US" sz="2400" b="1">
              <a:solidFill>
                <a:srgbClr val="800000"/>
              </a:solidFill>
              <a:latin typeface="Times New Roman" pitchFamily="18" charset="0"/>
              <a:cs typeface="Times New Roman" pitchFamily="18" charset="0"/>
            </a:endParaRPr>
          </a:p>
          <a:p>
            <a:pPr eaLnBrk="0" hangingPunct="0"/>
            <a:r>
              <a:rPr lang="ar-EG" sz="2400" b="1">
                <a:solidFill>
                  <a:srgbClr val="800000"/>
                </a:solidFill>
                <a:latin typeface="Times New Roman" pitchFamily="18" charset="0"/>
                <a:cs typeface="Times New Roman" pitchFamily="18" charset="0"/>
              </a:rPr>
              <a:t>و</a:t>
            </a:r>
            <a:endParaRPr lang="en-US" sz="2400" b="1">
              <a:solidFill>
                <a:srgbClr val="800000"/>
              </a:solidFill>
              <a:latin typeface="Times New Roman" pitchFamily="18" charset="0"/>
              <a:cs typeface="Times New Roman" pitchFamily="18" charset="0"/>
            </a:endParaRPr>
          </a:p>
          <a:p>
            <a:pPr eaLnBrk="0" hangingPunct="0"/>
            <a:r>
              <a:rPr lang="ar-EG" sz="2400" b="1">
                <a:solidFill>
                  <a:srgbClr val="800000"/>
                </a:solidFill>
                <a:latin typeface="Times New Roman" pitchFamily="18" charset="0"/>
                <a:cs typeface="Times New Roman" pitchFamily="18" charset="0"/>
              </a:rPr>
              <a:t>المعرفية</a:t>
            </a:r>
            <a:endParaRPr lang="en-US" sz="2400" b="1">
              <a:solidFill>
                <a:srgbClr val="800000"/>
              </a:solidFill>
              <a:latin typeface="Times New Roman" pitchFamily="18" charset="0"/>
              <a:cs typeface="Times New Roman" pitchFamily="18" charset="0"/>
            </a:endParaRPr>
          </a:p>
        </p:txBody>
      </p:sp>
      <p:sp>
        <p:nvSpPr>
          <p:cNvPr id="13321" name="Rectangle 9"/>
          <p:cNvSpPr>
            <a:spLocks noChangeArrowheads="1"/>
          </p:cNvSpPr>
          <p:nvPr/>
        </p:nvSpPr>
        <p:spPr bwMode="auto">
          <a:xfrm>
            <a:off x="7010400" y="1524000"/>
            <a:ext cx="1828800" cy="3352800"/>
          </a:xfrm>
          <a:prstGeom prst="rect">
            <a:avLst/>
          </a:prstGeom>
          <a:solidFill>
            <a:srgbClr val="FFFF99"/>
          </a:solidFill>
          <a:ln w="12700">
            <a:solidFill>
              <a:schemeClr val="tx1"/>
            </a:solidFill>
            <a:miter lim="800000"/>
            <a:headEnd type="none" w="sm" len="sm"/>
            <a:tailEnd type="none" w="sm" len="sm"/>
          </a:ln>
        </p:spPr>
        <p:txBody>
          <a:bodyPr wrap="none" anchor="ctr"/>
          <a:lstStyle/>
          <a:p>
            <a:pPr eaLnBrk="0" hangingPunct="0"/>
            <a:r>
              <a:rPr lang="ar-EG" sz="2000">
                <a:solidFill>
                  <a:srgbClr val="800000"/>
                </a:solidFill>
                <a:latin typeface="Times New Roman" pitchFamily="18" charset="0"/>
                <a:cs typeface="Times New Roman" pitchFamily="18" charset="0"/>
              </a:rPr>
              <a:t>الخريجين من طلاب </a:t>
            </a:r>
            <a:endParaRPr lang="en-US" sz="2000">
              <a:solidFill>
                <a:srgbClr val="800000"/>
              </a:solidFill>
              <a:latin typeface="Times New Roman" pitchFamily="18" charset="0"/>
              <a:cs typeface="Times New Roman" pitchFamily="18" charset="0"/>
            </a:endParaRPr>
          </a:p>
          <a:p>
            <a:pPr eaLnBrk="0" hangingPunct="0"/>
            <a:r>
              <a:rPr lang="ar-EG" sz="2000">
                <a:solidFill>
                  <a:srgbClr val="800000"/>
                </a:solidFill>
                <a:latin typeface="Times New Roman" pitchFamily="18" charset="0"/>
                <a:cs typeface="Times New Roman" pitchFamily="18" charset="0"/>
              </a:rPr>
              <a:t>الجامعة  المحققين</a:t>
            </a:r>
            <a:endParaRPr lang="en-US" sz="2000">
              <a:solidFill>
                <a:srgbClr val="800000"/>
              </a:solidFill>
              <a:latin typeface="Times New Roman" pitchFamily="18" charset="0"/>
              <a:cs typeface="Times New Roman" pitchFamily="18" charset="0"/>
            </a:endParaRPr>
          </a:p>
          <a:p>
            <a:pPr eaLnBrk="0" hangingPunct="0"/>
            <a:r>
              <a:rPr lang="ar-EG" sz="2000">
                <a:solidFill>
                  <a:srgbClr val="800000"/>
                </a:solidFill>
                <a:latin typeface="Times New Roman" pitchFamily="18" charset="0"/>
                <a:cs typeface="Times New Roman" pitchFamily="18" charset="0"/>
              </a:rPr>
              <a:t>لاهداف النموذج</a:t>
            </a:r>
            <a:endParaRPr lang="en-US" sz="2000">
              <a:solidFill>
                <a:srgbClr val="800000"/>
              </a:solidFill>
              <a:latin typeface="Times New Roman" pitchFamily="18" charset="0"/>
              <a:cs typeface="Times New Roman" pitchFamily="18" charset="0"/>
            </a:endParaRPr>
          </a:p>
          <a:p>
            <a:pPr eaLnBrk="0" hangingPunct="0"/>
            <a:r>
              <a:rPr lang="ar-EG" sz="2000">
                <a:solidFill>
                  <a:srgbClr val="800000"/>
                </a:solidFill>
                <a:latin typeface="Times New Roman" pitchFamily="18" charset="0"/>
                <a:cs typeface="Times New Roman" pitchFamily="18" charset="0"/>
              </a:rPr>
              <a:t>التعليمى</a:t>
            </a:r>
            <a:endParaRPr lang="en-US" sz="2000">
              <a:solidFill>
                <a:srgbClr val="800000"/>
              </a:solidFill>
              <a:latin typeface="Times New Roman" pitchFamily="18" charset="0"/>
              <a:cs typeface="Times New Roman" pitchFamily="18" charset="0"/>
            </a:endParaRPr>
          </a:p>
        </p:txBody>
      </p:sp>
      <p:sp>
        <p:nvSpPr>
          <p:cNvPr id="13322" name="Line 10"/>
          <p:cNvSpPr>
            <a:spLocks noChangeShapeType="1"/>
          </p:cNvSpPr>
          <p:nvPr/>
        </p:nvSpPr>
        <p:spPr bwMode="auto">
          <a:xfrm>
            <a:off x="3200400" y="914400"/>
            <a:ext cx="457200" cy="0"/>
          </a:xfrm>
          <a:prstGeom prst="line">
            <a:avLst/>
          </a:prstGeom>
          <a:noFill/>
          <a:ln w="25400">
            <a:solidFill>
              <a:schemeClr val="tx1"/>
            </a:solidFill>
            <a:round/>
            <a:headEnd type="none" w="sm" len="sm"/>
            <a:tailEnd type="triangle" w="sm" len="sm"/>
          </a:ln>
        </p:spPr>
        <p:txBody>
          <a:bodyPr/>
          <a:lstStyle/>
          <a:p>
            <a:endParaRPr lang="ar-IQ"/>
          </a:p>
        </p:txBody>
      </p:sp>
      <p:sp>
        <p:nvSpPr>
          <p:cNvPr id="13323" name="Line 11"/>
          <p:cNvSpPr>
            <a:spLocks noChangeShapeType="1"/>
          </p:cNvSpPr>
          <p:nvPr/>
        </p:nvSpPr>
        <p:spPr bwMode="auto">
          <a:xfrm>
            <a:off x="3200400" y="1676400"/>
            <a:ext cx="457200" cy="0"/>
          </a:xfrm>
          <a:prstGeom prst="line">
            <a:avLst/>
          </a:prstGeom>
          <a:noFill/>
          <a:ln w="25400">
            <a:solidFill>
              <a:schemeClr val="tx1"/>
            </a:solidFill>
            <a:round/>
            <a:headEnd type="none" w="sm" len="sm"/>
            <a:tailEnd type="triangle" w="sm" len="sm"/>
          </a:ln>
        </p:spPr>
        <p:txBody>
          <a:bodyPr/>
          <a:lstStyle/>
          <a:p>
            <a:endParaRPr lang="ar-IQ"/>
          </a:p>
        </p:txBody>
      </p:sp>
      <p:sp>
        <p:nvSpPr>
          <p:cNvPr id="13324" name="Line 12"/>
          <p:cNvSpPr>
            <a:spLocks noChangeShapeType="1"/>
          </p:cNvSpPr>
          <p:nvPr/>
        </p:nvSpPr>
        <p:spPr bwMode="auto">
          <a:xfrm>
            <a:off x="3200400" y="2438400"/>
            <a:ext cx="457200" cy="0"/>
          </a:xfrm>
          <a:prstGeom prst="line">
            <a:avLst/>
          </a:prstGeom>
          <a:noFill/>
          <a:ln w="25400">
            <a:solidFill>
              <a:schemeClr val="tx1"/>
            </a:solidFill>
            <a:round/>
            <a:headEnd type="none" w="sm" len="sm"/>
            <a:tailEnd type="triangle" w="sm" len="sm"/>
          </a:ln>
        </p:spPr>
        <p:txBody>
          <a:bodyPr/>
          <a:lstStyle/>
          <a:p>
            <a:endParaRPr lang="ar-IQ"/>
          </a:p>
        </p:txBody>
      </p:sp>
      <p:sp>
        <p:nvSpPr>
          <p:cNvPr id="13325" name="Line 13"/>
          <p:cNvSpPr>
            <a:spLocks noChangeShapeType="1"/>
          </p:cNvSpPr>
          <p:nvPr/>
        </p:nvSpPr>
        <p:spPr bwMode="auto">
          <a:xfrm>
            <a:off x="3200400" y="3200400"/>
            <a:ext cx="457200" cy="0"/>
          </a:xfrm>
          <a:prstGeom prst="line">
            <a:avLst/>
          </a:prstGeom>
          <a:noFill/>
          <a:ln w="25400">
            <a:solidFill>
              <a:schemeClr val="tx1"/>
            </a:solidFill>
            <a:round/>
            <a:headEnd type="none" w="sm" len="sm"/>
            <a:tailEnd type="triangle" w="sm" len="sm"/>
          </a:ln>
        </p:spPr>
        <p:txBody>
          <a:bodyPr/>
          <a:lstStyle/>
          <a:p>
            <a:endParaRPr lang="ar-IQ"/>
          </a:p>
        </p:txBody>
      </p:sp>
      <p:sp>
        <p:nvSpPr>
          <p:cNvPr id="13326" name="Line 14"/>
          <p:cNvSpPr>
            <a:spLocks noChangeShapeType="1"/>
          </p:cNvSpPr>
          <p:nvPr/>
        </p:nvSpPr>
        <p:spPr bwMode="auto">
          <a:xfrm>
            <a:off x="3200400" y="3962400"/>
            <a:ext cx="457200" cy="0"/>
          </a:xfrm>
          <a:prstGeom prst="line">
            <a:avLst/>
          </a:prstGeom>
          <a:noFill/>
          <a:ln w="25400">
            <a:solidFill>
              <a:schemeClr val="tx1"/>
            </a:solidFill>
            <a:round/>
            <a:headEnd type="none" w="sm" len="sm"/>
            <a:tailEnd type="triangle" w="sm" len="sm"/>
          </a:ln>
        </p:spPr>
        <p:txBody>
          <a:bodyPr/>
          <a:lstStyle/>
          <a:p>
            <a:endParaRPr lang="ar-IQ"/>
          </a:p>
        </p:txBody>
      </p:sp>
      <p:sp>
        <p:nvSpPr>
          <p:cNvPr id="13327" name="Line 15"/>
          <p:cNvSpPr>
            <a:spLocks noChangeShapeType="1"/>
          </p:cNvSpPr>
          <p:nvPr/>
        </p:nvSpPr>
        <p:spPr bwMode="auto">
          <a:xfrm>
            <a:off x="3200400" y="4724400"/>
            <a:ext cx="457200" cy="0"/>
          </a:xfrm>
          <a:prstGeom prst="line">
            <a:avLst/>
          </a:prstGeom>
          <a:noFill/>
          <a:ln w="25400">
            <a:solidFill>
              <a:schemeClr val="tx1"/>
            </a:solidFill>
            <a:round/>
            <a:headEnd type="none" w="sm" len="sm"/>
            <a:tailEnd type="triangle" w="sm" len="sm"/>
          </a:ln>
        </p:spPr>
        <p:txBody>
          <a:bodyPr/>
          <a:lstStyle/>
          <a:p>
            <a:endParaRPr lang="ar-IQ"/>
          </a:p>
        </p:txBody>
      </p:sp>
      <p:sp>
        <p:nvSpPr>
          <p:cNvPr id="13328" name="Line 16"/>
          <p:cNvSpPr>
            <a:spLocks noChangeShapeType="1"/>
          </p:cNvSpPr>
          <p:nvPr/>
        </p:nvSpPr>
        <p:spPr bwMode="auto">
          <a:xfrm>
            <a:off x="3200400" y="5486400"/>
            <a:ext cx="457200" cy="0"/>
          </a:xfrm>
          <a:prstGeom prst="line">
            <a:avLst/>
          </a:prstGeom>
          <a:noFill/>
          <a:ln w="25400">
            <a:solidFill>
              <a:schemeClr val="tx1"/>
            </a:solidFill>
            <a:round/>
            <a:headEnd type="none" w="sm" len="sm"/>
            <a:tailEnd type="triangle" w="sm" len="sm"/>
          </a:ln>
        </p:spPr>
        <p:txBody>
          <a:bodyPr/>
          <a:lstStyle/>
          <a:p>
            <a:endParaRPr lang="ar-IQ"/>
          </a:p>
        </p:txBody>
      </p:sp>
      <p:sp>
        <p:nvSpPr>
          <p:cNvPr id="13329" name="Line 17"/>
          <p:cNvSpPr>
            <a:spLocks noChangeShapeType="1"/>
          </p:cNvSpPr>
          <p:nvPr/>
        </p:nvSpPr>
        <p:spPr bwMode="auto">
          <a:xfrm>
            <a:off x="3657600" y="914400"/>
            <a:ext cx="0" cy="4572000"/>
          </a:xfrm>
          <a:prstGeom prst="line">
            <a:avLst/>
          </a:prstGeom>
          <a:noFill/>
          <a:ln w="12700">
            <a:solidFill>
              <a:schemeClr val="tx1"/>
            </a:solidFill>
            <a:round/>
            <a:headEnd type="none" w="sm" len="sm"/>
            <a:tailEnd type="none" w="sm" len="sm"/>
          </a:ln>
        </p:spPr>
        <p:txBody>
          <a:bodyPr/>
          <a:lstStyle/>
          <a:p>
            <a:endParaRPr lang="ar-IQ"/>
          </a:p>
        </p:txBody>
      </p:sp>
      <p:sp>
        <p:nvSpPr>
          <p:cNvPr id="13330" name="Line 18"/>
          <p:cNvSpPr>
            <a:spLocks noChangeShapeType="1"/>
          </p:cNvSpPr>
          <p:nvPr/>
        </p:nvSpPr>
        <p:spPr bwMode="auto">
          <a:xfrm>
            <a:off x="3657600" y="3200400"/>
            <a:ext cx="838200" cy="0"/>
          </a:xfrm>
          <a:prstGeom prst="line">
            <a:avLst/>
          </a:prstGeom>
          <a:noFill/>
          <a:ln w="25400">
            <a:solidFill>
              <a:schemeClr val="tx1"/>
            </a:solidFill>
            <a:round/>
            <a:headEnd type="none" w="sm" len="sm"/>
            <a:tailEnd type="triangle" w="sm" len="sm"/>
          </a:ln>
        </p:spPr>
        <p:txBody>
          <a:bodyPr/>
          <a:lstStyle/>
          <a:p>
            <a:endParaRPr lang="ar-IQ"/>
          </a:p>
        </p:txBody>
      </p:sp>
      <p:sp>
        <p:nvSpPr>
          <p:cNvPr id="13331" name="Line 19"/>
          <p:cNvSpPr>
            <a:spLocks noChangeShapeType="1"/>
          </p:cNvSpPr>
          <p:nvPr/>
        </p:nvSpPr>
        <p:spPr bwMode="auto">
          <a:xfrm>
            <a:off x="6324600" y="3200400"/>
            <a:ext cx="762000" cy="0"/>
          </a:xfrm>
          <a:prstGeom prst="line">
            <a:avLst/>
          </a:prstGeom>
          <a:noFill/>
          <a:ln w="25400">
            <a:solidFill>
              <a:schemeClr val="tx1"/>
            </a:solidFill>
            <a:round/>
            <a:headEnd type="none" w="sm" len="sm"/>
            <a:tailEnd type="triangle" w="sm" len="sm"/>
          </a:ln>
        </p:spPr>
        <p:txBody>
          <a:bodyPr/>
          <a:lstStyle/>
          <a:p>
            <a:endParaRPr lang="ar-IQ"/>
          </a:p>
        </p:txBody>
      </p:sp>
      <p:sp>
        <p:nvSpPr>
          <p:cNvPr id="13332" name="Rectangle 20"/>
          <p:cNvSpPr>
            <a:spLocks noChangeArrowheads="1"/>
          </p:cNvSpPr>
          <p:nvPr/>
        </p:nvSpPr>
        <p:spPr bwMode="auto">
          <a:xfrm>
            <a:off x="1371600" y="685800"/>
            <a:ext cx="1828800" cy="457200"/>
          </a:xfrm>
          <a:prstGeom prst="rect">
            <a:avLst/>
          </a:prstGeom>
          <a:solidFill>
            <a:srgbClr val="FFFF99"/>
          </a:solidFill>
          <a:ln w="12700">
            <a:solidFill>
              <a:schemeClr val="tx1"/>
            </a:solidFill>
            <a:miter lim="800000"/>
            <a:headEnd type="none" w="sm" len="sm"/>
            <a:tailEnd type="none" w="sm" len="sm"/>
          </a:ln>
        </p:spPr>
        <p:txBody>
          <a:bodyPr wrap="none" anchor="ctr"/>
          <a:lstStyle/>
          <a:p>
            <a:endParaRPr lang="ar-SA"/>
          </a:p>
        </p:txBody>
      </p:sp>
      <p:sp>
        <p:nvSpPr>
          <p:cNvPr id="13333" name="Text Box 21"/>
          <p:cNvSpPr txBox="1">
            <a:spLocks noChangeArrowheads="1"/>
          </p:cNvSpPr>
          <p:nvPr/>
        </p:nvSpPr>
        <p:spPr bwMode="auto">
          <a:xfrm>
            <a:off x="1600200" y="762000"/>
            <a:ext cx="1447800" cy="396875"/>
          </a:xfrm>
          <a:prstGeom prst="rect">
            <a:avLst/>
          </a:prstGeom>
          <a:noFill/>
          <a:ln w="12700">
            <a:noFill/>
            <a:miter lim="800000"/>
            <a:headEnd type="none" w="sm" len="sm"/>
            <a:tailEnd type="none" w="sm" len="sm"/>
          </a:ln>
        </p:spPr>
        <p:txBody>
          <a:bodyPr>
            <a:spAutoFit/>
          </a:bodyPr>
          <a:lstStyle/>
          <a:p>
            <a:pPr eaLnBrk="0" hangingPunct="0">
              <a:spcBef>
                <a:spcPct val="50000"/>
              </a:spcBef>
            </a:pPr>
            <a:r>
              <a:rPr lang="ar-EG" sz="2000">
                <a:solidFill>
                  <a:srgbClr val="800000"/>
                </a:solidFill>
                <a:latin typeface="Times New Roman" pitchFamily="18" charset="0"/>
                <a:cs typeface="Times New Roman" pitchFamily="18" charset="0"/>
              </a:rPr>
              <a:t>الطلاب</a:t>
            </a:r>
            <a:endParaRPr lang="en-US" sz="3200">
              <a:solidFill>
                <a:srgbClr val="800000"/>
              </a:solidFill>
              <a:latin typeface="Times New Roman" pitchFamily="18" charset="0"/>
              <a:cs typeface="Times New Roman" pitchFamily="18" charset="0"/>
            </a:endParaRPr>
          </a:p>
        </p:txBody>
      </p:sp>
      <p:sp>
        <p:nvSpPr>
          <p:cNvPr id="13334" name="Rectangle 22"/>
          <p:cNvSpPr>
            <a:spLocks noChangeArrowheads="1"/>
          </p:cNvSpPr>
          <p:nvPr/>
        </p:nvSpPr>
        <p:spPr bwMode="auto">
          <a:xfrm>
            <a:off x="1371600" y="76200"/>
            <a:ext cx="1828800" cy="457200"/>
          </a:xfrm>
          <a:prstGeom prst="rect">
            <a:avLst/>
          </a:prstGeom>
          <a:solidFill>
            <a:schemeClr val="bg1"/>
          </a:solidFill>
          <a:ln w="12700">
            <a:noFill/>
            <a:miter lim="800000"/>
            <a:headEnd type="none" w="sm" len="sm"/>
            <a:tailEnd type="none" w="sm" len="sm"/>
          </a:ln>
        </p:spPr>
        <p:txBody>
          <a:bodyPr wrap="none" anchor="ctr"/>
          <a:lstStyle/>
          <a:p>
            <a:pPr eaLnBrk="0" hangingPunct="0"/>
            <a:r>
              <a:rPr lang="ar-EG" sz="3200" b="1">
                <a:latin typeface="Times New Roman" pitchFamily="18" charset="0"/>
                <a:cs typeface="Times New Roman" pitchFamily="18" charset="0"/>
              </a:rPr>
              <a:t>المدخلات</a:t>
            </a:r>
            <a:endParaRPr lang="en-US" sz="3200" b="1">
              <a:latin typeface="Times New Roman" pitchFamily="18" charset="0"/>
              <a:cs typeface="Times New Roman" pitchFamily="18" charset="0"/>
            </a:endParaRPr>
          </a:p>
        </p:txBody>
      </p:sp>
      <p:sp>
        <p:nvSpPr>
          <p:cNvPr id="13335" name="Rectangle 23"/>
          <p:cNvSpPr>
            <a:spLocks noChangeArrowheads="1"/>
          </p:cNvSpPr>
          <p:nvPr/>
        </p:nvSpPr>
        <p:spPr bwMode="auto">
          <a:xfrm>
            <a:off x="7086600" y="0"/>
            <a:ext cx="1828800" cy="457200"/>
          </a:xfrm>
          <a:prstGeom prst="rect">
            <a:avLst/>
          </a:prstGeom>
          <a:solidFill>
            <a:schemeClr val="bg1"/>
          </a:solidFill>
          <a:ln w="12700">
            <a:noFill/>
            <a:miter lim="800000"/>
            <a:headEnd type="none" w="sm" len="sm"/>
            <a:tailEnd type="none" w="sm" len="sm"/>
          </a:ln>
        </p:spPr>
        <p:txBody>
          <a:bodyPr wrap="none" anchor="ctr"/>
          <a:lstStyle/>
          <a:p>
            <a:pPr eaLnBrk="0" hangingPunct="0"/>
            <a:r>
              <a:rPr lang="ar-EG" sz="2800" b="1">
                <a:latin typeface="Times New Roman" pitchFamily="18" charset="0"/>
                <a:cs typeface="Times New Roman" pitchFamily="18" charset="0"/>
              </a:rPr>
              <a:t>المخرجات</a:t>
            </a:r>
            <a:endParaRPr lang="en-US" sz="2800" b="1">
              <a:latin typeface="Times New Roman" pitchFamily="18" charset="0"/>
              <a:cs typeface="Times New Roman" pitchFamily="18" charset="0"/>
            </a:endParaRPr>
          </a:p>
        </p:txBody>
      </p:sp>
      <p:sp>
        <p:nvSpPr>
          <p:cNvPr id="13336" name="Rectangle 24"/>
          <p:cNvSpPr>
            <a:spLocks noChangeArrowheads="1"/>
          </p:cNvSpPr>
          <p:nvPr/>
        </p:nvSpPr>
        <p:spPr bwMode="auto">
          <a:xfrm>
            <a:off x="5105400" y="5334000"/>
            <a:ext cx="1828800" cy="381000"/>
          </a:xfrm>
          <a:prstGeom prst="rect">
            <a:avLst/>
          </a:prstGeom>
          <a:solidFill>
            <a:schemeClr val="bg1"/>
          </a:solidFill>
          <a:ln w="12700">
            <a:noFill/>
            <a:miter lim="800000"/>
            <a:headEnd type="none" w="sm" len="sm"/>
            <a:tailEnd type="none" w="sm" len="sm"/>
          </a:ln>
        </p:spPr>
        <p:txBody>
          <a:bodyPr wrap="none" anchor="ctr"/>
          <a:lstStyle/>
          <a:p>
            <a:pPr eaLnBrk="0" hangingPunct="0"/>
            <a:r>
              <a:rPr lang="ar-EG" sz="2000" b="1">
                <a:latin typeface="Times New Roman" pitchFamily="18" charset="0"/>
                <a:cs typeface="Times New Roman" pitchFamily="18" charset="0"/>
              </a:rPr>
              <a:t>والمتايعة</a:t>
            </a:r>
            <a:r>
              <a:rPr lang="en-US" sz="2000" b="1">
                <a:latin typeface="Times New Roman" pitchFamily="18" charset="0"/>
              </a:rPr>
              <a:t>/</a:t>
            </a:r>
            <a:r>
              <a:rPr lang="ar-EG" sz="2000" b="1">
                <a:latin typeface="Times New Roman" pitchFamily="18" charset="0"/>
                <a:cs typeface="Times New Roman" pitchFamily="18" charset="0"/>
              </a:rPr>
              <a:t>  التقييم</a:t>
            </a:r>
            <a:endParaRPr lang="en-US" sz="2000" b="1">
              <a:latin typeface="Times New Roman" pitchFamily="18" charset="0"/>
              <a:cs typeface="Times New Roman" pitchFamily="18" charset="0"/>
            </a:endParaRPr>
          </a:p>
        </p:txBody>
      </p:sp>
      <p:sp>
        <p:nvSpPr>
          <p:cNvPr id="13337" name="Rectangle 25"/>
          <p:cNvSpPr>
            <a:spLocks noChangeArrowheads="1"/>
          </p:cNvSpPr>
          <p:nvPr/>
        </p:nvSpPr>
        <p:spPr bwMode="auto">
          <a:xfrm>
            <a:off x="4572000" y="6172200"/>
            <a:ext cx="2590800" cy="381000"/>
          </a:xfrm>
          <a:prstGeom prst="rect">
            <a:avLst/>
          </a:prstGeom>
          <a:solidFill>
            <a:schemeClr val="bg1"/>
          </a:solidFill>
          <a:ln w="12700">
            <a:noFill/>
            <a:miter lim="800000"/>
            <a:headEnd type="none" w="sm" len="sm"/>
            <a:tailEnd type="none" w="sm" len="sm"/>
          </a:ln>
        </p:spPr>
        <p:txBody>
          <a:bodyPr wrap="none" anchor="ctr"/>
          <a:lstStyle/>
          <a:p>
            <a:pPr eaLnBrk="0" hangingPunct="0"/>
            <a:r>
              <a:rPr lang="ar-EG" sz="3000" b="1">
                <a:latin typeface="Times New Roman" pitchFamily="18" charset="0"/>
              </a:rPr>
              <a:t>نموذج ضمان جودة</a:t>
            </a:r>
            <a:endParaRPr lang="en-US" sz="3000" b="1">
              <a:latin typeface="Times New Roman" pitchFamily="18" charset="0"/>
            </a:endParaRPr>
          </a:p>
        </p:txBody>
      </p:sp>
      <p:cxnSp>
        <p:nvCxnSpPr>
          <p:cNvPr id="13338" name="AutoShape 26"/>
          <p:cNvCxnSpPr>
            <a:cxnSpLocks noChangeShapeType="1"/>
          </p:cNvCxnSpPr>
          <p:nvPr/>
        </p:nvCxnSpPr>
        <p:spPr bwMode="auto">
          <a:xfrm>
            <a:off x="8001000" y="4876800"/>
            <a:ext cx="0" cy="914400"/>
          </a:xfrm>
          <a:prstGeom prst="straightConnector1">
            <a:avLst/>
          </a:prstGeom>
          <a:noFill/>
          <a:ln w="12700">
            <a:solidFill>
              <a:schemeClr val="tx1"/>
            </a:solidFill>
            <a:round/>
            <a:headEnd type="none" w="sm" len="sm"/>
            <a:tailEnd type="triangle" w="med" len="med"/>
          </a:ln>
        </p:spPr>
      </p:cxnSp>
      <p:cxnSp>
        <p:nvCxnSpPr>
          <p:cNvPr id="13339" name="AutoShape 27"/>
          <p:cNvCxnSpPr>
            <a:cxnSpLocks noChangeShapeType="1"/>
          </p:cNvCxnSpPr>
          <p:nvPr/>
        </p:nvCxnSpPr>
        <p:spPr bwMode="auto">
          <a:xfrm flipH="1">
            <a:off x="4114800" y="5791200"/>
            <a:ext cx="3886200" cy="0"/>
          </a:xfrm>
          <a:prstGeom prst="straightConnector1">
            <a:avLst/>
          </a:prstGeom>
          <a:noFill/>
          <a:ln w="12700">
            <a:solidFill>
              <a:schemeClr val="tx1"/>
            </a:solidFill>
            <a:round/>
            <a:headEnd type="none" w="sm" len="sm"/>
            <a:tailEnd type="none" w="sm" len="sm"/>
          </a:ln>
        </p:spPr>
      </p:cxnSp>
      <p:sp>
        <p:nvSpPr>
          <p:cNvPr id="13340" name="Line 28"/>
          <p:cNvSpPr>
            <a:spLocks noChangeShapeType="1"/>
          </p:cNvSpPr>
          <p:nvPr/>
        </p:nvSpPr>
        <p:spPr bwMode="auto">
          <a:xfrm flipV="1">
            <a:off x="4114800" y="3581400"/>
            <a:ext cx="0" cy="2209800"/>
          </a:xfrm>
          <a:prstGeom prst="line">
            <a:avLst/>
          </a:prstGeom>
          <a:noFill/>
          <a:ln w="12700">
            <a:solidFill>
              <a:schemeClr val="tx1"/>
            </a:solidFill>
            <a:round/>
            <a:headEnd type="none" w="sm" len="sm"/>
            <a:tailEnd type="none" w="sm" len="sm"/>
          </a:ln>
        </p:spPr>
        <p:txBody>
          <a:bodyPr/>
          <a:lstStyle/>
          <a:p>
            <a:endParaRPr lang="ar-IQ"/>
          </a:p>
        </p:txBody>
      </p:sp>
      <p:sp>
        <p:nvSpPr>
          <p:cNvPr id="13341" name="Line 29"/>
          <p:cNvSpPr>
            <a:spLocks noChangeShapeType="1"/>
          </p:cNvSpPr>
          <p:nvPr/>
        </p:nvSpPr>
        <p:spPr bwMode="auto">
          <a:xfrm flipH="1">
            <a:off x="3657600" y="3581400"/>
            <a:ext cx="457200" cy="0"/>
          </a:xfrm>
          <a:prstGeom prst="line">
            <a:avLst/>
          </a:prstGeom>
          <a:noFill/>
          <a:ln w="12700">
            <a:solidFill>
              <a:schemeClr val="tx1"/>
            </a:solidFill>
            <a:round/>
            <a:headEnd/>
            <a:tailEnd type="triangle" w="med" len="med"/>
          </a:ln>
        </p:spPr>
        <p:txBody>
          <a:bodyPr/>
          <a:lstStyle/>
          <a:p>
            <a:endParaRPr lang="ar-IQ"/>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ctr" rtl="1" eaLnBrk="1" hangingPunct="1">
              <a:defRPr/>
            </a:pPr>
            <a:r>
              <a:rPr lang="ar-EG" smtClean="0"/>
              <a:t>ضمان جودة المدخلات فى التعليم العالى</a:t>
            </a:r>
            <a:endParaRPr lang="en-US" smtClean="0"/>
          </a:p>
        </p:txBody>
      </p:sp>
      <p:sp>
        <p:nvSpPr>
          <p:cNvPr id="24579" name="Rectangle 3"/>
          <p:cNvSpPr>
            <a:spLocks noGrp="1" noChangeArrowheads="1"/>
          </p:cNvSpPr>
          <p:nvPr>
            <p:ph type="body" idx="1"/>
          </p:nvPr>
        </p:nvSpPr>
        <p:spPr/>
        <p:txBody>
          <a:bodyPr/>
          <a:lstStyle/>
          <a:p>
            <a:pPr algn="r" rtl="1" eaLnBrk="1" hangingPunct="1">
              <a:buFontTx/>
              <a:buNone/>
              <a:defRPr/>
            </a:pPr>
            <a:r>
              <a:rPr lang="ar-EG" u="sng" smtClean="0"/>
              <a:t>الطلاب</a:t>
            </a:r>
            <a:r>
              <a:rPr lang="ar-EG" smtClean="0"/>
              <a:t> </a:t>
            </a:r>
            <a:r>
              <a:rPr lang="en-US" smtClean="0"/>
              <a:t>Students </a:t>
            </a:r>
          </a:p>
          <a:p>
            <a:pPr algn="r" rtl="1" eaLnBrk="1" hangingPunct="1">
              <a:buFontTx/>
              <a:buNone/>
              <a:defRPr/>
            </a:pPr>
            <a:r>
              <a:rPr lang="ar-EG" smtClean="0"/>
              <a:t>و بشمل المحاور التالية</a:t>
            </a:r>
          </a:p>
          <a:p>
            <a:pPr algn="r" rtl="1" eaLnBrk="1" hangingPunct="1">
              <a:defRPr/>
            </a:pPr>
            <a:r>
              <a:rPr lang="ar-EG" smtClean="0"/>
              <a:t>سياسات القبول بالجامعة</a:t>
            </a:r>
          </a:p>
          <a:p>
            <a:pPr algn="r" rtl="1" eaLnBrk="1" hangingPunct="1">
              <a:defRPr/>
            </a:pPr>
            <a:r>
              <a:rPr lang="ar-EG" smtClean="0"/>
              <a:t>برامج الاعداد وشروط القبول للكليات</a:t>
            </a:r>
          </a:p>
          <a:p>
            <a:pPr algn="r" rtl="1" eaLnBrk="1" hangingPunct="1">
              <a:defRPr/>
            </a:pPr>
            <a:r>
              <a:rPr lang="ar-EG" smtClean="0"/>
              <a:t>برامج  لاكساب الطلاب مهارات خاصة</a:t>
            </a:r>
          </a:p>
          <a:p>
            <a:pPr algn="r" rtl="1" eaLnBrk="1" hangingPunct="1">
              <a:buFontTx/>
              <a:buNone/>
              <a:defRPr/>
            </a:pPr>
            <a:r>
              <a:rPr lang="ar-EG" smtClean="0"/>
              <a:t>(لغة انجليزية – تفكير علمى ..... )</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additive="base">
                                        <p:cTn id="7" dur="1000" fill="hold"/>
                                        <p:tgtEl>
                                          <p:spTgt spid="24579">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245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4579">
                                            <p:txEl>
                                              <p:pRg st="1" end="1"/>
                                            </p:txEl>
                                          </p:spTgt>
                                        </p:tgtEl>
                                        <p:attrNameLst>
                                          <p:attrName>style.visibility</p:attrName>
                                        </p:attrNameLst>
                                      </p:cBhvr>
                                      <p:to>
                                        <p:strVal val="visible"/>
                                      </p:to>
                                    </p:set>
                                    <p:anim calcmode="lin" valueType="num">
                                      <p:cBhvr additive="base">
                                        <p:cTn id="13" dur="1000" fill="hold"/>
                                        <p:tgtEl>
                                          <p:spTgt spid="24579">
                                            <p:txEl>
                                              <p:pRg st="1" end="1"/>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2457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4579">
                                            <p:txEl>
                                              <p:pRg st="2" end="2"/>
                                            </p:txEl>
                                          </p:spTgt>
                                        </p:tgtEl>
                                        <p:attrNameLst>
                                          <p:attrName>style.visibility</p:attrName>
                                        </p:attrNameLst>
                                      </p:cBhvr>
                                      <p:to>
                                        <p:strVal val="visible"/>
                                      </p:to>
                                    </p:set>
                                    <p:anim calcmode="lin" valueType="num">
                                      <p:cBhvr additive="base">
                                        <p:cTn id="19" dur="1000" fill="hold"/>
                                        <p:tgtEl>
                                          <p:spTgt spid="24579">
                                            <p:txEl>
                                              <p:pRg st="2" end="2"/>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2457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4579">
                                            <p:txEl>
                                              <p:pRg st="3" end="3"/>
                                            </p:txEl>
                                          </p:spTgt>
                                        </p:tgtEl>
                                        <p:attrNameLst>
                                          <p:attrName>style.visibility</p:attrName>
                                        </p:attrNameLst>
                                      </p:cBhvr>
                                      <p:to>
                                        <p:strVal val="visible"/>
                                      </p:to>
                                    </p:set>
                                    <p:anim calcmode="lin" valueType="num">
                                      <p:cBhvr additive="base">
                                        <p:cTn id="25" dur="1000" fill="hold"/>
                                        <p:tgtEl>
                                          <p:spTgt spid="24579">
                                            <p:txEl>
                                              <p:pRg st="3" end="3"/>
                                            </p:txEl>
                                          </p:spTgt>
                                        </p:tgtEl>
                                        <p:attrNameLst>
                                          <p:attrName>ppt_x</p:attrName>
                                        </p:attrNameLst>
                                      </p:cBhvr>
                                      <p:tavLst>
                                        <p:tav tm="0">
                                          <p:val>
                                            <p:strVal val="1+#ppt_w/2"/>
                                          </p:val>
                                        </p:tav>
                                        <p:tav tm="100000">
                                          <p:val>
                                            <p:strVal val="#ppt_x"/>
                                          </p:val>
                                        </p:tav>
                                      </p:tavLst>
                                    </p:anim>
                                    <p:anim calcmode="lin" valueType="num">
                                      <p:cBhvr additive="base">
                                        <p:cTn id="26" dur="1000" fill="hold"/>
                                        <p:tgtEl>
                                          <p:spTgt spid="2457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4579">
                                            <p:txEl>
                                              <p:pRg st="4" end="4"/>
                                            </p:txEl>
                                          </p:spTgt>
                                        </p:tgtEl>
                                        <p:attrNameLst>
                                          <p:attrName>style.visibility</p:attrName>
                                        </p:attrNameLst>
                                      </p:cBhvr>
                                      <p:to>
                                        <p:strVal val="visible"/>
                                      </p:to>
                                    </p:set>
                                    <p:anim calcmode="lin" valueType="num">
                                      <p:cBhvr additive="base">
                                        <p:cTn id="31" dur="1000" fill="hold"/>
                                        <p:tgtEl>
                                          <p:spTgt spid="24579">
                                            <p:txEl>
                                              <p:pRg st="4" end="4"/>
                                            </p:txEl>
                                          </p:spTgt>
                                        </p:tgtEl>
                                        <p:attrNameLst>
                                          <p:attrName>ppt_x</p:attrName>
                                        </p:attrNameLst>
                                      </p:cBhvr>
                                      <p:tavLst>
                                        <p:tav tm="0">
                                          <p:val>
                                            <p:strVal val="1+#ppt_w/2"/>
                                          </p:val>
                                        </p:tav>
                                        <p:tav tm="100000">
                                          <p:val>
                                            <p:strVal val="#ppt_x"/>
                                          </p:val>
                                        </p:tav>
                                      </p:tavLst>
                                    </p:anim>
                                    <p:anim calcmode="lin" valueType="num">
                                      <p:cBhvr additive="base">
                                        <p:cTn id="32" dur="1000" fill="hold"/>
                                        <p:tgtEl>
                                          <p:spTgt spid="2457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24579">
                                            <p:txEl>
                                              <p:pRg st="5" end="5"/>
                                            </p:txEl>
                                          </p:spTgt>
                                        </p:tgtEl>
                                        <p:attrNameLst>
                                          <p:attrName>style.visibility</p:attrName>
                                        </p:attrNameLst>
                                      </p:cBhvr>
                                      <p:to>
                                        <p:strVal val="visible"/>
                                      </p:to>
                                    </p:set>
                                    <p:anim calcmode="lin" valueType="num">
                                      <p:cBhvr additive="base">
                                        <p:cTn id="37" dur="1000" fill="hold"/>
                                        <p:tgtEl>
                                          <p:spTgt spid="24579">
                                            <p:txEl>
                                              <p:pRg st="5" end="5"/>
                                            </p:txEl>
                                          </p:spTgt>
                                        </p:tgtEl>
                                        <p:attrNameLst>
                                          <p:attrName>ppt_x</p:attrName>
                                        </p:attrNameLst>
                                      </p:cBhvr>
                                      <p:tavLst>
                                        <p:tav tm="0">
                                          <p:val>
                                            <p:strVal val="1+#ppt_w/2"/>
                                          </p:val>
                                        </p:tav>
                                        <p:tav tm="100000">
                                          <p:val>
                                            <p:strVal val="#ppt_x"/>
                                          </p:val>
                                        </p:tav>
                                      </p:tavLst>
                                    </p:anim>
                                    <p:anim calcmode="lin" valueType="num">
                                      <p:cBhvr additive="base">
                                        <p:cTn id="38" dur="1000" fill="hold"/>
                                        <p:tgtEl>
                                          <p:spTgt spid="2457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ctr" rtl="1" eaLnBrk="1" hangingPunct="1">
              <a:defRPr/>
            </a:pPr>
            <a:r>
              <a:rPr lang="ar-EG" sz="3200" smtClean="0"/>
              <a:t>(تابع)</a:t>
            </a:r>
            <a:r>
              <a:rPr lang="ar-EG" smtClean="0"/>
              <a:t>ضمان جودة المدخلات فى التعليم العالى</a:t>
            </a:r>
            <a:endParaRPr lang="en-US" smtClean="0"/>
          </a:p>
        </p:txBody>
      </p:sp>
      <p:sp>
        <p:nvSpPr>
          <p:cNvPr id="26627" name="Rectangle 3"/>
          <p:cNvSpPr>
            <a:spLocks noGrp="1" noChangeArrowheads="1"/>
          </p:cNvSpPr>
          <p:nvPr>
            <p:ph type="body" idx="1"/>
          </p:nvPr>
        </p:nvSpPr>
        <p:spPr/>
        <p:txBody>
          <a:bodyPr/>
          <a:lstStyle/>
          <a:p>
            <a:pPr algn="r" rtl="1" eaLnBrk="1" hangingPunct="1">
              <a:buFontTx/>
              <a:buNone/>
              <a:defRPr/>
            </a:pPr>
            <a:r>
              <a:rPr lang="ar-EG" u="sng" smtClean="0"/>
              <a:t>المقررات الدراسية</a:t>
            </a:r>
            <a:r>
              <a:rPr lang="ar-EG" smtClean="0"/>
              <a:t>   </a:t>
            </a:r>
            <a:r>
              <a:rPr lang="en-US" smtClean="0"/>
              <a:t>Curriculum</a:t>
            </a:r>
            <a:endParaRPr lang="ar-EG" smtClean="0"/>
          </a:p>
          <a:p>
            <a:pPr algn="r" rtl="1" eaLnBrk="1" hangingPunct="1">
              <a:buFontTx/>
              <a:buNone/>
              <a:defRPr/>
            </a:pPr>
            <a:r>
              <a:rPr lang="ar-EG" smtClean="0"/>
              <a:t>و تشمل المحاور التالية</a:t>
            </a:r>
          </a:p>
          <a:p>
            <a:pPr algn="r" rtl="1" eaLnBrk="1" hangingPunct="1">
              <a:defRPr/>
            </a:pPr>
            <a:r>
              <a:rPr lang="ar-EG" smtClean="0"/>
              <a:t>أهداف المقررات الدراسية</a:t>
            </a:r>
          </a:p>
          <a:p>
            <a:pPr algn="r" rtl="1" eaLnBrk="1" hangingPunct="1">
              <a:defRPr/>
            </a:pPr>
            <a:r>
              <a:rPr lang="ar-EG" smtClean="0"/>
              <a:t>تصميم المقررات</a:t>
            </a:r>
          </a:p>
          <a:p>
            <a:pPr algn="r" rtl="1" eaLnBrk="1" hangingPunct="1">
              <a:defRPr/>
            </a:pPr>
            <a:r>
              <a:rPr lang="ar-EG" smtClean="0"/>
              <a:t>مدى ملائمة هذة المقررات لقواعد التعليم بشكل عام.</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1000" fill="hold"/>
                                        <p:tgtEl>
                                          <p:spTgt spid="26627">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266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6627">
                                            <p:txEl>
                                              <p:pRg st="1" end="1"/>
                                            </p:txEl>
                                          </p:spTgt>
                                        </p:tgtEl>
                                        <p:attrNameLst>
                                          <p:attrName>style.visibility</p:attrName>
                                        </p:attrNameLst>
                                      </p:cBhvr>
                                      <p:to>
                                        <p:strVal val="visible"/>
                                      </p:to>
                                    </p:set>
                                    <p:anim calcmode="lin" valueType="num">
                                      <p:cBhvr additive="base">
                                        <p:cTn id="13" dur="1000" fill="hold"/>
                                        <p:tgtEl>
                                          <p:spTgt spid="26627">
                                            <p:txEl>
                                              <p:pRg st="1" end="1"/>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266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6627">
                                            <p:txEl>
                                              <p:pRg st="2" end="2"/>
                                            </p:txEl>
                                          </p:spTgt>
                                        </p:tgtEl>
                                        <p:attrNameLst>
                                          <p:attrName>style.visibility</p:attrName>
                                        </p:attrNameLst>
                                      </p:cBhvr>
                                      <p:to>
                                        <p:strVal val="visible"/>
                                      </p:to>
                                    </p:set>
                                    <p:anim calcmode="lin" valueType="num">
                                      <p:cBhvr additive="base">
                                        <p:cTn id="19" dur="1000" fill="hold"/>
                                        <p:tgtEl>
                                          <p:spTgt spid="26627">
                                            <p:txEl>
                                              <p:pRg st="2" end="2"/>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2662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6627">
                                            <p:txEl>
                                              <p:pRg st="3" end="3"/>
                                            </p:txEl>
                                          </p:spTgt>
                                        </p:tgtEl>
                                        <p:attrNameLst>
                                          <p:attrName>style.visibility</p:attrName>
                                        </p:attrNameLst>
                                      </p:cBhvr>
                                      <p:to>
                                        <p:strVal val="visible"/>
                                      </p:to>
                                    </p:set>
                                    <p:anim calcmode="lin" valueType="num">
                                      <p:cBhvr additive="base">
                                        <p:cTn id="25" dur="1000" fill="hold"/>
                                        <p:tgtEl>
                                          <p:spTgt spid="26627">
                                            <p:txEl>
                                              <p:pRg st="3" end="3"/>
                                            </p:txEl>
                                          </p:spTgt>
                                        </p:tgtEl>
                                        <p:attrNameLst>
                                          <p:attrName>ppt_x</p:attrName>
                                        </p:attrNameLst>
                                      </p:cBhvr>
                                      <p:tavLst>
                                        <p:tav tm="0">
                                          <p:val>
                                            <p:strVal val="1+#ppt_w/2"/>
                                          </p:val>
                                        </p:tav>
                                        <p:tav tm="100000">
                                          <p:val>
                                            <p:strVal val="#ppt_x"/>
                                          </p:val>
                                        </p:tav>
                                      </p:tavLst>
                                    </p:anim>
                                    <p:anim calcmode="lin" valueType="num">
                                      <p:cBhvr additive="base">
                                        <p:cTn id="26" dur="1000" fill="hold"/>
                                        <p:tgtEl>
                                          <p:spTgt spid="2662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6627">
                                            <p:txEl>
                                              <p:pRg st="4" end="4"/>
                                            </p:txEl>
                                          </p:spTgt>
                                        </p:tgtEl>
                                        <p:attrNameLst>
                                          <p:attrName>style.visibility</p:attrName>
                                        </p:attrNameLst>
                                      </p:cBhvr>
                                      <p:to>
                                        <p:strVal val="visible"/>
                                      </p:to>
                                    </p:set>
                                    <p:anim calcmode="lin" valueType="num">
                                      <p:cBhvr additive="base">
                                        <p:cTn id="31" dur="1000" fill="hold"/>
                                        <p:tgtEl>
                                          <p:spTgt spid="26627">
                                            <p:txEl>
                                              <p:pRg st="4" end="4"/>
                                            </p:txEl>
                                          </p:spTgt>
                                        </p:tgtEl>
                                        <p:attrNameLst>
                                          <p:attrName>ppt_x</p:attrName>
                                        </p:attrNameLst>
                                      </p:cBhvr>
                                      <p:tavLst>
                                        <p:tav tm="0">
                                          <p:val>
                                            <p:strVal val="1+#ppt_w/2"/>
                                          </p:val>
                                        </p:tav>
                                        <p:tav tm="100000">
                                          <p:val>
                                            <p:strVal val="#ppt_x"/>
                                          </p:val>
                                        </p:tav>
                                      </p:tavLst>
                                    </p:anim>
                                    <p:anim calcmode="lin" valueType="num">
                                      <p:cBhvr additive="base">
                                        <p:cTn id="32" dur="1000" fill="hold"/>
                                        <p:tgtEl>
                                          <p:spTgt spid="2662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ar-EG" sz="3200" smtClean="0"/>
              <a:t>(تابع)</a:t>
            </a:r>
            <a:r>
              <a:rPr lang="ar-EG" smtClean="0"/>
              <a:t>ضمان جودة المدخلات فى التعليم العالى</a:t>
            </a:r>
            <a:endParaRPr lang="en-US" smtClean="0"/>
          </a:p>
        </p:txBody>
      </p:sp>
      <p:sp>
        <p:nvSpPr>
          <p:cNvPr id="27651" name="Rectangle 3"/>
          <p:cNvSpPr>
            <a:spLocks noGrp="1" noChangeArrowheads="1"/>
          </p:cNvSpPr>
          <p:nvPr>
            <p:ph type="body" idx="1"/>
          </p:nvPr>
        </p:nvSpPr>
        <p:spPr/>
        <p:txBody>
          <a:bodyPr/>
          <a:lstStyle/>
          <a:p>
            <a:pPr algn="r" rtl="1" eaLnBrk="1" hangingPunct="1">
              <a:defRPr/>
            </a:pPr>
            <a:r>
              <a:rPr lang="ar-EG" u="sng" smtClean="0"/>
              <a:t>هيئة التدريس</a:t>
            </a:r>
            <a:r>
              <a:rPr lang="ar-EG" smtClean="0"/>
              <a:t>  </a:t>
            </a:r>
            <a:r>
              <a:rPr lang="en-US" smtClean="0"/>
              <a:t>Faculty</a:t>
            </a:r>
          </a:p>
          <a:p>
            <a:pPr algn="r" rtl="1" eaLnBrk="1" hangingPunct="1">
              <a:buFontTx/>
              <a:buNone/>
              <a:defRPr/>
            </a:pPr>
            <a:r>
              <a:rPr lang="ar-EG" smtClean="0"/>
              <a:t>و تشمل المحاور التالية</a:t>
            </a:r>
            <a:endParaRPr lang="en-US" smtClean="0"/>
          </a:p>
          <a:p>
            <a:pPr algn="r" rtl="1" eaLnBrk="1" hangingPunct="1">
              <a:defRPr/>
            </a:pPr>
            <a:r>
              <a:rPr lang="ar-EG" smtClean="0"/>
              <a:t>سياسة التعينات</a:t>
            </a:r>
          </a:p>
          <a:p>
            <a:pPr algn="r" rtl="1" eaLnBrk="1" hangingPunct="1">
              <a:defRPr/>
            </a:pPr>
            <a:r>
              <a:rPr lang="ar-EG" smtClean="0"/>
              <a:t>تطوير قدرات هيئة التدريس</a:t>
            </a:r>
          </a:p>
          <a:p>
            <a:pPr algn="r" rtl="1" eaLnBrk="1" hangingPunct="1">
              <a:defRPr/>
            </a:pPr>
            <a:r>
              <a:rPr lang="ar-EG" smtClean="0"/>
              <a:t>خطط التدريب المستمر لاعضاء هيئة التدريس.</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additive="base">
                                        <p:cTn id="7" dur="1000" fill="hold"/>
                                        <p:tgtEl>
                                          <p:spTgt spid="27651">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276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7651">
                                            <p:txEl>
                                              <p:pRg st="1" end="1"/>
                                            </p:txEl>
                                          </p:spTgt>
                                        </p:tgtEl>
                                        <p:attrNameLst>
                                          <p:attrName>style.visibility</p:attrName>
                                        </p:attrNameLst>
                                      </p:cBhvr>
                                      <p:to>
                                        <p:strVal val="visible"/>
                                      </p:to>
                                    </p:set>
                                    <p:anim calcmode="lin" valueType="num">
                                      <p:cBhvr additive="base">
                                        <p:cTn id="13" dur="1000" fill="hold"/>
                                        <p:tgtEl>
                                          <p:spTgt spid="27651">
                                            <p:txEl>
                                              <p:pRg st="1" end="1"/>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276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7651">
                                            <p:txEl>
                                              <p:pRg st="2" end="2"/>
                                            </p:txEl>
                                          </p:spTgt>
                                        </p:tgtEl>
                                        <p:attrNameLst>
                                          <p:attrName>style.visibility</p:attrName>
                                        </p:attrNameLst>
                                      </p:cBhvr>
                                      <p:to>
                                        <p:strVal val="visible"/>
                                      </p:to>
                                    </p:set>
                                    <p:anim calcmode="lin" valueType="num">
                                      <p:cBhvr additive="base">
                                        <p:cTn id="19" dur="1000" fill="hold"/>
                                        <p:tgtEl>
                                          <p:spTgt spid="27651">
                                            <p:txEl>
                                              <p:pRg st="2" end="2"/>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276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7651">
                                            <p:txEl>
                                              <p:pRg st="3" end="3"/>
                                            </p:txEl>
                                          </p:spTgt>
                                        </p:tgtEl>
                                        <p:attrNameLst>
                                          <p:attrName>style.visibility</p:attrName>
                                        </p:attrNameLst>
                                      </p:cBhvr>
                                      <p:to>
                                        <p:strVal val="visible"/>
                                      </p:to>
                                    </p:set>
                                    <p:anim calcmode="lin" valueType="num">
                                      <p:cBhvr additive="base">
                                        <p:cTn id="25" dur="1000" fill="hold"/>
                                        <p:tgtEl>
                                          <p:spTgt spid="27651">
                                            <p:txEl>
                                              <p:pRg st="3" end="3"/>
                                            </p:txEl>
                                          </p:spTgt>
                                        </p:tgtEl>
                                        <p:attrNameLst>
                                          <p:attrName>ppt_x</p:attrName>
                                        </p:attrNameLst>
                                      </p:cBhvr>
                                      <p:tavLst>
                                        <p:tav tm="0">
                                          <p:val>
                                            <p:strVal val="1+#ppt_w/2"/>
                                          </p:val>
                                        </p:tav>
                                        <p:tav tm="100000">
                                          <p:val>
                                            <p:strVal val="#ppt_x"/>
                                          </p:val>
                                        </p:tav>
                                      </p:tavLst>
                                    </p:anim>
                                    <p:anim calcmode="lin" valueType="num">
                                      <p:cBhvr additive="base">
                                        <p:cTn id="26" dur="1000" fill="hold"/>
                                        <p:tgtEl>
                                          <p:spTgt spid="2765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7651">
                                            <p:txEl>
                                              <p:pRg st="4" end="4"/>
                                            </p:txEl>
                                          </p:spTgt>
                                        </p:tgtEl>
                                        <p:attrNameLst>
                                          <p:attrName>style.visibility</p:attrName>
                                        </p:attrNameLst>
                                      </p:cBhvr>
                                      <p:to>
                                        <p:strVal val="visible"/>
                                      </p:to>
                                    </p:set>
                                    <p:anim calcmode="lin" valueType="num">
                                      <p:cBhvr additive="base">
                                        <p:cTn id="31" dur="1000" fill="hold"/>
                                        <p:tgtEl>
                                          <p:spTgt spid="27651">
                                            <p:txEl>
                                              <p:pRg st="4" end="4"/>
                                            </p:txEl>
                                          </p:spTgt>
                                        </p:tgtEl>
                                        <p:attrNameLst>
                                          <p:attrName>ppt_x</p:attrName>
                                        </p:attrNameLst>
                                      </p:cBhvr>
                                      <p:tavLst>
                                        <p:tav tm="0">
                                          <p:val>
                                            <p:strVal val="1+#ppt_w/2"/>
                                          </p:val>
                                        </p:tav>
                                        <p:tav tm="100000">
                                          <p:val>
                                            <p:strVal val="#ppt_x"/>
                                          </p:val>
                                        </p:tav>
                                      </p:tavLst>
                                    </p:anim>
                                    <p:anim calcmode="lin" valueType="num">
                                      <p:cBhvr additive="base">
                                        <p:cTn id="32" dur="1000" fill="hold"/>
                                        <p:tgtEl>
                                          <p:spTgt spid="2765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ar-EG" sz="3200" smtClean="0"/>
              <a:t>(تابع)</a:t>
            </a:r>
            <a:r>
              <a:rPr lang="ar-EG" smtClean="0"/>
              <a:t>ضمان جودة المدخلات فى التعليم العالى</a:t>
            </a:r>
            <a:endParaRPr lang="en-US" smtClean="0"/>
          </a:p>
        </p:txBody>
      </p:sp>
      <p:sp>
        <p:nvSpPr>
          <p:cNvPr id="28675" name="Rectangle 3"/>
          <p:cNvSpPr>
            <a:spLocks noGrp="1" noChangeArrowheads="1"/>
          </p:cNvSpPr>
          <p:nvPr>
            <p:ph type="body" idx="1"/>
          </p:nvPr>
        </p:nvSpPr>
        <p:spPr/>
        <p:txBody>
          <a:bodyPr/>
          <a:lstStyle/>
          <a:p>
            <a:pPr algn="r" rtl="1" eaLnBrk="1" hangingPunct="1">
              <a:buFontTx/>
              <a:buNone/>
              <a:defRPr/>
            </a:pPr>
            <a:r>
              <a:rPr lang="ar-EG" u="sng" smtClean="0"/>
              <a:t>البنيه الاساسية </a:t>
            </a:r>
            <a:r>
              <a:rPr lang="en-US" smtClean="0"/>
              <a:t>Infrastructure</a:t>
            </a:r>
            <a:r>
              <a:rPr lang="en-US" u="sng" smtClean="0"/>
              <a:t> </a:t>
            </a:r>
          </a:p>
          <a:p>
            <a:pPr algn="r" rtl="1" eaLnBrk="1" hangingPunct="1">
              <a:defRPr/>
            </a:pPr>
            <a:r>
              <a:rPr lang="ar-EG" smtClean="0"/>
              <a:t>المعامل وتطويرها</a:t>
            </a:r>
          </a:p>
          <a:p>
            <a:pPr algn="r" rtl="1" eaLnBrk="1" hangingPunct="1">
              <a:defRPr/>
            </a:pPr>
            <a:r>
              <a:rPr lang="ar-EG" smtClean="0"/>
              <a:t>خدمات الحاسب المركزى والاتصال.</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1000" fill="hold"/>
                                        <p:tgtEl>
                                          <p:spTgt spid="28675">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286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8675">
                                            <p:txEl>
                                              <p:pRg st="1" end="1"/>
                                            </p:txEl>
                                          </p:spTgt>
                                        </p:tgtEl>
                                        <p:attrNameLst>
                                          <p:attrName>style.visibility</p:attrName>
                                        </p:attrNameLst>
                                      </p:cBhvr>
                                      <p:to>
                                        <p:strVal val="visible"/>
                                      </p:to>
                                    </p:set>
                                    <p:anim calcmode="lin" valueType="num">
                                      <p:cBhvr additive="base">
                                        <p:cTn id="13" dur="1000" fill="hold"/>
                                        <p:tgtEl>
                                          <p:spTgt spid="28675">
                                            <p:txEl>
                                              <p:pRg st="1" end="1"/>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2867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8675">
                                            <p:txEl>
                                              <p:pRg st="2" end="2"/>
                                            </p:txEl>
                                          </p:spTgt>
                                        </p:tgtEl>
                                        <p:attrNameLst>
                                          <p:attrName>style.visibility</p:attrName>
                                        </p:attrNameLst>
                                      </p:cBhvr>
                                      <p:to>
                                        <p:strVal val="visible"/>
                                      </p:to>
                                    </p:set>
                                    <p:anim calcmode="lin" valueType="num">
                                      <p:cBhvr additive="base">
                                        <p:cTn id="19" dur="1000" fill="hold"/>
                                        <p:tgtEl>
                                          <p:spTgt spid="28675">
                                            <p:txEl>
                                              <p:pRg st="2" end="2"/>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2867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ctr" eaLnBrk="1" hangingPunct="1">
              <a:defRPr/>
            </a:pPr>
            <a:r>
              <a:rPr lang="ar-EG" sz="3200" smtClean="0"/>
              <a:t>(تابع)</a:t>
            </a:r>
            <a:r>
              <a:rPr lang="ar-EG" smtClean="0"/>
              <a:t>ضمان جودة المدخلات فى التعليم العالى</a:t>
            </a:r>
            <a:endParaRPr lang="en-US" smtClean="0"/>
          </a:p>
        </p:txBody>
      </p:sp>
      <p:sp>
        <p:nvSpPr>
          <p:cNvPr id="29699" name="Rectangle 3"/>
          <p:cNvSpPr>
            <a:spLocks noGrp="1" noChangeArrowheads="1"/>
          </p:cNvSpPr>
          <p:nvPr>
            <p:ph type="body" idx="1"/>
          </p:nvPr>
        </p:nvSpPr>
        <p:spPr/>
        <p:txBody>
          <a:bodyPr/>
          <a:lstStyle/>
          <a:p>
            <a:pPr algn="r" rtl="1" eaLnBrk="1" hangingPunct="1">
              <a:buFontTx/>
              <a:buNone/>
              <a:defRPr/>
            </a:pPr>
            <a:r>
              <a:rPr lang="ar-EG" sz="2800" u="sng" smtClean="0"/>
              <a:t>الدعم والتسهيلات الاساسية</a:t>
            </a:r>
            <a:endParaRPr lang="en-US" sz="2800" smtClean="0"/>
          </a:p>
          <a:p>
            <a:pPr algn="r" rtl="1" eaLnBrk="1" hangingPunct="1">
              <a:buFontTx/>
              <a:buNone/>
              <a:defRPr/>
            </a:pPr>
            <a:r>
              <a:rPr lang="en-US" sz="2800" smtClean="0"/>
              <a:t>Institutional Facilities and Support</a:t>
            </a:r>
          </a:p>
          <a:p>
            <a:pPr algn="r" rtl="1" eaLnBrk="1" hangingPunct="1">
              <a:defRPr/>
            </a:pPr>
            <a:r>
              <a:rPr lang="en-US" sz="2800" smtClean="0"/>
              <a:t> </a:t>
            </a:r>
            <a:r>
              <a:rPr lang="ar-EG" sz="2800" smtClean="0"/>
              <a:t>مبانى مناسبة للكليات ومناطق خضراء</a:t>
            </a:r>
          </a:p>
          <a:p>
            <a:pPr algn="r" rtl="1" eaLnBrk="1" hangingPunct="1">
              <a:defRPr/>
            </a:pPr>
            <a:r>
              <a:rPr lang="ar-EG" sz="2800" smtClean="0"/>
              <a:t>قاعات دراسية مناسبة ومجهزه</a:t>
            </a:r>
          </a:p>
          <a:p>
            <a:pPr algn="r" rtl="1" eaLnBrk="1" hangingPunct="1">
              <a:defRPr/>
            </a:pPr>
            <a:r>
              <a:rPr lang="ar-EG" sz="2800" smtClean="0"/>
              <a:t>مكتبات </a:t>
            </a:r>
          </a:p>
          <a:p>
            <a:pPr algn="r" rtl="1" eaLnBrk="1" hangingPunct="1">
              <a:defRPr/>
            </a:pPr>
            <a:r>
              <a:rPr lang="ar-EG" sz="2800" smtClean="0"/>
              <a:t>خدمات اتصال بالشبكة الدولية</a:t>
            </a:r>
          </a:p>
          <a:p>
            <a:pPr algn="r" rtl="1" eaLnBrk="1" hangingPunct="1">
              <a:defRPr/>
            </a:pPr>
            <a:r>
              <a:rPr lang="ar-EG" sz="2800" smtClean="0"/>
              <a:t>دعم مالى</a:t>
            </a:r>
          </a:p>
          <a:p>
            <a:pPr algn="r" rtl="1" eaLnBrk="1" hangingPunct="1">
              <a:defRPr/>
            </a:pPr>
            <a:r>
              <a:rPr lang="ar-EG" sz="2800" smtClean="0"/>
              <a:t>دعم تقنى ويشمل العاملين المؤهلين.</a:t>
            </a:r>
            <a:endParaRPr lang="en-US" sz="28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 calcmode="lin" valueType="num">
                                      <p:cBhvr additive="base">
                                        <p:cTn id="7" dur="1000" fill="hold"/>
                                        <p:tgtEl>
                                          <p:spTgt spid="29699">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296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9699">
                                            <p:txEl>
                                              <p:pRg st="1" end="1"/>
                                            </p:txEl>
                                          </p:spTgt>
                                        </p:tgtEl>
                                        <p:attrNameLst>
                                          <p:attrName>style.visibility</p:attrName>
                                        </p:attrNameLst>
                                      </p:cBhvr>
                                      <p:to>
                                        <p:strVal val="visible"/>
                                      </p:to>
                                    </p:set>
                                    <p:anim calcmode="lin" valueType="num">
                                      <p:cBhvr additive="base">
                                        <p:cTn id="13" dur="1000" fill="hold"/>
                                        <p:tgtEl>
                                          <p:spTgt spid="29699">
                                            <p:txEl>
                                              <p:pRg st="1" end="1"/>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296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9699">
                                            <p:txEl>
                                              <p:pRg st="2" end="2"/>
                                            </p:txEl>
                                          </p:spTgt>
                                        </p:tgtEl>
                                        <p:attrNameLst>
                                          <p:attrName>style.visibility</p:attrName>
                                        </p:attrNameLst>
                                      </p:cBhvr>
                                      <p:to>
                                        <p:strVal val="visible"/>
                                      </p:to>
                                    </p:set>
                                    <p:anim calcmode="lin" valueType="num">
                                      <p:cBhvr additive="base">
                                        <p:cTn id="19" dur="1000" fill="hold"/>
                                        <p:tgtEl>
                                          <p:spTgt spid="29699">
                                            <p:txEl>
                                              <p:pRg st="2" end="2"/>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296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9699">
                                            <p:txEl>
                                              <p:pRg st="3" end="3"/>
                                            </p:txEl>
                                          </p:spTgt>
                                        </p:tgtEl>
                                        <p:attrNameLst>
                                          <p:attrName>style.visibility</p:attrName>
                                        </p:attrNameLst>
                                      </p:cBhvr>
                                      <p:to>
                                        <p:strVal val="visible"/>
                                      </p:to>
                                    </p:set>
                                    <p:anim calcmode="lin" valueType="num">
                                      <p:cBhvr additive="base">
                                        <p:cTn id="25" dur="1000" fill="hold"/>
                                        <p:tgtEl>
                                          <p:spTgt spid="29699">
                                            <p:txEl>
                                              <p:pRg st="3" end="3"/>
                                            </p:txEl>
                                          </p:spTgt>
                                        </p:tgtEl>
                                        <p:attrNameLst>
                                          <p:attrName>ppt_x</p:attrName>
                                        </p:attrNameLst>
                                      </p:cBhvr>
                                      <p:tavLst>
                                        <p:tav tm="0">
                                          <p:val>
                                            <p:strVal val="1+#ppt_w/2"/>
                                          </p:val>
                                        </p:tav>
                                        <p:tav tm="100000">
                                          <p:val>
                                            <p:strVal val="#ppt_x"/>
                                          </p:val>
                                        </p:tav>
                                      </p:tavLst>
                                    </p:anim>
                                    <p:anim calcmode="lin" valueType="num">
                                      <p:cBhvr additive="base">
                                        <p:cTn id="26" dur="1000" fill="hold"/>
                                        <p:tgtEl>
                                          <p:spTgt spid="296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9699">
                                            <p:txEl>
                                              <p:pRg st="4" end="4"/>
                                            </p:txEl>
                                          </p:spTgt>
                                        </p:tgtEl>
                                        <p:attrNameLst>
                                          <p:attrName>style.visibility</p:attrName>
                                        </p:attrNameLst>
                                      </p:cBhvr>
                                      <p:to>
                                        <p:strVal val="visible"/>
                                      </p:to>
                                    </p:set>
                                    <p:anim calcmode="lin" valueType="num">
                                      <p:cBhvr additive="base">
                                        <p:cTn id="31" dur="1000" fill="hold"/>
                                        <p:tgtEl>
                                          <p:spTgt spid="29699">
                                            <p:txEl>
                                              <p:pRg st="4" end="4"/>
                                            </p:txEl>
                                          </p:spTgt>
                                        </p:tgtEl>
                                        <p:attrNameLst>
                                          <p:attrName>ppt_x</p:attrName>
                                        </p:attrNameLst>
                                      </p:cBhvr>
                                      <p:tavLst>
                                        <p:tav tm="0">
                                          <p:val>
                                            <p:strVal val="1+#ppt_w/2"/>
                                          </p:val>
                                        </p:tav>
                                        <p:tav tm="100000">
                                          <p:val>
                                            <p:strVal val="#ppt_x"/>
                                          </p:val>
                                        </p:tav>
                                      </p:tavLst>
                                    </p:anim>
                                    <p:anim calcmode="lin" valueType="num">
                                      <p:cBhvr additive="base">
                                        <p:cTn id="32" dur="1000" fill="hold"/>
                                        <p:tgtEl>
                                          <p:spTgt spid="2969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29699">
                                            <p:txEl>
                                              <p:pRg st="5" end="5"/>
                                            </p:txEl>
                                          </p:spTgt>
                                        </p:tgtEl>
                                        <p:attrNameLst>
                                          <p:attrName>style.visibility</p:attrName>
                                        </p:attrNameLst>
                                      </p:cBhvr>
                                      <p:to>
                                        <p:strVal val="visible"/>
                                      </p:to>
                                    </p:set>
                                    <p:anim calcmode="lin" valueType="num">
                                      <p:cBhvr additive="base">
                                        <p:cTn id="37" dur="1000" fill="hold"/>
                                        <p:tgtEl>
                                          <p:spTgt spid="29699">
                                            <p:txEl>
                                              <p:pRg st="5" end="5"/>
                                            </p:txEl>
                                          </p:spTgt>
                                        </p:tgtEl>
                                        <p:attrNameLst>
                                          <p:attrName>ppt_x</p:attrName>
                                        </p:attrNameLst>
                                      </p:cBhvr>
                                      <p:tavLst>
                                        <p:tav tm="0">
                                          <p:val>
                                            <p:strVal val="1+#ppt_w/2"/>
                                          </p:val>
                                        </p:tav>
                                        <p:tav tm="100000">
                                          <p:val>
                                            <p:strVal val="#ppt_x"/>
                                          </p:val>
                                        </p:tav>
                                      </p:tavLst>
                                    </p:anim>
                                    <p:anim calcmode="lin" valueType="num">
                                      <p:cBhvr additive="base">
                                        <p:cTn id="38" dur="1000" fill="hold"/>
                                        <p:tgtEl>
                                          <p:spTgt spid="2969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29699">
                                            <p:txEl>
                                              <p:pRg st="6" end="6"/>
                                            </p:txEl>
                                          </p:spTgt>
                                        </p:tgtEl>
                                        <p:attrNameLst>
                                          <p:attrName>style.visibility</p:attrName>
                                        </p:attrNameLst>
                                      </p:cBhvr>
                                      <p:to>
                                        <p:strVal val="visible"/>
                                      </p:to>
                                    </p:set>
                                    <p:anim calcmode="lin" valueType="num">
                                      <p:cBhvr additive="base">
                                        <p:cTn id="43" dur="1000" fill="hold"/>
                                        <p:tgtEl>
                                          <p:spTgt spid="29699">
                                            <p:txEl>
                                              <p:pRg st="6" end="6"/>
                                            </p:txEl>
                                          </p:spTgt>
                                        </p:tgtEl>
                                        <p:attrNameLst>
                                          <p:attrName>ppt_x</p:attrName>
                                        </p:attrNameLst>
                                      </p:cBhvr>
                                      <p:tavLst>
                                        <p:tav tm="0">
                                          <p:val>
                                            <p:strVal val="1+#ppt_w/2"/>
                                          </p:val>
                                        </p:tav>
                                        <p:tav tm="100000">
                                          <p:val>
                                            <p:strVal val="#ppt_x"/>
                                          </p:val>
                                        </p:tav>
                                      </p:tavLst>
                                    </p:anim>
                                    <p:anim calcmode="lin" valueType="num">
                                      <p:cBhvr additive="base">
                                        <p:cTn id="44" dur="1000" fill="hold"/>
                                        <p:tgtEl>
                                          <p:spTgt spid="2969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29699">
                                            <p:txEl>
                                              <p:pRg st="7" end="7"/>
                                            </p:txEl>
                                          </p:spTgt>
                                        </p:tgtEl>
                                        <p:attrNameLst>
                                          <p:attrName>style.visibility</p:attrName>
                                        </p:attrNameLst>
                                      </p:cBhvr>
                                      <p:to>
                                        <p:strVal val="visible"/>
                                      </p:to>
                                    </p:set>
                                    <p:anim calcmode="lin" valueType="num">
                                      <p:cBhvr additive="base">
                                        <p:cTn id="49" dur="1000" fill="hold"/>
                                        <p:tgtEl>
                                          <p:spTgt spid="29699">
                                            <p:txEl>
                                              <p:pRg st="7" end="7"/>
                                            </p:txEl>
                                          </p:spTgt>
                                        </p:tgtEl>
                                        <p:attrNameLst>
                                          <p:attrName>ppt_x</p:attrName>
                                        </p:attrNameLst>
                                      </p:cBhvr>
                                      <p:tavLst>
                                        <p:tav tm="0">
                                          <p:val>
                                            <p:strVal val="1+#ppt_w/2"/>
                                          </p:val>
                                        </p:tav>
                                        <p:tav tm="100000">
                                          <p:val>
                                            <p:strVal val="#ppt_x"/>
                                          </p:val>
                                        </p:tav>
                                      </p:tavLst>
                                    </p:anim>
                                    <p:anim calcmode="lin" valueType="num">
                                      <p:cBhvr additive="base">
                                        <p:cTn id="50" dur="1000" fill="hold"/>
                                        <p:tgtEl>
                                          <p:spTgt spid="29699">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defRPr/>
            </a:pPr>
            <a:r>
              <a:rPr lang="ar-EG" sz="3200" smtClean="0"/>
              <a:t>(تابع)</a:t>
            </a:r>
            <a:r>
              <a:rPr lang="ar-EG" smtClean="0"/>
              <a:t>ضمان جودة المدخلات فى التعليم العالى</a:t>
            </a:r>
            <a:endParaRPr lang="en-US" smtClean="0"/>
          </a:p>
        </p:txBody>
      </p:sp>
      <p:sp>
        <p:nvSpPr>
          <p:cNvPr id="30723" name="Rectangle 3"/>
          <p:cNvSpPr>
            <a:spLocks noGrp="1" noChangeArrowheads="1"/>
          </p:cNvSpPr>
          <p:nvPr>
            <p:ph type="body" idx="1"/>
          </p:nvPr>
        </p:nvSpPr>
        <p:spPr/>
        <p:txBody>
          <a:bodyPr/>
          <a:lstStyle/>
          <a:p>
            <a:pPr algn="r" rtl="1" eaLnBrk="1" hangingPunct="1">
              <a:buFontTx/>
              <a:buNone/>
              <a:defRPr/>
            </a:pPr>
            <a:r>
              <a:rPr lang="ar-EG" sz="2800" u="sng" smtClean="0"/>
              <a:t>العمليات</a:t>
            </a:r>
            <a:r>
              <a:rPr lang="ar-EG" sz="2800" smtClean="0"/>
              <a:t>  </a:t>
            </a:r>
            <a:r>
              <a:rPr lang="en-US" sz="2800" smtClean="0"/>
              <a:t>Processes</a:t>
            </a:r>
          </a:p>
          <a:p>
            <a:pPr algn="r" rtl="1" eaLnBrk="1" hangingPunct="1">
              <a:buFontTx/>
              <a:buNone/>
              <a:defRPr/>
            </a:pPr>
            <a:r>
              <a:rPr lang="ar-EG" sz="2800" smtClean="0"/>
              <a:t>وتشمل ما يتم من اعمال فى المجالات التالية:</a:t>
            </a:r>
          </a:p>
          <a:p>
            <a:pPr algn="r" rtl="1" eaLnBrk="1" hangingPunct="1">
              <a:defRPr/>
            </a:pPr>
            <a:r>
              <a:rPr lang="ar-EG" sz="2800" smtClean="0"/>
              <a:t>القبول والتسجيل</a:t>
            </a:r>
          </a:p>
          <a:p>
            <a:pPr algn="r" rtl="1" eaLnBrk="1" hangingPunct="1">
              <a:defRPr/>
            </a:pPr>
            <a:r>
              <a:rPr lang="ar-EG" sz="2800" smtClean="0"/>
              <a:t>التعينات</a:t>
            </a:r>
          </a:p>
          <a:p>
            <a:pPr algn="r" rtl="1" eaLnBrk="1" hangingPunct="1">
              <a:defRPr/>
            </a:pPr>
            <a:r>
              <a:rPr lang="ar-EG" sz="2800" smtClean="0"/>
              <a:t>وسائل التعليم وطرق بناء المعرفه</a:t>
            </a:r>
          </a:p>
          <a:p>
            <a:pPr algn="r" rtl="1" eaLnBrk="1" hangingPunct="1">
              <a:defRPr/>
            </a:pPr>
            <a:r>
              <a:rPr lang="ar-EG" sz="2800" smtClean="0"/>
              <a:t>تطوير المقررات </a:t>
            </a:r>
          </a:p>
          <a:p>
            <a:pPr algn="r" rtl="1" eaLnBrk="1" hangingPunct="1">
              <a:defRPr/>
            </a:pPr>
            <a:r>
              <a:rPr lang="ar-EG" sz="2800" smtClean="0"/>
              <a:t>تقويم المقررات الدراسية ووسائلها المختلفة</a:t>
            </a:r>
          </a:p>
          <a:p>
            <a:pPr algn="r" rtl="1" eaLnBrk="1" hangingPunct="1">
              <a:defRPr/>
            </a:pPr>
            <a:r>
              <a:rPr lang="ar-EG" sz="2800" smtClean="0"/>
              <a:t>وغبرها </a:t>
            </a:r>
            <a:endParaRPr lang="en-US" sz="28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additive="base">
                                        <p:cTn id="7" dur="1000" fill="hold"/>
                                        <p:tgtEl>
                                          <p:spTgt spid="30723">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07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0723">
                                            <p:txEl>
                                              <p:pRg st="1" end="1"/>
                                            </p:txEl>
                                          </p:spTgt>
                                        </p:tgtEl>
                                        <p:attrNameLst>
                                          <p:attrName>style.visibility</p:attrName>
                                        </p:attrNameLst>
                                      </p:cBhvr>
                                      <p:to>
                                        <p:strVal val="visible"/>
                                      </p:to>
                                    </p:set>
                                    <p:anim calcmode="lin" valueType="num">
                                      <p:cBhvr additive="base">
                                        <p:cTn id="13" dur="1000" fill="hold"/>
                                        <p:tgtEl>
                                          <p:spTgt spid="30723">
                                            <p:txEl>
                                              <p:pRg st="1" end="1"/>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307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0723">
                                            <p:txEl>
                                              <p:pRg st="2" end="2"/>
                                            </p:txEl>
                                          </p:spTgt>
                                        </p:tgtEl>
                                        <p:attrNameLst>
                                          <p:attrName>style.visibility</p:attrName>
                                        </p:attrNameLst>
                                      </p:cBhvr>
                                      <p:to>
                                        <p:strVal val="visible"/>
                                      </p:to>
                                    </p:set>
                                    <p:anim calcmode="lin" valueType="num">
                                      <p:cBhvr additive="base">
                                        <p:cTn id="19" dur="1000" fill="hold"/>
                                        <p:tgtEl>
                                          <p:spTgt spid="30723">
                                            <p:txEl>
                                              <p:pRg st="2" end="2"/>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307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0723">
                                            <p:txEl>
                                              <p:pRg st="3" end="3"/>
                                            </p:txEl>
                                          </p:spTgt>
                                        </p:tgtEl>
                                        <p:attrNameLst>
                                          <p:attrName>style.visibility</p:attrName>
                                        </p:attrNameLst>
                                      </p:cBhvr>
                                      <p:to>
                                        <p:strVal val="visible"/>
                                      </p:to>
                                    </p:set>
                                    <p:anim calcmode="lin" valueType="num">
                                      <p:cBhvr additive="base">
                                        <p:cTn id="25" dur="1000" fill="hold"/>
                                        <p:tgtEl>
                                          <p:spTgt spid="30723">
                                            <p:txEl>
                                              <p:pRg st="3" end="3"/>
                                            </p:txEl>
                                          </p:spTgt>
                                        </p:tgtEl>
                                        <p:attrNameLst>
                                          <p:attrName>ppt_x</p:attrName>
                                        </p:attrNameLst>
                                      </p:cBhvr>
                                      <p:tavLst>
                                        <p:tav tm="0">
                                          <p:val>
                                            <p:strVal val="1+#ppt_w/2"/>
                                          </p:val>
                                        </p:tav>
                                        <p:tav tm="100000">
                                          <p:val>
                                            <p:strVal val="#ppt_x"/>
                                          </p:val>
                                        </p:tav>
                                      </p:tavLst>
                                    </p:anim>
                                    <p:anim calcmode="lin" valueType="num">
                                      <p:cBhvr additive="base">
                                        <p:cTn id="26" dur="1000" fill="hold"/>
                                        <p:tgtEl>
                                          <p:spTgt spid="3072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0723">
                                            <p:txEl>
                                              <p:pRg st="4" end="4"/>
                                            </p:txEl>
                                          </p:spTgt>
                                        </p:tgtEl>
                                        <p:attrNameLst>
                                          <p:attrName>style.visibility</p:attrName>
                                        </p:attrNameLst>
                                      </p:cBhvr>
                                      <p:to>
                                        <p:strVal val="visible"/>
                                      </p:to>
                                    </p:set>
                                    <p:anim calcmode="lin" valueType="num">
                                      <p:cBhvr additive="base">
                                        <p:cTn id="31" dur="1000" fill="hold"/>
                                        <p:tgtEl>
                                          <p:spTgt spid="30723">
                                            <p:txEl>
                                              <p:pRg st="4" end="4"/>
                                            </p:txEl>
                                          </p:spTgt>
                                        </p:tgtEl>
                                        <p:attrNameLst>
                                          <p:attrName>ppt_x</p:attrName>
                                        </p:attrNameLst>
                                      </p:cBhvr>
                                      <p:tavLst>
                                        <p:tav tm="0">
                                          <p:val>
                                            <p:strVal val="1+#ppt_w/2"/>
                                          </p:val>
                                        </p:tav>
                                        <p:tav tm="100000">
                                          <p:val>
                                            <p:strVal val="#ppt_x"/>
                                          </p:val>
                                        </p:tav>
                                      </p:tavLst>
                                    </p:anim>
                                    <p:anim calcmode="lin" valueType="num">
                                      <p:cBhvr additive="base">
                                        <p:cTn id="32" dur="1000" fill="hold"/>
                                        <p:tgtEl>
                                          <p:spTgt spid="3072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30723">
                                            <p:txEl>
                                              <p:pRg st="5" end="5"/>
                                            </p:txEl>
                                          </p:spTgt>
                                        </p:tgtEl>
                                        <p:attrNameLst>
                                          <p:attrName>style.visibility</p:attrName>
                                        </p:attrNameLst>
                                      </p:cBhvr>
                                      <p:to>
                                        <p:strVal val="visible"/>
                                      </p:to>
                                    </p:set>
                                    <p:anim calcmode="lin" valueType="num">
                                      <p:cBhvr additive="base">
                                        <p:cTn id="37" dur="1000" fill="hold"/>
                                        <p:tgtEl>
                                          <p:spTgt spid="30723">
                                            <p:txEl>
                                              <p:pRg st="5" end="5"/>
                                            </p:txEl>
                                          </p:spTgt>
                                        </p:tgtEl>
                                        <p:attrNameLst>
                                          <p:attrName>ppt_x</p:attrName>
                                        </p:attrNameLst>
                                      </p:cBhvr>
                                      <p:tavLst>
                                        <p:tav tm="0">
                                          <p:val>
                                            <p:strVal val="1+#ppt_w/2"/>
                                          </p:val>
                                        </p:tav>
                                        <p:tav tm="100000">
                                          <p:val>
                                            <p:strVal val="#ppt_x"/>
                                          </p:val>
                                        </p:tav>
                                      </p:tavLst>
                                    </p:anim>
                                    <p:anim calcmode="lin" valueType="num">
                                      <p:cBhvr additive="base">
                                        <p:cTn id="38" dur="1000" fill="hold"/>
                                        <p:tgtEl>
                                          <p:spTgt spid="3072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30723">
                                            <p:txEl>
                                              <p:pRg st="6" end="6"/>
                                            </p:txEl>
                                          </p:spTgt>
                                        </p:tgtEl>
                                        <p:attrNameLst>
                                          <p:attrName>style.visibility</p:attrName>
                                        </p:attrNameLst>
                                      </p:cBhvr>
                                      <p:to>
                                        <p:strVal val="visible"/>
                                      </p:to>
                                    </p:set>
                                    <p:anim calcmode="lin" valueType="num">
                                      <p:cBhvr additive="base">
                                        <p:cTn id="43" dur="1000" fill="hold"/>
                                        <p:tgtEl>
                                          <p:spTgt spid="30723">
                                            <p:txEl>
                                              <p:pRg st="6" end="6"/>
                                            </p:txEl>
                                          </p:spTgt>
                                        </p:tgtEl>
                                        <p:attrNameLst>
                                          <p:attrName>ppt_x</p:attrName>
                                        </p:attrNameLst>
                                      </p:cBhvr>
                                      <p:tavLst>
                                        <p:tav tm="0">
                                          <p:val>
                                            <p:strVal val="1+#ppt_w/2"/>
                                          </p:val>
                                        </p:tav>
                                        <p:tav tm="100000">
                                          <p:val>
                                            <p:strVal val="#ppt_x"/>
                                          </p:val>
                                        </p:tav>
                                      </p:tavLst>
                                    </p:anim>
                                    <p:anim calcmode="lin" valueType="num">
                                      <p:cBhvr additive="base">
                                        <p:cTn id="44" dur="1000" fill="hold"/>
                                        <p:tgtEl>
                                          <p:spTgt spid="3072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30723">
                                            <p:txEl>
                                              <p:pRg st="7" end="7"/>
                                            </p:txEl>
                                          </p:spTgt>
                                        </p:tgtEl>
                                        <p:attrNameLst>
                                          <p:attrName>style.visibility</p:attrName>
                                        </p:attrNameLst>
                                      </p:cBhvr>
                                      <p:to>
                                        <p:strVal val="visible"/>
                                      </p:to>
                                    </p:set>
                                    <p:anim calcmode="lin" valueType="num">
                                      <p:cBhvr additive="base">
                                        <p:cTn id="49" dur="1000" fill="hold"/>
                                        <p:tgtEl>
                                          <p:spTgt spid="30723">
                                            <p:txEl>
                                              <p:pRg st="7" end="7"/>
                                            </p:txEl>
                                          </p:spTgt>
                                        </p:tgtEl>
                                        <p:attrNameLst>
                                          <p:attrName>ppt_x</p:attrName>
                                        </p:attrNameLst>
                                      </p:cBhvr>
                                      <p:tavLst>
                                        <p:tav tm="0">
                                          <p:val>
                                            <p:strVal val="1+#ppt_w/2"/>
                                          </p:val>
                                        </p:tav>
                                        <p:tav tm="100000">
                                          <p:val>
                                            <p:strVal val="#ppt_x"/>
                                          </p:val>
                                        </p:tav>
                                      </p:tavLst>
                                    </p:anim>
                                    <p:anim calcmode="lin" valueType="num">
                                      <p:cBhvr additive="base">
                                        <p:cTn id="50" dur="1000" fill="hold"/>
                                        <p:tgtEl>
                                          <p:spTgt spid="3072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gn="ctr" rtl="1" eaLnBrk="1" hangingPunct="1">
              <a:defRPr/>
            </a:pPr>
            <a:r>
              <a:rPr lang="ar-EG" sz="4000" smtClean="0"/>
              <a:t>التدريس والتعليم  </a:t>
            </a:r>
            <a:r>
              <a:rPr lang="en-US" sz="4000" smtClean="0"/>
              <a:t>Teaching and Learning</a:t>
            </a:r>
          </a:p>
        </p:txBody>
      </p:sp>
      <p:sp>
        <p:nvSpPr>
          <p:cNvPr id="31747" name="Rectangle 3"/>
          <p:cNvSpPr>
            <a:spLocks noGrp="1" noChangeArrowheads="1"/>
          </p:cNvSpPr>
          <p:nvPr>
            <p:ph type="body" idx="1"/>
          </p:nvPr>
        </p:nvSpPr>
        <p:spPr/>
        <p:txBody>
          <a:bodyPr/>
          <a:lstStyle/>
          <a:p>
            <a:pPr algn="r" rtl="1" eaLnBrk="1" hangingPunct="1">
              <a:defRPr/>
            </a:pPr>
            <a:r>
              <a:rPr lang="ar-EG" smtClean="0"/>
              <a:t>التحول من الاعتماد على التدريس بشكل رئيسى  الى الاعتماد على التعلم .</a:t>
            </a:r>
          </a:p>
          <a:p>
            <a:pPr algn="r" rtl="1" eaLnBrk="1" hangingPunct="1">
              <a:defRPr/>
            </a:pPr>
            <a:r>
              <a:rPr lang="ar-EG" smtClean="0"/>
              <a:t>كيف نضمن جودة كل من التدريس والتعلم؟</a:t>
            </a:r>
          </a:p>
          <a:p>
            <a:pPr algn="r" rtl="1" eaLnBrk="1" hangingPunct="1">
              <a:buFontTx/>
              <a:buNone/>
              <a:defRPr/>
            </a:pPr>
            <a:r>
              <a:rPr lang="ar-EG" smtClean="0"/>
              <a:t>نعتمد على المحاور التالية</a:t>
            </a:r>
          </a:p>
          <a:p>
            <a:pPr algn="r" rtl="1" eaLnBrk="1" hangingPunct="1">
              <a:defRPr/>
            </a:pPr>
            <a:r>
              <a:rPr lang="ar-EG" smtClean="0"/>
              <a:t>أعضاء هيئة تدريس مدربين</a:t>
            </a:r>
          </a:p>
          <a:p>
            <a:pPr algn="r" rtl="1" eaLnBrk="1" hangingPunct="1">
              <a:defRPr/>
            </a:pPr>
            <a:r>
              <a:rPr lang="ar-EG" smtClean="0"/>
              <a:t>التقييم المستمر للنظام من محكمين معتمدين</a:t>
            </a:r>
          </a:p>
          <a:p>
            <a:pPr algn="r" rtl="1" eaLnBrk="1" hangingPunct="1">
              <a:defRPr/>
            </a:pPr>
            <a:r>
              <a:rPr lang="ar-EG" smtClean="0"/>
              <a:t>الاهتمام بالتقييم الطلابى لكل عناصر المنظومة.</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 calcmode="lin" valueType="num">
                                      <p:cBhvr additive="base">
                                        <p:cTn id="7" dur="1000" fill="hold"/>
                                        <p:tgtEl>
                                          <p:spTgt spid="31747">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17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1747">
                                            <p:txEl>
                                              <p:pRg st="1" end="1"/>
                                            </p:txEl>
                                          </p:spTgt>
                                        </p:tgtEl>
                                        <p:attrNameLst>
                                          <p:attrName>style.visibility</p:attrName>
                                        </p:attrNameLst>
                                      </p:cBhvr>
                                      <p:to>
                                        <p:strVal val="visible"/>
                                      </p:to>
                                    </p:set>
                                    <p:anim calcmode="lin" valueType="num">
                                      <p:cBhvr additive="base">
                                        <p:cTn id="13" dur="1000" fill="hold"/>
                                        <p:tgtEl>
                                          <p:spTgt spid="31747">
                                            <p:txEl>
                                              <p:pRg st="1" end="1"/>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317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1747">
                                            <p:txEl>
                                              <p:pRg st="2" end="2"/>
                                            </p:txEl>
                                          </p:spTgt>
                                        </p:tgtEl>
                                        <p:attrNameLst>
                                          <p:attrName>style.visibility</p:attrName>
                                        </p:attrNameLst>
                                      </p:cBhvr>
                                      <p:to>
                                        <p:strVal val="visible"/>
                                      </p:to>
                                    </p:set>
                                    <p:anim calcmode="lin" valueType="num">
                                      <p:cBhvr additive="base">
                                        <p:cTn id="19" dur="1000" fill="hold"/>
                                        <p:tgtEl>
                                          <p:spTgt spid="31747">
                                            <p:txEl>
                                              <p:pRg st="2" end="2"/>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3174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1747">
                                            <p:txEl>
                                              <p:pRg st="3" end="3"/>
                                            </p:txEl>
                                          </p:spTgt>
                                        </p:tgtEl>
                                        <p:attrNameLst>
                                          <p:attrName>style.visibility</p:attrName>
                                        </p:attrNameLst>
                                      </p:cBhvr>
                                      <p:to>
                                        <p:strVal val="visible"/>
                                      </p:to>
                                    </p:set>
                                    <p:anim calcmode="lin" valueType="num">
                                      <p:cBhvr additive="base">
                                        <p:cTn id="25" dur="1000" fill="hold"/>
                                        <p:tgtEl>
                                          <p:spTgt spid="31747">
                                            <p:txEl>
                                              <p:pRg st="3" end="3"/>
                                            </p:txEl>
                                          </p:spTgt>
                                        </p:tgtEl>
                                        <p:attrNameLst>
                                          <p:attrName>ppt_x</p:attrName>
                                        </p:attrNameLst>
                                      </p:cBhvr>
                                      <p:tavLst>
                                        <p:tav tm="0">
                                          <p:val>
                                            <p:strVal val="1+#ppt_w/2"/>
                                          </p:val>
                                        </p:tav>
                                        <p:tav tm="100000">
                                          <p:val>
                                            <p:strVal val="#ppt_x"/>
                                          </p:val>
                                        </p:tav>
                                      </p:tavLst>
                                    </p:anim>
                                    <p:anim calcmode="lin" valueType="num">
                                      <p:cBhvr additive="base">
                                        <p:cTn id="26" dur="1000" fill="hold"/>
                                        <p:tgtEl>
                                          <p:spTgt spid="3174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1747">
                                            <p:txEl>
                                              <p:pRg st="4" end="4"/>
                                            </p:txEl>
                                          </p:spTgt>
                                        </p:tgtEl>
                                        <p:attrNameLst>
                                          <p:attrName>style.visibility</p:attrName>
                                        </p:attrNameLst>
                                      </p:cBhvr>
                                      <p:to>
                                        <p:strVal val="visible"/>
                                      </p:to>
                                    </p:set>
                                    <p:anim calcmode="lin" valueType="num">
                                      <p:cBhvr additive="base">
                                        <p:cTn id="31" dur="1000" fill="hold"/>
                                        <p:tgtEl>
                                          <p:spTgt spid="31747">
                                            <p:txEl>
                                              <p:pRg st="4" end="4"/>
                                            </p:txEl>
                                          </p:spTgt>
                                        </p:tgtEl>
                                        <p:attrNameLst>
                                          <p:attrName>ppt_x</p:attrName>
                                        </p:attrNameLst>
                                      </p:cBhvr>
                                      <p:tavLst>
                                        <p:tav tm="0">
                                          <p:val>
                                            <p:strVal val="1+#ppt_w/2"/>
                                          </p:val>
                                        </p:tav>
                                        <p:tav tm="100000">
                                          <p:val>
                                            <p:strVal val="#ppt_x"/>
                                          </p:val>
                                        </p:tav>
                                      </p:tavLst>
                                    </p:anim>
                                    <p:anim calcmode="lin" valueType="num">
                                      <p:cBhvr additive="base">
                                        <p:cTn id="32" dur="1000" fill="hold"/>
                                        <p:tgtEl>
                                          <p:spTgt spid="3174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31747">
                                            <p:txEl>
                                              <p:pRg st="5" end="5"/>
                                            </p:txEl>
                                          </p:spTgt>
                                        </p:tgtEl>
                                        <p:attrNameLst>
                                          <p:attrName>style.visibility</p:attrName>
                                        </p:attrNameLst>
                                      </p:cBhvr>
                                      <p:to>
                                        <p:strVal val="visible"/>
                                      </p:to>
                                    </p:set>
                                    <p:anim calcmode="lin" valueType="num">
                                      <p:cBhvr additive="base">
                                        <p:cTn id="37" dur="1000" fill="hold"/>
                                        <p:tgtEl>
                                          <p:spTgt spid="31747">
                                            <p:txEl>
                                              <p:pRg st="5" end="5"/>
                                            </p:txEl>
                                          </p:spTgt>
                                        </p:tgtEl>
                                        <p:attrNameLst>
                                          <p:attrName>ppt_x</p:attrName>
                                        </p:attrNameLst>
                                      </p:cBhvr>
                                      <p:tavLst>
                                        <p:tav tm="0">
                                          <p:val>
                                            <p:strVal val="1+#ppt_w/2"/>
                                          </p:val>
                                        </p:tav>
                                        <p:tav tm="100000">
                                          <p:val>
                                            <p:strVal val="#ppt_x"/>
                                          </p:val>
                                        </p:tav>
                                      </p:tavLst>
                                    </p:anim>
                                    <p:anim calcmode="lin" valueType="num">
                                      <p:cBhvr additive="base">
                                        <p:cTn id="38" dur="1000" fill="hold"/>
                                        <p:tgtEl>
                                          <p:spTgt spid="3174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ctr" rtl="1" eaLnBrk="1" hangingPunct="1">
              <a:defRPr/>
            </a:pPr>
            <a:r>
              <a:rPr lang="ar-EG" sz="4000" smtClean="0"/>
              <a:t>تقديرالمخرجات </a:t>
            </a:r>
            <a:r>
              <a:rPr lang="en-US" sz="4000" smtClean="0"/>
              <a:t>Outcome Assessment</a:t>
            </a:r>
          </a:p>
        </p:txBody>
      </p:sp>
      <p:sp>
        <p:nvSpPr>
          <p:cNvPr id="32771" name="Rectangle 3"/>
          <p:cNvSpPr>
            <a:spLocks noGrp="1" noChangeArrowheads="1"/>
          </p:cNvSpPr>
          <p:nvPr>
            <p:ph type="body" idx="1"/>
          </p:nvPr>
        </p:nvSpPr>
        <p:spPr/>
        <p:txBody>
          <a:bodyPr/>
          <a:lstStyle/>
          <a:p>
            <a:pPr algn="r" rtl="1" eaLnBrk="1" hangingPunct="1">
              <a:defRPr/>
            </a:pPr>
            <a:r>
              <a:rPr lang="ar-EG" smtClean="0"/>
              <a:t>تطوير أهداف واضحة للبرامج الدراسية ومخرجاتها.</a:t>
            </a:r>
          </a:p>
          <a:p>
            <a:pPr algn="r" rtl="1" eaLnBrk="1" hangingPunct="1">
              <a:defRPr/>
            </a:pPr>
            <a:r>
              <a:rPr lang="ar-EG" smtClean="0"/>
              <a:t>توجد طريقتان لتقدير مخرجات البرامج الدراسية وقياس مدى توافقها مع اهداف البرامج الدراسية:</a:t>
            </a:r>
          </a:p>
          <a:p>
            <a:pPr lvl="1" algn="r" rtl="1" eaLnBrk="1" hangingPunct="1">
              <a:defRPr/>
            </a:pPr>
            <a:r>
              <a:rPr lang="ar-EG" smtClean="0"/>
              <a:t>طريقة مباشرة  تستخدم تحليل الاختبارات الطلابية ونتائجها .</a:t>
            </a:r>
          </a:p>
          <a:p>
            <a:pPr lvl="1" algn="r" rtl="1" eaLnBrk="1" hangingPunct="1">
              <a:defRPr/>
            </a:pPr>
            <a:r>
              <a:rPr lang="ar-EG" smtClean="0"/>
              <a:t>طريقة غير مباشرة وتعمل على تحليل التقارير التى ترد من مختلف الادارات المرتبطة بالمنظومة التعليمية. </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 calcmode="lin" valueType="num">
                                      <p:cBhvr additive="base">
                                        <p:cTn id="7" dur="1000" fill="hold"/>
                                        <p:tgtEl>
                                          <p:spTgt spid="32771">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27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2771">
                                            <p:txEl>
                                              <p:pRg st="1" end="1"/>
                                            </p:txEl>
                                          </p:spTgt>
                                        </p:tgtEl>
                                        <p:attrNameLst>
                                          <p:attrName>style.visibility</p:attrName>
                                        </p:attrNameLst>
                                      </p:cBhvr>
                                      <p:to>
                                        <p:strVal val="visible"/>
                                      </p:to>
                                    </p:set>
                                    <p:anim calcmode="lin" valueType="num">
                                      <p:cBhvr additive="base">
                                        <p:cTn id="13" dur="1000" fill="hold"/>
                                        <p:tgtEl>
                                          <p:spTgt spid="32771">
                                            <p:txEl>
                                              <p:pRg st="1" end="1"/>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327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2771">
                                            <p:txEl>
                                              <p:pRg st="2" end="2"/>
                                            </p:txEl>
                                          </p:spTgt>
                                        </p:tgtEl>
                                        <p:attrNameLst>
                                          <p:attrName>style.visibility</p:attrName>
                                        </p:attrNameLst>
                                      </p:cBhvr>
                                      <p:to>
                                        <p:strVal val="visible"/>
                                      </p:to>
                                    </p:set>
                                    <p:anim calcmode="lin" valueType="num">
                                      <p:cBhvr additive="base">
                                        <p:cTn id="19" dur="1000" fill="hold"/>
                                        <p:tgtEl>
                                          <p:spTgt spid="32771">
                                            <p:txEl>
                                              <p:pRg st="2" end="2"/>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327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2771">
                                            <p:txEl>
                                              <p:pRg st="3" end="3"/>
                                            </p:txEl>
                                          </p:spTgt>
                                        </p:tgtEl>
                                        <p:attrNameLst>
                                          <p:attrName>style.visibility</p:attrName>
                                        </p:attrNameLst>
                                      </p:cBhvr>
                                      <p:to>
                                        <p:strVal val="visible"/>
                                      </p:to>
                                    </p:set>
                                    <p:anim calcmode="lin" valueType="num">
                                      <p:cBhvr additive="base">
                                        <p:cTn id="25" dur="1000" fill="hold"/>
                                        <p:tgtEl>
                                          <p:spTgt spid="32771">
                                            <p:txEl>
                                              <p:pRg st="3" end="3"/>
                                            </p:txEl>
                                          </p:spTgt>
                                        </p:tgtEl>
                                        <p:attrNameLst>
                                          <p:attrName>ppt_x</p:attrName>
                                        </p:attrNameLst>
                                      </p:cBhvr>
                                      <p:tavLst>
                                        <p:tav tm="0">
                                          <p:val>
                                            <p:strVal val="1+#ppt_w/2"/>
                                          </p:val>
                                        </p:tav>
                                        <p:tav tm="100000">
                                          <p:val>
                                            <p:strVal val="#ppt_x"/>
                                          </p:val>
                                        </p:tav>
                                      </p:tavLst>
                                    </p:anim>
                                    <p:anim calcmode="lin" valueType="num">
                                      <p:cBhvr additive="base">
                                        <p:cTn id="26" dur="1000" fill="hold"/>
                                        <p:tgtEl>
                                          <p:spTgt spid="3277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algn="ctr" eaLnBrk="1" hangingPunct="1">
              <a:defRPr/>
            </a:pPr>
            <a:r>
              <a:rPr lang="ar-EG" smtClean="0"/>
              <a:t>أهداف العرض</a:t>
            </a:r>
            <a:endParaRPr lang="en-US" smtClean="0"/>
          </a:p>
        </p:txBody>
      </p:sp>
      <p:sp>
        <p:nvSpPr>
          <p:cNvPr id="3075" name="Rectangle 3"/>
          <p:cNvSpPr>
            <a:spLocks noGrp="1" noChangeArrowheads="1"/>
          </p:cNvSpPr>
          <p:nvPr>
            <p:ph type="body" idx="1"/>
          </p:nvPr>
        </p:nvSpPr>
        <p:spPr/>
        <p:txBody>
          <a:bodyPr/>
          <a:lstStyle/>
          <a:p>
            <a:pPr marL="609600" indent="-609600" algn="r" rtl="1" eaLnBrk="1" hangingPunct="1">
              <a:defRPr/>
            </a:pPr>
            <a:r>
              <a:rPr lang="ar-EG" smtClean="0"/>
              <a:t>التعريف بالجودة بشكل عام مع التركيز على التعليم العالى.</a:t>
            </a:r>
          </a:p>
          <a:p>
            <a:pPr marL="609600" indent="-609600" algn="r" eaLnBrk="1" hangingPunct="1">
              <a:buFontTx/>
              <a:buNone/>
              <a:defRPr/>
            </a:pPr>
            <a:endParaRPr lang="ar-EG" smtClean="0"/>
          </a:p>
          <a:p>
            <a:pPr marL="609600" indent="-609600" algn="r" rtl="1" eaLnBrk="1" hangingPunct="1">
              <a:defRPr/>
            </a:pPr>
            <a:r>
              <a:rPr lang="ar-EG" smtClean="0"/>
              <a:t>عرض النماذج المختلفة للجودة فى التعليم العالى مع التقديم لطريقة متكاملة لتطبيق نظام الجودة.</a:t>
            </a:r>
          </a:p>
          <a:p>
            <a:pPr marL="609600" indent="-609600" algn="r" eaLnBrk="1" hangingPunct="1">
              <a:buFontTx/>
              <a:buNone/>
              <a:defRPr/>
            </a:pPr>
            <a:endParaRPr lang="ar-EG" smtClean="0"/>
          </a:p>
          <a:p>
            <a:pPr marL="609600" indent="-609600" algn="r" rtl="1" eaLnBrk="1" hangingPunct="1">
              <a:defRPr/>
            </a:pPr>
            <a:r>
              <a:rPr lang="ar-EG" smtClean="0"/>
              <a:t>مناقشة عملية عن الجودة فى التعليم العالى وما تقدمة من تحسينات على نظام التعليم.</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1000" fill="hold"/>
                                        <p:tgtEl>
                                          <p:spTgt spid="3075">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0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075">
                                            <p:txEl>
                                              <p:pRg st="2" end="2"/>
                                            </p:txEl>
                                          </p:spTgt>
                                        </p:tgtEl>
                                        <p:attrNameLst>
                                          <p:attrName>style.visibility</p:attrName>
                                        </p:attrNameLst>
                                      </p:cBhvr>
                                      <p:to>
                                        <p:strVal val="visible"/>
                                      </p:to>
                                    </p:set>
                                    <p:anim calcmode="lin" valueType="num">
                                      <p:cBhvr additive="base">
                                        <p:cTn id="13" dur="1000" fill="hold"/>
                                        <p:tgtEl>
                                          <p:spTgt spid="3075">
                                            <p:txEl>
                                              <p:pRg st="2" end="2"/>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307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anim calcmode="lin" valueType="num">
                                      <p:cBhvr additive="base">
                                        <p:cTn id="19" dur="1000" fill="hold"/>
                                        <p:tgtEl>
                                          <p:spTgt spid="3075">
                                            <p:txEl>
                                              <p:pRg st="4" end="4"/>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307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lgn="ctr" rtl="1" eaLnBrk="1" hangingPunct="1">
              <a:defRPr/>
            </a:pPr>
            <a:r>
              <a:rPr lang="ar-EG" sz="4000" smtClean="0"/>
              <a:t>مسئولية متابعة تحقيق الجودة فى التعليم الجامعى</a:t>
            </a:r>
            <a:endParaRPr lang="en-US" sz="4000" smtClean="0"/>
          </a:p>
        </p:txBody>
      </p:sp>
      <p:sp>
        <p:nvSpPr>
          <p:cNvPr id="33795" name="Rectangle 3"/>
          <p:cNvSpPr>
            <a:spLocks noGrp="1" noChangeArrowheads="1"/>
          </p:cNvSpPr>
          <p:nvPr>
            <p:ph type="body" idx="1"/>
          </p:nvPr>
        </p:nvSpPr>
        <p:spPr/>
        <p:txBody>
          <a:bodyPr/>
          <a:lstStyle/>
          <a:p>
            <a:pPr algn="r" rtl="1" eaLnBrk="1" hangingPunct="1">
              <a:defRPr/>
            </a:pPr>
            <a:r>
              <a:rPr lang="ar-EG" smtClean="0"/>
              <a:t>اقتناع الادارة العليا بسياسة تجويد التعليم والالتزام بها.</a:t>
            </a:r>
          </a:p>
          <a:p>
            <a:pPr algn="r" rtl="1" eaLnBrk="1" hangingPunct="1">
              <a:defRPr/>
            </a:pPr>
            <a:r>
              <a:rPr lang="ar-EG" smtClean="0"/>
              <a:t>رئيس القسم له دور محورى على مستوى القسم فى تحقيق منظومة الجودة.</a:t>
            </a:r>
          </a:p>
          <a:p>
            <a:pPr algn="r" rtl="1" eaLnBrk="1" hangingPunct="1">
              <a:defRPr/>
            </a:pPr>
            <a:r>
              <a:rPr lang="ar-EG" smtClean="0"/>
              <a:t>المجتمع والبيئة المتعاملة مع الجامعة.</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 calcmode="lin" valueType="num">
                                      <p:cBhvr additive="base">
                                        <p:cTn id="7" dur="1000" fill="hold"/>
                                        <p:tgtEl>
                                          <p:spTgt spid="33795">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37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3795">
                                            <p:txEl>
                                              <p:pRg st="1" end="1"/>
                                            </p:txEl>
                                          </p:spTgt>
                                        </p:tgtEl>
                                        <p:attrNameLst>
                                          <p:attrName>style.visibility</p:attrName>
                                        </p:attrNameLst>
                                      </p:cBhvr>
                                      <p:to>
                                        <p:strVal val="visible"/>
                                      </p:to>
                                    </p:set>
                                    <p:anim calcmode="lin" valueType="num">
                                      <p:cBhvr additive="base">
                                        <p:cTn id="13" dur="1000" fill="hold"/>
                                        <p:tgtEl>
                                          <p:spTgt spid="33795">
                                            <p:txEl>
                                              <p:pRg st="1" end="1"/>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337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3795">
                                            <p:txEl>
                                              <p:pRg st="2" end="2"/>
                                            </p:txEl>
                                          </p:spTgt>
                                        </p:tgtEl>
                                        <p:attrNameLst>
                                          <p:attrName>style.visibility</p:attrName>
                                        </p:attrNameLst>
                                      </p:cBhvr>
                                      <p:to>
                                        <p:strVal val="visible"/>
                                      </p:to>
                                    </p:set>
                                    <p:anim calcmode="lin" valueType="num">
                                      <p:cBhvr additive="base">
                                        <p:cTn id="19" dur="1000" fill="hold"/>
                                        <p:tgtEl>
                                          <p:spTgt spid="33795">
                                            <p:txEl>
                                              <p:pRg st="2" end="2"/>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3379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lgn="ctr" rtl="1" eaLnBrk="1" hangingPunct="1">
              <a:defRPr/>
            </a:pPr>
            <a:r>
              <a:rPr lang="ar-EG" b="1" smtClean="0"/>
              <a:t>معايير الجودة للتعليم العالي</a:t>
            </a:r>
            <a:endParaRPr lang="en-US" b="1" smtClean="0"/>
          </a:p>
        </p:txBody>
      </p:sp>
      <p:sp>
        <p:nvSpPr>
          <p:cNvPr id="38915" name="Rectangle 3"/>
          <p:cNvSpPr>
            <a:spLocks noGrp="1" noChangeArrowheads="1"/>
          </p:cNvSpPr>
          <p:nvPr>
            <p:ph type="body" idx="1"/>
          </p:nvPr>
        </p:nvSpPr>
        <p:spPr/>
        <p:txBody>
          <a:bodyPr/>
          <a:lstStyle/>
          <a:p>
            <a:pPr algn="r" rtl="1" eaLnBrk="1" hangingPunct="1">
              <a:defRPr/>
            </a:pPr>
            <a:r>
              <a:rPr lang="ar-EG" smtClean="0"/>
              <a:t>الرسالة والأهداف.</a:t>
            </a:r>
            <a:endParaRPr lang="en-US" smtClean="0"/>
          </a:p>
          <a:p>
            <a:pPr algn="r" rtl="1" eaLnBrk="1" hangingPunct="1">
              <a:defRPr/>
            </a:pPr>
            <a:r>
              <a:rPr lang="ar-EG" smtClean="0"/>
              <a:t>السلطات والإدارة .</a:t>
            </a:r>
            <a:endParaRPr lang="en-US" smtClean="0"/>
          </a:p>
          <a:p>
            <a:pPr algn="r" rtl="1" eaLnBrk="1" hangingPunct="1">
              <a:defRPr/>
            </a:pPr>
            <a:r>
              <a:rPr lang="ar-EG" smtClean="0"/>
              <a:t>إدارة ضمان الجودة وتحسينها. </a:t>
            </a:r>
            <a:endParaRPr lang="en-US" smtClean="0"/>
          </a:p>
          <a:p>
            <a:pPr algn="r" rtl="1" eaLnBrk="1" hangingPunct="1">
              <a:defRPr/>
            </a:pPr>
            <a:r>
              <a:rPr lang="ar-EG" smtClean="0"/>
              <a:t>التعلم والتدريس. </a:t>
            </a:r>
            <a:endParaRPr lang="en-US" smtClean="0"/>
          </a:p>
          <a:p>
            <a:pPr algn="r" rtl="1" eaLnBrk="1" hangingPunct="1">
              <a:defRPr/>
            </a:pPr>
            <a:r>
              <a:rPr lang="ar-EG" smtClean="0"/>
              <a:t>إدارة شؤون الطلاب.</a:t>
            </a:r>
            <a:endParaRPr lang="en-US" smtClean="0"/>
          </a:p>
          <a:p>
            <a:pPr algn="r" rtl="1" eaLnBrk="1" hangingPunct="1">
              <a:defRPr/>
            </a:pPr>
            <a:r>
              <a:rPr lang="ar-EG" smtClean="0"/>
              <a:t>موارد التعلم.</a:t>
            </a:r>
            <a:endParaRPr lang="en-US" smtClean="0"/>
          </a:p>
          <a:p>
            <a:pPr algn="r" rtl="1" eaLnBrk="1" hangingPunct="1">
              <a:defRPr/>
            </a:pPr>
            <a:r>
              <a:rPr lang="ar-EG" smtClean="0"/>
              <a:t>المرافق والتجهيزات.</a:t>
            </a:r>
            <a:r>
              <a:rPr lang="en-US"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 calcmode="lin" valueType="num">
                                      <p:cBhvr additive="base">
                                        <p:cTn id="7" dur="1000" fill="hold"/>
                                        <p:tgtEl>
                                          <p:spTgt spid="38915">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89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8915">
                                            <p:txEl>
                                              <p:pRg st="1" end="1"/>
                                            </p:txEl>
                                          </p:spTgt>
                                        </p:tgtEl>
                                        <p:attrNameLst>
                                          <p:attrName>style.visibility</p:attrName>
                                        </p:attrNameLst>
                                      </p:cBhvr>
                                      <p:to>
                                        <p:strVal val="visible"/>
                                      </p:to>
                                    </p:set>
                                    <p:anim calcmode="lin" valueType="num">
                                      <p:cBhvr additive="base">
                                        <p:cTn id="13" dur="1000" fill="hold"/>
                                        <p:tgtEl>
                                          <p:spTgt spid="38915">
                                            <p:txEl>
                                              <p:pRg st="1" end="1"/>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389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8915">
                                            <p:txEl>
                                              <p:pRg st="2" end="2"/>
                                            </p:txEl>
                                          </p:spTgt>
                                        </p:tgtEl>
                                        <p:attrNameLst>
                                          <p:attrName>style.visibility</p:attrName>
                                        </p:attrNameLst>
                                      </p:cBhvr>
                                      <p:to>
                                        <p:strVal val="visible"/>
                                      </p:to>
                                    </p:set>
                                    <p:anim calcmode="lin" valueType="num">
                                      <p:cBhvr additive="base">
                                        <p:cTn id="19" dur="1000" fill="hold"/>
                                        <p:tgtEl>
                                          <p:spTgt spid="38915">
                                            <p:txEl>
                                              <p:pRg st="2" end="2"/>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389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8915">
                                            <p:txEl>
                                              <p:pRg st="3" end="3"/>
                                            </p:txEl>
                                          </p:spTgt>
                                        </p:tgtEl>
                                        <p:attrNameLst>
                                          <p:attrName>style.visibility</p:attrName>
                                        </p:attrNameLst>
                                      </p:cBhvr>
                                      <p:to>
                                        <p:strVal val="visible"/>
                                      </p:to>
                                    </p:set>
                                    <p:anim calcmode="lin" valueType="num">
                                      <p:cBhvr additive="base">
                                        <p:cTn id="25" dur="1000" fill="hold"/>
                                        <p:tgtEl>
                                          <p:spTgt spid="38915">
                                            <p:txEl>
                                              <p:pRg st="3" end="3"/>
                                            </p:txEl>
                                          </p:spTgt>
                                        </p:tgtEl>
                                        <p:attrNameLst>
                                          <p:attrName>ppt_x</p:attrName>
                                        </p:attrNameLst>
                                      </p:cBhvr>
                                      <p:tavLst>
                                        <p:tav tm="0">
                                          <p:val>
                                            <p:strVal val="1+#ppt_w/2"/>
                                          </p:val>
                                        </p:tav>
                                        <p:tav tm="100000">
                                          <p:val>
                                            <p:strVal val="#ppt_x"/>
                                          </p:val>
                                        </p:tav>
                                      </p:tavLst>
                                    </p:anim>
                                    <p:anim calcmode="lin" valueType="num">
                                      <p:cBhvr additive="base">
                                        <p:cTn id="26" dur="1000" fill="hold"/>
                                        <p:tgtEl>
                                          <p:spTgt spid="3891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8915">
                                            <p:txEl>
                                              <p:pRg st="4" end="4"/>
                                            </p:txEl>
                                          </p:spTgt>
                                        </p:tgtEl>
                                        <p:attrNameLst>
                                          <p:attrName>style.visibility</p:attrName>
                                        </p:attrNameLst>
                                      </p:cBhvr>
                                      <p:to>
                                        <p:strVal val="visible"/>
                                      </p:to>
                                    </p:set>
                                    <p:anim calcmode="lin" valueType="num">
                                      <p:cBhvr additive="base">
                                        <p:cTn id="31" dur="1000" fill="hold"/>
                                        <p:tgtEl>
                                          <p:spTgt spid="38915">
                                            <p:txEl>
                                              <p:pRg st="4" end="4"/>
                                            </p:txEl>
                                          </p:spTgt>
                                        </p:tgtEl>
                                        <p:attrNameLst>
                                          <p:attrName>ppt_x</p:attrName>
                                        </p:attrNameLst>
                                      </p:cBhvr>
                                      <p:tavLst>
                                        <p:tav tm="0">
                                          <p:val>
                                            <p:strVal val="1+#ppt_w/2"/>
                                          </p:val>
                                        </p:tav>
                                        <p:tav tm="100000">
                                          <p:val>
                                            <p:strVal val="#ppt_x"/>
                                          </p:val>
                                        </p:tav>
                                      </p:tavLst>
                                    </p:anim>
                                    <p:anim calcmode="lin" valueType="num">
                                      <p:cBhvr additive="base">
                                        <p:cTn id="32" dur="1000" fill="hold"/>
                                        <p:tgtEl>
                                          <p:spTgt spid="3891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38915">
                                            <p:txEl>
                                              <p:pRg st="5" end="5"/>
                                            </p:txEl>
                                          </p:spTgt>
                                        </p:tgtEl>
                                        <p:attrNameLst>
                                          <p:attrName>style.visibility</p:attrName>
                                        </p:attrNameLst>
                                      </p:cBhvr>
                                      <p:to>
                                        <p:strVal val="visible"/>
                                      </p:to>
                                    </p:set>
                                    <p:anim calcmode="lin" valueType="num">
                                      <p:cBhvr additive="base">
                                        <p:cTn id="37" dur="1000" fill="hold"/>
                                        <p:tgtEl>
                                          <p:spTgt spid="38915">
                                            <p:txEl>
                                              <p:pRg st="5" end="5"/>
                                            </p:txEl>
                                          </p:spTgt>
                                        </p:tgtEl>
                                        <p:attrNameLst>
                                          <p:attrName>ppt_x</p:attrName>
                                        </p:attrNameLst>
                                      </p:cBhvr>
                                      <p:tavLst>
                                        <p:tav tm="0">
                                          <p:val>
                                            <p:strVal val="1+#ppt_w/2"/>
                                          </p:val>
                                        </p:tav>
                                        <p:tav tm="100000">
                                          <p:val>
                                            <p:strVal val="#ppt_x"/>
                                          </p:val>
                                        </p:tav>
                                      </p:tavLst>
                                    </p:anim>
                                    <p:anim calcmode="lin" valueType="num">
                                      <p:cBhvr additive="base">
                                        <p:cTn id="38" dur="1000" fill="hold"/>
                                        <p:tgtEl>
                                          <p:spTgt spid="3891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38915">
                                            <p:txEl>
                                              <p:pRg st="6" end="6"/>
                                            </p:txEl>
                                          </p:spTgt>
                                        </p:tgtEl>
                                        <p:attrNameLst>
                                          <p:attrName>style.visibility</p:attrName>
                                        </p:attrNameLst>
                                      </p:cBhvr>
                                      <p:to>
                                        <p:strVal val="visible"/>
                                      </p:to>
                                    </p:set>
                                    <p:anim calcmode="lin" valueType="num">
                                      <p:cBhvr additive="base">
                                        <p:cTn id="43" dur="1000" fill="hold"/>
                                        <p:tgtEl>
                                          <p:spTgt spid="38915">
                                            <p:txEl>
                                              <p:pRg st="6" end="6"/>
                                            </p:txEl>
                                          </p:spTgt>
                                        </p:tgtEl>
                                        <p:attrNameLst>
                                          <p:attrName>ppt_x</p:attrName>
                                        </p:attrNameLst>
                                      </p:cBhvr>
                                      <p:tavLst>
                                        <p:tav tm="0">
                                          <p:val>
                                            <p:strVal val="1+#ppt_w/2"/>
                                          </p:val>
                                        </p:tav>
                                        <p:tav tm="100000">
                                          <p:val>
                                            <p:strVal val="#ppt_x"/>
                                          </p:val>
                                        </p:tav>
                                      </p:tavLst>
                                    </p:anim>
                                    <p:anim calcmode="lin" valueType="num">
                                      <p:cBhvr additive="base">
                                        <p:cTn id="44" dur="1000" fill="hold"/>
                                        <p:tgtEl>
                                          <p:spTgt spid="3891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algn="ctr" rtl="1" eaLnBrk="1" hangingPunct="1">
              <a:defRPr/>
            </a:pPr>
            <a:r>
              <a:rPr lang="ar-EG" b="1" smtClean="0"/>
              <a:t>(تابع )معايير الجودة للتعليم العالي</a:t>
            </a:r>
            <a:endParaRPr lang="en-US" b="1" smtClean="0"/>
          </a:p>
        </p:txBody>
      </p:sp>
      <p:sp>
        <p:nvSpPr>
          <p:cNvPr id="40963" name="Rectangle 3"/>
          <p:cNvSpPr>
            <a:spLocks noGrp="1" noChangeArrowheads="1"/>
          </p:cNvSpPr>
          <p:nvPr>
            <p:ph type="body" idx="1"/>
          </p:nvPr>
        </p:nvSpPr>
        <p:spPr/>
        <p:txBody>
          <a:bodyPr/>
          <a:lstStyle/>
          <a:p>
            <a:pPr algn="r" rtl="1" eaLnBrk="1" hangingPunct="1">
              <a:defRPr/>
            </a:pPr>
            <a:r>
              <a:rPr lang="ar-EG" smtClean="0"/>
              <a:t>التخطيط المالي والإدارة المالية.</a:t>
            </a:r>
          </a:p>
          <a:p>
            <a:pPr algn="r" rtl="1" eaLnBrk="1" hangingPunct="1">
              <a:defRPr/>
            </a:pPr>
            <a:r>
              <a:rPr lang="ar-EG" smtClean="0"/>
              <a:t>عمليات التعاقد مع الموظفين ومع أعضاء هيئة التدريس. </a:t>
            </a:r>
          </a:p>
          <a:p>
            <a:pPr algn="r" rtl="1" eaLnBrk="1" hangingPunct="1">
              <a:defRPr/>
            </a:pPr>
            <a:r>
              <a:rPr lang="ar-EG" smtClean="0"/>
              <a:t>أبحاث التعليم العالي. </a:t>
            </a:r>
          </a:p>
          <a:p>
            <a:pPr algn="r" rtl="1" eaLnBrk="1" hangingPunct="1">
              <a:defRPr/>
            </a:pPr>
            <a:r>
              <a:rPr lang="ar-EG" smtClean="0"/>
              <a:t>علاقات المؤسسة التعليمية مع المجتمع.</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 calcmode="lin" valueType="num">
                                      <p:cBhvr additive="base">
                                        <p:cTn id="7" dur="1000" fill="hold"/>
                                        <p:tgtEl>
                                          <p:spTgt spid="40963">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409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0963">
                                            <p:txEl>
                                              <p:pRg st="1" end="1"/>
                                            </p:txEl>
                                          </p:spTgt>
                                        </p:tgtEl>
                                        <p:attrNameLst>
                                          <p:attrName>style.visibility</p:attrName>
                                        </p:attrNameLst>
                                      </p:cBhvr>
                                      <p:to>
                                        <p:strVal val="visible"/>
                                      </p:to>
                                    </p:set>
                                    <p:anim calcmode="lin" valueType="num">
                                      <p:cBhvr additive="base">
                                        <p:cTn id="13" dur="1000" fill="hold"/>
                                        <p:tgtEl>
                                          <p:spTgt spid="40963">
                                            <p:txEl>
                                              <p:pRg st="1" end="1"/>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409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40963">
                                            <p:txEl>
                                              <p:pRg st="2" end="2"/>
                                            </p:txEl>
                                          </p:spTgt>
                                        </p:tgtEl>
                                        <p:attrNameLst>
                                          <p:attrName>style.visibility</p:attrName>
                                        </p:attrNameLst>
                                      </p:cBhvr>
                                      <p:to>
                                        <p:strVal val="visible"/>
                                      </p:to>
                                    </p:set>
                                    <p:anim calcmode="lin" valueType="num">
                                      <p:cBhvr additive="base">
                                        <p:cTn id="19" dur="1000" fill="hold"/>
                                        <p:tgtEl>
                                          <p:spTgt spid="40963">
                                            <p:txEl>
                                              <p:pRg st="2" end="2"/>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409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40963">
                                            <p:txEl>
                                              <p:pRg st="3" end="3"/>
                                            </p:txEl>
                                          </p:spTgt>
                                        </p:tgtEl>
                                        <p:attrNameLst>
                                          <p:attrName>style.visibility</p:attrName>
                                        </p:attrNameLst>
                                      </p:cBhvr>
                                      <p:to>
                                        <p:strVal val="visible"/>
                                      </p:to>
                                    </p:set>
                                    <p:anim calcmode="lin" valueType="num">
                                      <p:cBhvr additive="base">
                                        <p:cTn id="25" dur="1000" fill="hold"/>
                                        <p:tgtEl>
                                          <p:spTgt spid="40963">
                                            <p:txEl>
                                              <p:pRg st="3" end="3"/>
                                            </p:txEl>
                                          </p:spTgt>
                                        </p:tgtEl>
                                        <p:attrNameLst>
                                          <p:attrName>ppt_x</p:attrName>
                                        </p:attrNameLst>
                                      </p:cBhvr>
                                      <p:tavLst>
                                        <p:tav tm="0">
                                          <p:val>
                                            <p:strVal val="1+#ppt_w/2"/>
                                          </p:val>
                                        </p:tav>
                                        <p:tav tm="100000">
                                          <p:val>
                                            <p:strVal val="#ppt_x"/>
                                          </p:val>
                                        </p:tav>
                                      </p:tavLst>
                                    </p:anim>
                                    <p:anim calcmode="lin" valueType="num">
                                      <p:cBhvr additive="base">
                                        <p:cTn id="26" dur="1000" fill="hold"/>
                                        <p:tgtEl>
                                          <p:spTgt spid="4096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type="body" idx="4294967295"/>
          </p:nvPr>
        </p:nvSpPr>
        <p:spPr>
          <a:xfrm>
            <a:off x="0" y="1905000"/>
            <a:ext cx="8229600" cy="4114800"/>
          </a:xfrm>
        </p:spPr>
        <p:txBody>
          <a:bodyPr/>
          <a:lstStyle/>
          <a:p>
            <a:pPr algn="ctr" rtl="1" eaLnBrk="1" hangingPunct="1">
              <a:buFontTx/>
              <a:buNone/>
              <a:defRPr/>
            </a:pPr>
            <a:endParaRPr lang="en-US" b="1" smtClean="0"/>
          </a:p>
          <a:p>
            <a:pPr algn="ctr" rtl="1" eaLnBrk="1" hangingPunct="1">
              <a:buFontTx/>
              <a:buNone/>
              <a:defRPr/>
            </a:pPr>
            <a:endParaRPr lang="en-US" b="1" smtClean="0"/>
          </a:p>
          <a:p>
            <a:pPr algn="ctr" rtl="1" eaLnBrk="1" hangingPunct="1">
              <a:buFontTx/>
              <a:buNone/>
              <a:defRPr/>
            </a:pPr>
            <a:r>
              <a:rPr lang="ar-EG" sz="4400" b="1" smtClean="0"/>
              <a:t>شكرا على حسن الاستماع</a:t>
            </a:r>
            <a:r>
              <a:rPr lang="en-US" sz="4400" b="1" smtClean="0"/>
              <a:t> </a:t>
            </a:r>
            <a:r>
              <a:rPr lang="ar-EG" sz="4400" b="1" smtClean="0"/>
              <a:t>ونرحب بالمناقشة</a:t>
            </a:r>
            <a:endParaRPr lang="en-US" sz="4400" b="1" smtClean="0"/>
          </a:p>
          <a:p>
            <a:pPr algn="ctr" rtl="1" eaLnBrk="1" hangingPunct="1">
              <a:buFontTx/>
              <a:buNone/>
              <a:defRPr/>
            </a:pPr>
            <a:endParaRPr lang="en-US" sz="4400" b="1"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defRPr/>
            </a:pPr>
            <a:r>
              <a:rPr lang="ar-EG" smtClean="0"/>
              <a:t> جزئيات العرض</a:t>
            </a:r>
            <a:endParaRPr lang="en-US" smtClean="0"/>
          </a:p>
        </p:txBody>
      </p:sp>
      <p:sp>
        <p:nvSpPr>
          <p:cNvPr id="4099" name="Rectangle 3"/>
          <p:cNvSpPr>
            <a:spLocks noGrp="1" noChangeArrowheads="1"/>
          </p:cNvSpPr>
          <p:nvPr>
            <p:ph type="body" idx="1"/>
          </p:nvPr>
        </p:nvSpPr>
        <p:spPr>
          <a:xfrm>
            <a:off x="457200" y="2057400"/>
            <a:ext cx="8229600" cy="4114800"/>
          </a:xfrm>
        </p:spPr>
        <p:txBody>
          <a:bodyPr/>
          <a:lstStyle/>
          <a:p>
            <a:pPr algn="r" rtl="1" eaLnBrk="1" hangingPunct="1"/>
            <a:r>
              <a:rPr lang="ar-EG" sz="2800" smtClean="0"/>
              <a:t>مقدمة.</a:t>
            </a:r>
          </a:p>
          <a:p>
            <a:pPr algn="r" rtl="1" eaLnBrk="1" hangingPunct="1"/>
            <a:r>
              <a:rPr lang="ar-EG" sz="2800" smtClean="0"/>
              <a:t>التعريف بالجودة والفرق بين ضمان الجودة و مراقبة الجودة.</a:t>
            </a:r>
          </a:p>
          <a:p>
            <a:pPr algn="r" rtl="1" eaLnBrk="1" hangingPunct="1"/>
            <a:r>
              <a:rPr lang="ar-EG" sz="2800" smtClean="0"/>
              <a:t>التعريف بالنماذج المختلفة للجودة.</a:t>
            </a:r>
          </a:p>
          <a:p>
            <a:pPr algn="r" rtl="1" eaLnBrk="1" hangingPunct="1"/>
            <a:r>
              <a:rPr lang="ar-EG" sz="2800" smtClean="0"/>
              <a:t>التعريف بطريقة تطبيق الجودة فى التعليم العالى.</a:t>
            </a:r>
          </a:p>
          <a:p>
            <a:pPr algn="r" rtl="1" eaLnBrk="1" hangingPunct="1"/>
            <a:r>
              <a:rPr lang="ar-EG" sz="2800" smtClean="0"/>
              <a:t>عناصر الجودة الشاملة فى التعليم العالى.</a:t>
            </a:r>
          </a:p>
          <a:p>
            <a:pPr algn="r" rtl="1" eaLnBrk="1" hangingPunct="1"/>
            <a:r>
              <a:rPr lang="ar-EG" sz="2800" smtClean="0"/>
              <a:t>مقترحات لتطبيق الجودة فى ضوء العرض.</a:t>
            </a:r>
          </a:p>
          <a:p>
            <a:pPr algn="r" rtl="1" eaLnBrk="1" hangingPunct="1"/>
            <a:r>
              <a:rPr lang="ar-SA" sz="2800" smtClean="0"/>
              <a:t>التق</a:t>
            </a:r>
            <a:r>
              <a:rPr lang="ar-EG" sz="2800" smtClean="0"/>
              <a:t>ي</a:t>
            </a:r>
            <a:r>
              <a:rPr lang="ar-SA" sz="2800" smtClean="0"/>
              <a:t>يم الذاتي الأولي للبرامج الأكاديمية</a:t>
            </a:r>
            <a:endParaRPr lang="ar-EG" sz="2800" smtClean="0"/>
          </a:p>
          <a:p>
            <a:pPr algn="r" rtl="1" eaLnBrk="1" hangingPunct="1"/>
            <a:r>
              <a:rPr lang="ar-SA" sz="2800" smtClean="0"/>
              <a:t>تطوير خطة استراتيجية لتوكيد الجودة</a:t>
            </a:r>
            <a:endParaRPr lang="ar-EG" sz="2800" smtClean="0"/>
          </a:p>
          <a:p>
            <a:pPr algn="r" rtl="1" eaLnBrk="1" hangingPunct="1"/>
            <a:endParaRPr lang="en-US" sz="28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1000" fill="hold"/>
                                        <p:tgtEl>
                                          <p:spTgt spid="4099">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1000" fill="hold"/>
                                        <p:tgtEl>
                                          <p:spTgt spid="4099">
                                            <p:txEl>
                                              <p:pRg st="1" end="1"/>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40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1000" fill="hold"/>
                                        <p:tgtEl>
                                          <p:spTgt spid="4099">
                                            <p:txEl>
                                              <p:pRg st="2" end="2"/>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40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additive="base">
                                        <p:cTn id="25" dur="1000" fill="hold"/>
                                        <p:tgtEl>
                                          <p:spTgt spid="4099">
                                            <p:txEl>
                                              <p:pRg st="3" end="3"/>
                                            </p:txEl>
                                          </p:spTgt>
                                        </p:tgtEl>
                                        <p:attrNameLst>
                                          <p:attrName>ppt_x</p:attrName>
                                        </p:attrNameLst>
                                      </p:cBhvr>
                                      <p:tavLst>
                                        <p:tav tm="0">
                                          <p:val>
                                            <p:strVal val="1+#ppt_w/2"/>
                                          </p:val>
                                        </p:tav>
                                        <p:tav tm="100000">
                                          <p:val>
                                            <p:strVal val="#ppt_x"/>
                                          </p:val>
                                        </p:tav>
                                      </p:tavLst>
                                    </p:anim>
                                    <p:anim calcmode="lin" valueType="num">
                                      <p:cBhvr additive="base">
                                        <p:cTn id="26" dur="1000" fill="hold"/>
                                        <p:tgtEl>
                                          <p:spTgt spid="40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4099">
                                            <p:txEl>
                                              <p:pRg st="4" end="4"/>
                                            </p:txEl>
                                          </p:spTgt>
                                        </p:tgtEl>
                                        <p:attrNameLst>
                                          <p:attrName>style.visibility</p:attrName>
                                        </p:attrNameLst>
                                      </p:cBhvr>
                                      <p:to>
                                        <p:strVal val="visible"/>
                                      </p:to>
                                    </p:set>
                                    <p:anim calcmode="lin" valueType="num">
                                      <p:cBhvr additive="base">
                                        <p:cTn id="31" dur="1000" fill="hold"/>
                                        <p:tgtEl>
                                          <p:spTgt spid="4099">
                                            <p:txEl>
                                              <p:pRg st="4" end="4"/>
                                            </p:txEl>
                                          </p:spTgt>
                                        </p:tgtEl>
                                        <p:attrNameLst>
                                          <p:attrName>ppt_x</p:attrName>
                                        </p:attrNameLst>
                                      </p:cBhvr>
                                      <p:tavLst>
                                        <p:tav tm="0">
                                          <p:val>
                                            <p:strVal val="1+#ppt_w/2"/>
                                          </p:val>
                                        </p:tav>
                                        <p:tav tm="100000">
                                          <p:val>
                                            <p:strVal val="#ppt_x"/>
                                          </p:val>
                                        </p:tav>
                                      </p:tavLst>
                                    </p:anim>
                                    <p:anim calcmode="lin" valueType="num">
                                      <p:cBhvr additive="base">
                                        <p:cTn id="32" dur="1000" fill="hold"/>
                                        <p:tgtEl>
                                          <p:spTgt spid="409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4099">
                                            <p:txEl>
                                              <p:pRg st="5" end="5"/>
                                            </p:txEl>
                                          </p:spTgt>
                                        </p:tgtEl>
                                        <p:attrNameLst>
                                          <p:attrName>style.visibility</p:attrName>
                                        </p:attrNameLst>
                                      </p:cBhvr>
                                      <p:to>
                                        <p:strVal val="visible"/>
                                      </p:to>
                                    </p:set>
                                    <p:anim calcmode="lin" valueType="num">
                                      <p:cBhvr additive="base">
                                        <p:cTn id="37" dur="1000" fill="hold"/>
                                        <p:tgtEl>
                                          <p:spTgt spid="4099">
                                            <p:txEl>
                                              <p:pRg st="5" end="5"/>
                                            </p:txEl>
                                          </p:spTgt>
                                        </p:tgtEl>
                                        <p:attrNameLst>
                                          <p:attrName>ppt_x</p:attrName>
                                        </p:attrNameLst>
                                      </p:cBhvr>
                                      <p:tavLst>
                                        <p:tav tm="0">
                                          <p:val>
                                            <p:strVal val="1+#ppt_w/2"/>
                                          </p:val>
                                        </p:tav>
                                        <p:tav tm="100000">
                                          <p:val>
                                            <p:strVal val="#ppt_x"/>
                                          </p:val>
                                        </p:tav>
                                      </p:tavLst>
                                    </p:anim>
                                    <p:anim calcmode="lin" valueType="num">
                                      <p:cBhvr additive="base">
                                        <p:cTn id="38" dur="1000" fill="hold"/>
                                        <p:tgtEl>
                                          <p:spTgt spid="409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4099">
                                            <p:txEl>
                                              <p:pRg st="6" end="6"/>
                                            </p:txEl>
                                          </p:spTgt>
                                        </p:tgtEl>
                                        <p:attrNameLst>
                                          <p:attrName>style.visibility</p:attrName>
                                        </p:attrNameLst>
                                      </p:cBhvr>
                                      <p:to>
                                        <p:strVal val="visible"/>
                                      </p:to>
                                    </p:set>
                                    <p:anim calcmode="lin" valueType="num">
                                      <p:cBhvr additive="base">
                                        <p:cTn id="43" dur="1000" fill="hold"/>
                                        <p:tgtEl>
                                          <p:spTgt spid="4099">
                                            <p:txEl>
                                              <p:pRg st="6" end="6"/>
                                            </p:txEl>
                                          </p:spTgt>
                                        </p:tgtEl>
                                        <p:attrNameLst>
                                          <p:attrName>ppt_x</p:attrName>
                                        </p:attrNameLst>
                                      </p:cBhvr>
                                      <p:tavLst>
                                        <p:tav tm="0">
                                          <p:val>
                                            <p:strVal val="1+#ppt_w/2"/>
                                          </p:val>
                                        </p:tav>
                                        <p:tav tm="100000">
                                          <p:val>
                                            <p:strVal val="#ppt_x"/>
                                          </p:val>
                                        </p:tav>
                                      </p:tavLst>
                                    </p:anim>
                                    <p:anim calcmode="lin" valueType="num">
                                      <p:cBhvr additive="base">
                                        <p:cTn id="44" dur="1000" fill="hold"/>
                                        <p:tgtEl>
                                          <p:spTgt spid="409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4099">
                                            <p:txEl>
                                              <p:pRg st="7" end="7"/>
                                            </p:txEl>
                                          </p:spTgt>
                                        </p:tgtEl>
                                        <p:attrNameLst>
                                          <p:attrName>style.visibility</p:attrName>
                                        </p:attrNameLst>
                                      </p:cBhvr>
                                      <p:to>
                                        <p:strVal val="visible"/>
                                      </p:to>
                                    </p:set>
                                    <p:anim calcmode="lin" valueType="num">
                                      <p:cBhvr additive="base">
                                        <p:cTn id="49" dur="1000" fill="hold"/>
                                        <p:tgtEl>
                                          <p:spTgt spid="4099">
                                            <p:txEl>
                                              <p:pRg st="7" end="7"/>
                                            </p:txEl>
                                          </p:spTgt>
                                        </p:tgtEl>
                                        <p:attrNameLst>
                                          <p:attrName>ppt_x</p:attrName>
                                        </p:attrNameLst>
                                      </p:cBhvr>
                                      <p:tavLst>
                                        <p:tav tm="0">
                                          <p:val>
                                            <p:strVal val="1+#ppt_w/2"/>
                                          </p:val>
                                        </p:tav>
                                        <p:tav tm="100000">
                                          <p:val>
                                            <p:strVal val="#ppt_x"/>
                                          </p:val>
                                        </p:tav>
                                      </p:tavLst>
                                    </p:anim>
                                    <p:anim calcmode="lin" valueType="num">
                                      <p:cBhvr additive="base">
                                        <p:cTn id="50" dur="1000" fill="hold"/>
                                        <p:tgtEl>
                                          <p:spTgt spid="4099">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algn="ctr" rtl="1" eaLnBrk="1" hangingPunct="1">
              <a:defRPr/>
            </a:pPr>
            <a:r>
              <a:rPr lang="ar-EG" smtClean="0"/>
              <a:t>الفرق بين ضمان الجودة ومراقبة الجودة</a:t>
            </a:r>
            <a:endParaRPr lang="en-US" smtClean="0"/>
          </a:p>
        </p:txBody>
      </p:sp>
      <p:sp>
        <p:nvSpPr>
          <p:cNvPr id="37891" name="Rectangle 3"/>
          <p:cNvSpPr>
            <a:spLocks noGrp="1" noChangeArrowheads="1"/>
          </p:cNvSpPr>
          <p:nvPr>
            <p:ph type="body" idx="1"/>
          </p:nvPr>
        </p:nvSpPr>
        <p:spPr/>
        <p:txBody>
          <a:bodyPr/>
          <a:lstStyle/>
          <a:p>
            <a:pPr algn="just" rtl="1" eaLnBrk="1" hangingPunct="1"/>
            <a:r>
              <a:rPr lang="ar-EG" u="sng" smtClean="0"/>
              <a:t>مراقبة الجودة</a:t>
            </a:r>
            <a:r>
              <a:rPr lang="ar-EG" smtClean="0"/>
              <a:t> هى عملية مراجعة مخرجات  النظام وقياسها على مجموعة من المعايير القياسية واتخاذ الاجراءات المناسبة عندما لا</a:t>
            </a:r>
            <a:r>
              <a:rPr lang="ar-SA" smtClean="0"/>
              <a:t> </a:t>
            </a:r>
            <a:r>
              <a:rPr lang="ar-EG" smtClean="0"/>
              <a:t>تنطبق مخرجات النظام مع هذه المعايير.</a:t>
            </a:r>
          </a:p>
          <a:p>
            <a:pPr algn="just" rtl="1" eaLnBrk="1" hangingPunct="1"/>
            <a:r>
              <a:rPr lang="ar-EG" u="sng" smtClean="0"/>
              <a:t>ضمان الجودة</a:t>
            </a:r>
            <a:r>
              <a:rPr lang="ar-EG" smtClean="0"/>
              <a:t> هى مجموعه من العمليات المبرمجة منطقيا والتى تهدف الى وقف المشاكل التى تعترض تنفيذ الجودة  من خلال تنفيذ خطوات محددة تشمل عمليات المراجعة وإصدار التقارير وغيرها من الوسائل التى تضمن جودة ما يقدم للعميل.</a:t>
            </a:r>
          </a:p>
          <a:p>
            <a:pPr algn="just" rtl="1"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 calcmode="lin" valueType="num">
                                      <p:cBhvr additive="base">
                                        <p:cTn id="7" dur="1000" fill="hold"/>
                                        <p:tgtEl>
                                          <p:spTgt spid="37891">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78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7891">
                                            <p:txEl>
                                              <p:pRg st="1" end="1"/>
                                            </p:txEl>
                                          </p:spTgt>
                                        </p:tgtEl>
                                        <p:attrNameLst>
                                          <p:attrName>style.visibility</p:attrName>
                                        </p:attrNameLst>
                                      </p:cBhvr>
                                      <p:to>
                                        <p:strVal val="visible"/>
                                      </p:to>
                                    </p:set>
                                    <p:anim calcmode="lin" valueType="num">
                                      <p:cBhvr additive="base">
                                        <p:cTn id="13" dur="1000" fill="hold"/>
                                        <p:tgtEl>
                                          <p:spTgt spid="37891">
                                            <p:txEl>
                                              <p:pRg st="1" end="1"/>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3789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eaLnBrk="1" hangingPunct="1">
              <a:defRPr/>
            </a:pPr>
            <a:r>
              <a:rPr lang="ar-EG" smtClean="0"/>
              <a:t>مقدمة</a:t>
            </a:r>
            <a:endParaRPr lang="en-US" smtClean="0"/>
          </a:p>
        </p:txBody>
      </p:sp>
      <p:sp>
        <p:nvSpPr>
          <p:cNvPr id="13315" name="Rectangle 3"/>
          <p:cNvSpPr>
            <a:spLocks noGrp="1" noChangeArrowheads="1"/>
          </p:cNvSpPr>
          <p:nvPr>
            <p:ph type="body" idx="1"/>
          </p:nvPr>
        </p:nvSpPr>
        <p:spPr/>
        <p:txBody>
          <a:bodyPr/>
          <a:lstStyle/>
          <a:p>
            <a:pPr algn="r" rtl="1" eaLnBrk="1" hangingPunct="1">
              <a:lnSpc>
                <a:spcPct val="90000"/>
              </a:lnSpc>
            </a:pPr>
            <a:r>
              <a:rPr lang="ar-EG" smtClean="0"/>
              <a:t>ما يجب </a:t>
            </a:r>
            <a:r>
              <a:rPr lang="ar-SA" smtClean="0"/>
              <a:t>أ</a:t>
            </a:r>
            <a:r>
              <a:rPr lang="ar-EG" smtClean="0"/>
              <a:t>ن يقدم</a:t>
            </a:r>
            <a:r>
              <a:rPr lang="ar-SA" smtClean="0"/>
              <a:t>ه</a:t>
            </a:r>
            <a:r>
              <a:rPr lang="ar-EG" smtClean="0"/>
              <a:t> التعليم العالى.</a:t>
            </a:r>
          </a:p>
          <a:p>
            <a:pPr algn="r" rtl="1" eaLnBrk="1" hangingPunct="1">
              <a:lnSpc>
                <a:spcPct val="90000"/>
              </a:lnSpc>
            </a:pPr>
            <a:r>
              <a:rPr lang="ar-EG" smtClean="0"/>
              <a:t>تجهيز العمالة الماهرة والمدربة فى مختلف التخصصات لخدمة التنمية.</a:t>
            </a:r>
          </a:p>
          <a:p>
            <a:pPr algn="r" rtl="1" eaLnBrk="1" hangingPunct="1">
              <a:lnSpc>
                <a:spcPct val="90000"/>
              </a:lnSpc>
            </a:pPr>
            <a:r>
              <a:rPr lang="ar-EG" smtClean="0"/>
              <a:t>المساهمة الفاعلة فى التنمية البشرية.</a:t>
            </a:r>
          </a:p>
          <a:p>
            <a:pPr algn="r" rtl="1" eaLnBrk="1" hangingPunct="1">
              <a:lnSpc>
                <a:spcPct val="90000"/>
              </a:lnSpc>
            </a:pPr>
            <a:r>
              <a:rPr lang="ar-EG" smtClean="0"/>
              <a:t>تقديم المعرفة والمساهمة فى نشرها.</a:t>
            </a:r>
          </a:p>
          <a:p>
            <a:pPr algn="r" rtl="1" eaLnBrk="1" hangingPunct="1">
              <a:lnSpc>
                <a:spcPct val="90000"/>
              </a:lnSpc>
            </a:pPr>
            <a:r>
              <a:rPr lang="ar-EG" smtClean="0"/>
              <a:t>تطوير القاعدة التكنولوجيا للوطن</a:t>
            </a:r>
          </a:p>
          <a:p>
            <a:pPr algn="r" rtl="1" eaLnBrk="1" hangingPunct="1">
              <a:lnSpc>
                <a:spcPct val="90000"/>
              </a:lnSpc>
            </a:pPr>
            <a:r>
              <a:rPr lang="ar-EG" smtClean="0"/>
              <a:t>المساهمة فى تحقيق طموحات وتطلعات الوطن فى الحاضر والمستقبل.</a:t>
            </a:r>
          </a:p>
          <a:p>
            <a:pPr algn="r" rtl="1" eaLnBrk="1" hangingPunct="1">
              <a:lnSpc>
                <a:spcPct val="90000"/>
              </a:lnSpc>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1000" fill="hold"/>
                                        <p:tgtEl>
                                          <p:spTgt spid="13315">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133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1000" fill="hold"/>
                                        <p:tgtEl>
                                          <p:spTgt spid="13315">
                                            <p:txEl>
                                              <p:pRg st="1" end="1"/>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133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3315">
                                            <p:txEl>
                                              <p:pRg st="2" end="2"/>
                                            </p:txEl>
                                          </p:spTgt>
                                        </p:tgtEl>
                                        <p:attrNameLst>
                                          <p:attrName>style.visibility</p:attrName>
                                        </p:attrNameLst>
                                      </p:cBhvr>
                                      <p:to>
                                        <p:strVal val="visible"/>
                                      </p:to>
                                    </p:set>
                                    <p:anim calcmode="lin" valueType="num">
                                      <p:cBhvr additive="base">
                                        <p:cTn id="19" dur="1000" fill="hold"/>
                                        <p:tgtEl>
                                          <p:spTgt spid="13315">
                                            <p:txEl>
                                              <p:pRg st="2" end="2"/>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133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3315">
                                            <p:txEl>
                                              <p:pRg st="3" end="3"/>
                                            </p:txEl>
                                          </p:spTgt>
                                        </p:tgtEl>
                                        <p:attrNameLst>
                                          <p:attrName>style.visibility</p:attrName>
                                        </p:attrNameLst>
                                      </p:cBhvr>
                                      <p:to>
                                        <p:strVal val="visible"/>
                                      </p:to>
                                    </p:set>
                                    <p:anim calcmode="lin" valueType="num">
                                      <p:cBhvr additive="base">
                                        <p:cTn id="25" dur="1000" fill="hold"/>
                                        <p:tgtEl>
                                          <p:spTgt spid="13315">
                                            <p:txEl>
                                              <p:pRg st="3" end="3"/>
                                            </p:txEl>
                                          </p:spTgt>
                                        </p:tgtEl>
                                        <p:attrNameLst>
                                          <p:attrName>ppt_x</p:attrName>
                                        </p:attrNameLst>
                                      </p:cBhvr>
                                      <p:tavLst>
                                        <p:tav tm="0">
                                          <p:val>
                                            <p:strVal val="1+#ppt_w/2"/>
                                          </p:val>
                                        </p:tav>
                                        <p:tav tm="100000">
                                          <p:val>
                                            <p:strVal val="#ppt_x"/>
                                          </p:val>
                                        </p:tav>
                                      </p:tavLst>
                                    </p:anim>
                                    <p:anim calcmode="lin" valueType="num">
                                      <p:cBhvr additive="base">
                                        <p:cTn id="26" dur="1000" fill="hold"/>
                                        <p:tgtEl>
                                          <p:spTgt spid="1331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3315">
                                            <p:txEl>
                                              <p:pRg st="4" end="4"/>
                                            </p:txEl>
                                          </p:spTgt>
                                        </p:tgtEl>
                                        <p:attrNameLst>
                                          <p:attrName>style.visibility</p:attrName>
                                        </p:attrNameLst>
                                      </p:cBhvr>
                                      <p:to>
                                        <p:strVal val="visible"/>
                                      </p:to>
                                    </p:set>
                                    <p:anim calcmode="lin" valueType="num">
                                      <p:cBhvr additive="base">
                                        <p:cTn id="31" dur="1000" fill="hold"/>
                                        <p:tgtEl>
                                          <p:spTgt spid="13315">
                                            <p:txEl>
                                              <p:pRg st="4" end="4"/>
                                            </p:txEl>
                                          </p:spTgt>
                                        </p:tgtEl>
                                        <p:attrNameLst>
                                          <p:attrName>ppt_x</p:attrName>
                                        </p:attrNameLst>
                                      </p:cBhvr>
                                      <p:tavLst>
                                        <p:tav tm="0">
                                          <p:val>
                                            <p:strVal val="1+#ppt_w/2"/>
                                          </p:val>
                                        </p:tav>
                                        <p:tav tm="100000">
                                          <p:val>
                                            <p:strVal val="#ppt_x"/>
                                          </p:val>
                                        </p:tav>
                                      </p:tavLst>
                                    </p:anim>
                                    <p:anim calcmode="lin" valueType="num">
                                      <p:cBhvr additive="base">
                                        <p:cTn id="32" dur="1000" fill="hold"/>
                                        <p:tgtEl>
                                          <p:spTgt spid="1331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3315">
                                            <p:txEl>
                                              <p:pRg st="5" end="5"/>
                                            </p:txEl>
                                          </p:spTgt>
                                        </p:tgtEl>
                                        <p:attrNameLst>
                                          <p:attrName>style.visibility</p:attrName>
                                        </p:attrNameLst>
                                      </p:cBhvr>
                                      <p:to>
                                        <p:strVal val="visible"/>
                                      </p:to>
                                    </p:set>
                                    <p:anim calcmode="lin" valueType="num">
                                      <p:cBhvr additive="base">
                                        <p:cTn id="37" dur="1000" fill="hold"/>
                                        <p:tgtEl>
                                          <p:spTgt spid="13315">
                                            <p:txEl>
                                              <p:pRg st="5" end="5"/>
                                            </p:txEl>
                                          </p:spTgt>
                                        </p:tgtEl>
                                        <p:attrNameLst>
                                          <p:attrName>ppt_x</p:attrName>
                                        </p:attrNameLst>
                                      </p:cBhvr>
                                      <p:tavLst>
                                        <p:tav tm="0">
                                          <p:val>
                                            <p:strVal val="1+#ppt_w/2"/>
                                          </p:val>
                                        </p:tav>
                                        <p:tav tm="100000">
                                          <p:val>
                                            <p:strVal val="#ppt_x"/>
                                          </p:val>
                                        </p:tav>
                                      </p:tavLst>
                                    </p:anim>
                                    <p:anim calcmode="lin" valueType="num">
                                      <p:cBhvr additive="base">
                                        <p:cTn id="38" dur="1000" fill="hold"/>
                                        <p:tgtEl>
                                          <p:spTgt spid="1331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ctr" eaLnBrk="1" hangingPunct="1">
              <a:defRPr/>
            </a:pPr>
            <a:r>
              <a:rPr lang="ar-EG" smtClean="0"/>
              <a:t> تعريف الجودة</a:t>
            </a:r>
            <a:endParaRPr lang="en-US" smtClean="0"/>
          </a:p>
        </p:txBody>
      </p:sp>
      <p:sp>
        <p:nvSpPr>
          <p:cNvPr id="14339" name="Rectangle 3"/>
          <p:cNvSpPr>
            <a:spLocks noGrp="1" noChangeArrowheads="1"/>
          </p:cNvSpPr>
          <p:nvPr>
            <p:ph type="body" idx="1"/>
          </p:nvPr>
        </p:nvSpPr>
        <p:spPr/>
        <p:txBody>
          <a:bodyPr/>
          <a:lstStyle/>
          <a:p>
            <a:pPr algn="r" rtl="1" eaLnBrk="1" hangingPunct="1"/>
            <a:r>
              <a:rPr lang="ar-EG" smtClean="0"/>
              <a:t>تعرف الجودة وبشكل عام على انها قدرة النظام فى تقديم  جودة للخدمة التى يقدمها أو تجويد ما يبيعه من بضائع بحبث تحقق طموحات العميل فيما يتوقع</a:t>
            </a:r>
            <a:r>
              <a:rPr lang="ar-SA" smtClean="0"/>
              <a:t>ه</a:t>
            </a:r>
            <a:r>
              <a:rPr lang="ar-EG" smtClean="0"/>
              <a:t> من هذه الخدمة او فيما يشتريه من بضائع.</a:t>
            </a:r>
          </a:p>
          <a:p>
            <a:pPr algn="r" rtl="1" eaLnBrk="1" hangingPunct="1"/>
            <a:r>
              <a:rPr lang="ar-EG" smtClean="0"/>
              <a:t>والجودة فى التعليم العالى تعنى: </a:t>
            </a:r>
            <a:r>
              <a:rPr lang="ar-SA" b="1" smtClean="0"/>
              <a:t>التطوير المستمر والأداء الكفء لمؤسسات التعليم العالى ، لكسب ثقة المجتمع فى خريجيها على أساس آلية تقييم معترف بها عالميا"</a:t>
            </a:r>
            <a:r>
              <a:rPr lang="en-US"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1000" fill="hold"/>
                                        <p:tgtEl>
                                          <p:spTgt spid="14339">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143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 calcmode="lin" valueType="num">
                                      <p:cBhvr additive="base">
                                        <p:cTn id="13" dur="1000" fill="hold"/>
                                        <p:tgtEl>
                                          <p:spTgt spid="14339">
                                            <p:txEl>
                                              <p:pRg st="1" end="1"/>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1433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eaLnBrk="1" hangingPunct="1">
              <a:defRPr/>
            </a:pPr>
            <a:r>
              <a:rPr lang="ar-EG" smtClean="0"/>
              <a:t>ما يجب ان تشمله الجودة</a:t>
            </a:r>
            <a:endParaRPr lang="en-US" smtClean="0"/>
          </a:p>
        </p:txBody>
      </p:sp>
      <p:sp>
        <p:nvSpPr>
          <p:cNvPr id="15363" name="Rectangle 3"/>
          <p:cNvSpPr>
            <a:spLocks noGrp="1" noChangeArrowheads="1"/>
          </p:cNvSpPr>
          <p:nvPr>
            <p:ph type="body" idx="1"/>
          </p:nvPr>
        </p:nvSpPr>
        <p:spPr/>
        <p:txBody>
          <a:bodyPr/>
          <a:lstStyle/>
          <a:p>
            <a:pPr algn="r" rtl="1" eaLnBrk="1" hangingPunct="1"/>
            <a:r>
              <a:rPr lang="ar-EG" sz="2800" smtClean="0"/>
              <a:t>التشخيص: ويشمل الخواص الاساسية للخدمة او البضاعة.</a:t>
            </a:r>
          </a:p>
          <a:p>
            <a:pPr algn="r" rtl="1" eaLnBrk="1" hangingPunct="1"/>
            <a:r>
              <a:rPr lang="ar-EG" sz="2800" smtClean="0"/>
              <a:t>الموائمة : وهى مقدار مطابقة جودة الخدمة او البضاعة لما يتوقعه العميل.</a:t>
            </a:r>
          </a:p>
          <a:p>
            <a:pPr algn="r" rtl="1" eaLnBrk="1" hangingPunct="1"/>
            <a:r>
              <a:rPr lang="ar-EG" sz="2800" smtClean="0"/>
              <a:t>التأمين : ويشمل ضمان سلامة الخدمة </a:t>
            </a:r>
            <a:r>
              <a:rPr lang="ar-SA" sz="2800" smtClean="0"/>
              <a:t>أ</a:t>
            </a:r>
            <a:r>
              <a:rPr lang="ar-EG" sz="2800" smtClean="0"/>
              <a:t>و البضاعة.</a:t>
            </a:r>
          </a:p>
          <a:p>
            <a:pPr algn="r" rtl="1" eaLnBrk="1" hangingPunct="1"/>
            <a:r>
              <a:rPr lang="ar-EG" sz="2800" smtClean="0"/>
              <a:t>الاستمرارية : وتعنى ضمان استمرار جودة الخدمة او البضاعة يالشكل الذى يرضى عنه العميل.</a:t>
            </a:r>
          </a:p>
          <a:p>
            <a:pPr algn="r" rtl="1" eaLnBrk="1" hangingPunct="1"/>
            <a:r>
              <a:rPr lang="ar-EG" sz="2800" smtClean="0"/>
              <a:t>خدمة ما بعد البيع: وتشمل الاهتمام بملاحظات العميل على الخدمة وضمان حل ما قد يظهر من مشاكل بما يضمن رضاء العميل.    </a:t>
            </a:r>
            <a:endParaRPr lang="en-US" sz="28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1000" fill="hold"/>
                                        <p:tgtEl>
                                          <p:spTgt spid="15363">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153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anim calcmode="lin" valueType="num">
                                      <p:cBhvr additive="base">
                                        <p:cTn id="13" dur="1000" fill="hold"/>
                                        <p:tgtEl>
                                          <p:spTgt spid="15363">
                                            <p:txEl>
                                              <p:pRg st="1" end="1"/>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153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5363">
                                            <p:txEl>
                                              <p:pRg st="2" end="2"/>
                                            </p:txEl>
                                          </p:spTgt>
                                        </p:tgtEl>
                                        <p:attrNameLst>
                                          <p:attrName>style.visibility</p:attrName>
                                        </p:attrNameLst>
                                      </p:cBhvr>
                                      <p:to>
                                        <p:strVal val="visible"/>
                                      </p:to>
                                    </p:set>
                                    <p:anim calcmode="lin" valueType="num">
                                      <p:cBhvr additive="base">
                                        <p:cTn id="19" dur="1000" fill="hold"/>
                                        <p:tgtEl>
                                          <p:spTgt spid="15363">
                                            <p:txEl>
                                              <p:pRg st="2" end="2"/>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153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5363">
                                            <p:txEl>
                                              <p:pRg st="3" end="3"/>
                                            </p:txEl>
                                          </p:spTgt>
                                        </p:tgtEl>
                                        <p:attrNameLst>
                                          <p:attrName>style.visibility</p:attrName>
                                        </p:attrNameLst>
                                      </p:cBhvr>
                                      <p:to>
                                        <p:strVal val="visible"/>
                                      </p:to>
                                    </p:set>
                                    <p:anim calcmode="lin" valueType="num">
                                      <p:cBhvr additive="base">
                                        <p:cTn id="25" dur="1000" fill="hold"/>
                                        <p:tgtEl>
                                          <p:spTgt spid="15363">
                                            <p:txEl>
                                              <p:pRg st="3" end="3"/>
                                            </p:txEl>
                                          </p:spTgt>
                                        </p:tgtEl>
                                        <p:attrNameLst>
                                          <p:attrName>ppt_x</p:attrName>
                                        </p:attrNameLst>
                                      </p:cBhvr>
                                      <p:tavLst>
                                        <p:tav tm="0">
                                          <p:val>
                                            <p:strVal val="1+#ppt_w/2"/>
                                          </p:val>
                                        </p:tav>
                                        <p:tav tm="100000">
                                          <p:val>
                                            <p:strVal val="#ppt_x"/>
                                          </p:val>
                                        </p:tav>
                                      </p:tavLst>
                                    </p:anim>
                                    <p:anim calcmode="lin" valueType="num">
                                      <p:cBhvr additive="base">
                                        <p:cTn id="26" dur="1000" fill="hold"/>
                                        <p:tgtEl>
                                          <p:spTgt spid="1536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5363">
                                            <p:txEl>
                                              <p:pRg st="4" end="4"/>
                                            </p:txEl>
                                          </p:spTgt>
                                        </p:tgtEl>
                                        <p:attrNameLst>
                                          <p:attrName>style.visibility</p:attrName>
                                        </p:attrNameLst>
                                      </p:cBhvr>
                                      <p:to>
                                        <p:strVal val="visible"/>
                                      </p:to>
                                    </p:set>
                                    <p:anim calcmode="lin" valueType="num">
                                      <p:cBhvr additive="base">
                                        <p:cTn id="31" dur="1000" fill="hold"/>
                                        <p:tgtEl>
                                          <p:spTgt spid="15363">
                                            <p:txEl>
                                              <p:pRg st="4" end="4"/>
                                            </p:txEl>
                                          </p:spTgt>
                                        </p:tgtEl>
                                        <p:attrNameLst>
                                          <p:attrName>ppt_x</p:attrName>
                                        </p:attrNameLst>
                                      </p:cBhvr>
                                      <p:tavLst>
                                        <p:tav tm="0">
                                          <p:val>
                                            <p:strVal val="1+#ppt_w/2"/>
                                          </p:val>
                                        </p:tav>
                                        <p:tav tm="100000">
                                          <p:val>
                                            <p:strVal val="#ppt_x"/>
                                          </p:val>
                                        </p:tav>
                                      </p:tavLst>
                                    </p:anim>
                                    <p:anim calcmode="lin" valueType="num">
                                      <p:cBhvr additive="base">
                                        <p:cTn id="32" dur="1000" fill="hold"/>
                                        <p:tgtEl>
                                          <p:spTgt spid="1536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ctr" eaLnBrk="1" hangingPunct="1">
              <a:defRPr/>
            </a:pPr>
            <a:r>
              <a:rPr lang="ar-EG" smtClean="0"/>
              <a:t>الجودة في التعليم العالى</a:t>
            </a:r>
            <a:endParaRPr lang="en-US" smtClean="0"/>
          </a:p>
        </p:txBody>
      </p:sp>
      <p:sp>
        <p:nvSpPr>
          <p:cNvPr id="18435" name="Rectangle 3"/>
          <p:cNvSpPr>
            <a:spLocks noGrp="1" noChangeArrowheads="1"/>
          </p:cNvSpPr>
          <p:nvPr>
            <p:ph type="body" idx="1"/>
          </p:nvPr>
        </p:nvSpPr>
        <p:spPr/>
        <p:txBody>
          <a:bodyPr/>
          <a:lstStyle/>
          <a:p>
            <a:pPr marL="609600" indent="-609600" algn="r" rtl="1" eaLnBrk="1" hangingPunct="1">
              <a:buFontTx/>
              <a:buNone/>
              <a:defRPr/>
            </a:pPr>
            <a:r>
              <a:rPr lang="ar-EG" u="sng" smtClean="0"/>
              <a:t>أهم  ثلاثة مخرجات للتعليم العالى</a:t>
            </a:r>
            <a:endParaRPr lang="ar-EG" smtClean="0"/>
          </a:p>
          <a:p>
            <a:pPr marL="609600" indent="-609600" algn="r" rtl="1" eaLnBrk="1" hangingPunct="1">
              <a:defRPr/>
            </a:pPr>
            <a:r>
              <a:rPr lang="ar-EG" smtClean="0"/>
              <a:t>الخريجين</a:t>
            </a:r>
          </a:p>
          <a:p>
            <a:pPr marL="609600" indent="-609600" algn="r" rtl="1" eaLnBrk="1" hangingPunct="1">
              <a:defRPr/>
            </a:pPr>
            <a:r>
              <a:rPr lang="ar-EG" smtClean="0"/>
              <a:t>الابحاث العلمية</a:t>
            </a:r>
          </a:p>
          <a:p>
            <a:pPr marL="609600" indent="-609600" algn="r" rtl="1" eaLnBrk="1" hangingPunct="1">
              <a:defRPr/>
            </a:pPr>
            <a:r>
              <a:rPr lang="ar-EG" smtClean="0"/>
              <a:t>خدمة المجتمع</a:t>
            </a:r>
          </a:p>
          <a:p>
            <a:pPr marL="609600" indent="-609600" algn="r" rtl="1" eaLnBrk="1" hangingPunct="1">
              <a:buFontTx/>
              <a:buAutoNum type="arabicPeriod"/>
              <a:defRPr/>
            </a:pPr>
            <a:endParaRPr lang="en-US" u="sng"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1000" fill="hold"/>
                                        <p:tgtEl>
                                          <p:spTgt spid="18435">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184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8435">
                                            <p:txEl>
                                              <p:pRg st="1" end="1"/>
                                            </p:txEl>
                                          </p:spTgt>
                                        </p:tgtEl>
                                        <p:attrNameLst>
                                          <p:attrName>style.visibility</p:attrName>
                                        </p:attrNameLst>
                                      </p:cBhvr>
                                      <p:to>
                                        <p:strVal val="visible"/>
                                      </p:to>
                                    </p:set>
                                    <p:anim calcmode="lin" valueType="num">
                                      <p:cBhvr additive="base">
                                        <p:cTn id="13" dur="1000" fill="hold"/>
                                        <p:tgtEl>
                                          <p:spTgt spid="18435">
                                            <p:txEl>
                                              <p:pRg st="1" end="1"/>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184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8435">
                                            <p:txEl>
                                              <p:pRg st="2" end="2"/>
                                            </p:txEl>
                                          </p:spTgt>
                                        </p:tgtEl>
                                        <p:attrNameLst>
                                          <p:attrName>style.visibility</p:attrName>
                                        </p:attrNameLst>
                                      </p:cBhvr>
                                      <p:to>
                                        <p:strVal val="visible"/>
                                      </p:to>
                                    </p:set>
                                    <p:anim calcmode="lin" valueType="num">
                                      <p:cBhvr additive="base">
                                        <p:cTn id="19" dur="1000" fill="hold"/>
                                        <p:tgtEl>
                                          <p:spTgt spid="18435">
                                            <p:txEl>
                                              <p:pRg st="2" end="2"/>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184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8435">
                                            <p:txEl>
                                              <p:pRg st="3" end="3"/>
                                            </p:txEl>
                                          </p:spTgt>
                                        </p:tgtEl>
                                        <p:attrNameLst>
                                          <p:attrName>style.visibility</p:attrName>
                                        </p:attrNameLst>
                                      </p:cBhvr>
                                      <p:to>
                                        <p:strVal val="visible"/>
                                      </p:to>
                                    </p:set>
                                    <p:anim calcmode="lin" valueType="num">
                                      <p:cBhvr additive="base">
                                        <p:cTn id="25" dur="1000" fill="hold"/>
                                        <p:tgtEl>
                                          <p:spTgt spid="18435">
                                            <p:txEl>
                                              <p:pRg st="3" end="3"/>
                                            </p:txEl>
                                          </p:spTgt>
                                        </p:tgtEl>
                                        <p:attrNameLst>
                                          <p:attrName>ppt_x</p:attrName>
                                        </p:attrNameLst>
                                      </p:cBhvr>
                                      <p:tavLst>
                                        <p:tav tm="0">
                                          <p:val>
                                            <p:strVal val="1+#ppt_w/2"/>
                                          </p:val>
                                        </p:tav>
                                        <p:tav tm="100000">
                                          <p:val>
                                            <p:strVal val="#ppt_x"/>
                                          </p:val>
                                        </p:tav>
                                      </p:tavLst>
                                    </p:anim>
                                    <p:anim calcmode="lin" valueType="num">
                                      <p:cBhvr additive="base">
                                        <p:cTn id="26" dur="1000" fill="hold"/>
                                        <p:tgtEl>
                                          <p:spTgt spid="1843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eaLnBrk="1" hangingPunct="1">
              <a:defRPr/>
            </a:pPr>
            <a:r>
              <a:rPr lang="ar-EG" smtClean="0"/>
              <a:t>نماذج الجودة في التعليم العالى</a:t>
            </a:r>
            <a:endParaRPr lang="en-US" smtClean="0"/>
          </a:p>
        </p:txBody>
      </p:sp>
      <p:sp>
        <p:nvSpPr>
          <p:cNvPr id="20483" name="Rectangle 3"/>
          <p:cNvSpPr>
            <a:spLocks noGrp="1" noChangeArrowheads="1"/>
          </p:cNvSpPr>
          <p:nvPr>
            <p:ph type="body" idx="1"/>
          </p:nvPr>
        </p:nvSpPr>
        <p:spPr/>
        <p:txBody>
          <a:bodyPr/>
          <a:lstStyle/>
          <a:p>
            <a:pPr algn="r" rtl="1" eaLnBrk="1" hangingPunct="1">
              <a:buFontTx/>
              <a:buNone/>
              <a:defRPr/>
            </a:pPr>
            <a:r>
              <a:rPr lang="ar-EG" u="sng" smtClean="0"/>
              <a:t>النموذج الانجليزى</a:t>
            </a:r>
            <a:r>
              <a:rPr lang="ar-EG" smtClean="0"/>
              <a:t> ويعتمد على المحاورالتالية:</a:t>
            </a:r>
          </a:p>
          <a:p>
            <a:pPr algn="r" rtl="1" eaLnBrk="1" hangingPunct="1">
              <a:defRPr/>
            </a:pPr>
            <a:r>
              <a:rPr lang="ar-EG" smtClean="0"/>
              <a:t>محكمين للنظام من الخارج</a:t>
            </a:r>
          </a:p>
          <a:p>
            <a:pPr algn="r" rtl="1" eaLnBrk="1" hangingPunct="1">
              <a:defRPr/>
            </a:pPr>
            <a:r>
              <a:rPr lang="ar-EG" smtClean="0"/>
              <a:t>وضع معايير لللاعتماد</a:t>
            </a:r>
          </a:p>
          <a:p>
            <a:pPr algn="r" rtl="1" eaLnBrk="1" hangingPunct="1">
              <a:defRPr/>
            </a:pPr>
            <a:r>
              <a:rPr lang="ar-EG" smtClean="0"/>
              <a:t>مراجعه دورية للنظام من مراجعين معتمدين</a:t>
            </a:r>
          </a:p>
          <a:p>
            <a:pPr algn="r" rtl="1" eaLnBrk="1" hangingPunct="1">
              <a:defRPr/>
            </a:pPr>
            <a:r>
              <a:rPr lang="ar-EG" smtClean="0"/>
              <a:t>هيئات متخصصة لكل فرع من فروع العلم لمنح الاعتماد. </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1000" fill="hold"/>
                                        <p:tgtEl>
                                          <p:spTgt spid="20483">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204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0483">
                                            <p:txEl>
                                              <p:pRg st="1" end="1"/>
                                            </p:txEl>
                                          </p:spTgt>
                                        </p:tgtEl>
                                        <p:attrNameLst>
                                          <p:attrName>style.visibility</p:attrName>
                                        </p:attrNameLst>
                                      </p:cBhvr>
                                      <p:to>
                                        <p:strVal val="visible"/>
                                      </p:to>
                                    </p:set>
                                    <p:anim calcmode="lin" valueType="num">
                                      <p:cBhvr additive="base">
                                        <p:cTn id="13" dur="1000" fill="hold"/>
                                        <p:tgtEl>
                                          <p:spTgt spid="20483">
                                            <p:txEl>
                                              <p:pRg st="1" end="1"/>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2048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0483">
                                            <p:txEl>
                                              <p:pRg st="2" end="2"/>
                                            </p:txEl>
                                          </p:spTgt>
                                        </p:tgtEl>
                                        <p:attrNameLst>
                                          <p:attrName>style.visibility</p:attrName>
                                        </p:attrNameLst>
                                      </p:cBhvr>
                                      <p:to>
                                        <p:strVal val="visible"/>
                                      </p:to>
                                    </p:set>
                                    <p:anim calcmode="lin" valueType="num">
                                      <p:cBhvr additive="base">
                                        <p:cTn id="19" dur="1000" fill="hold"/>
                                        <p:tgtEl>
                                          <p:spTgt spid="20483">
                                            <p:txEl>
                                              <p:pRg st="2" end="2"/>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2048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0483">
                                            <p:txEl>
                                              <p:pRg st="3" end="3"/>
                                            </p:txEl>
                                          </p:spTgt>
                                        </p:tgtEl>
                                        <p:attrNameLst>
                                          <p:attrName>style.visibility</p:attrName>
                                        </p:attrNameLst>
                                      </p:cBhvr>
                                      <p:to>
                                        <p:strVal val="visible"/>
                                      </p:to>
                                    </p:set>
                                    <p:anim calcmode="lin" valueType="num">
                                      <p:cBhvr additive="base">
                                        <p:cTn id="25" dur="1000" fill="hold"/>
                                        <p:tgtEl>
                                          <p:spTgt spid="20483">
                                            <p:txEl>
                                              <p:pRg st="3" end="3"/>
                                            </p:txEl>
                                          </p:spTgt>
                                        </p:tgtEl>
                                        <p:attrNameLst>
                                          <p:attrName>ppt_x</p:attrName>
                                        </p:attrNameLst>
                                      </p:cBhvr>
                                      <p:tavLst>
                                        <p:tav tm="0">
                                          <p:val>
                                            <p:strVal val="1+#ppt_w/2"/>
                                          </p:val>
                                        </p:tav>
                                        <p:tav tm="100000">
                                          <p:val>
                                            <p:strVal val="#ppt_x"/>
                                          </p:val>
                                        </p:tav>
                                      </p:tavLst>
                                    </p:anim>
                                    <p:anim calcmode="lin" valueType="num">
                                      <p:cBhvr additive="base">
                                        <p:cTn id="26" dur="1000" fill="hold"/>
                                        <p:tgtEl>
                                          <p:spTgt spid="2048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0483">
                                            <p:txEl>
                                              <p:pRg st="4" end="4"/>
                                            </p:txEl>
                                          </p:spTgt>
                                        </p:tgtEl>
                                        <p:attrNameLst>
                                          <p:attrName>style.visibility</p:attrName>
                                        </p:attrNameLst>
                                      </p:cBhvr>
                                      <p:to>
                                        <p:strVal val="visible"/>
                                      </p:to>
                                    </p:set>
                                    <p:anim calcmode="lin" valueType="num">
                                      <p:cBhvr additive="base">
                                        <p:cTn id="31" dur="1000" fill="hold"/>
                                        <p:tgtEl>
                                          <p:spTgt spid="20483">
                                            <p:txEl>
                                              <p:pRg st="4" end="4"/>
                                            </p:txEl>
                                          </p:spTgt>
                                        </p:tgtEl>
                                        <p:attrNameLst>
                                          <p:attrName>ppt_x</p:attrName>
                                        </p:attrNameLst>
                                      </p:cBhvr>
                                      <p:tavLst>
                                        <p:tav tm="0">
                                          <p:val>
                                            <p:strVal val="1+#ppt_w/2"/>
                                          </p:val>
                                        </p:tav>
                                        <p:tav tm="100000">
                                          <p:val>
                                            <p:strVal val="#ppt_x"/>
                                          </p:val>
                                        </p:tav>
                                      </p:tavLst>
                                    </p:anim>
                                    <p:anim calcmode="lin" valueType="num">
                                      <p:cBhvr additive="base">
                                        <p:cTn id="32" dur="1000" fill="hold"/>
                                        <p:tgtEl>
                                          <p:spTgt spid="2048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Tahoma"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Tahoma" pitchFamily="34" charset="0"/>
            <a:cs typeface="Arial" pitchFamily="34"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6BC6F124ECF494CB2634D8DB14A36A1" ma:contentTypeVersion="0" ma:contentTypeDescription="Create a new document." ma:contentTypeScope="" ma:versionID="104855bd6e90ad4527388a31340e240e">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E9E7F099-E043-4D9F-81C5-BFDCBFF2C6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E0658F12-B48A-4E3C-AD92-B7145E08365F}">
  <ds:schemaRefs>
    <ds:schemaRef ds:uri="http://schemas.microsoft.com/sharepoint/v3/contenttype/forms"/>
  </ds:schemaRefs>
</ds:datastoreItem>
</file>

<file path=customXml/itemProps3.xml><?xml version="1.0" encoding="utf-8"?>
<ds:datastoreItem xmlns:ds="http://schemas.openxmlformats.org/officeDocument/2006/customXml" ds:itemID="{A7214E06-8687-4866-B7C7-B43A053DA790}">
  <ds:schemaRef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1579</TotalTime>
  <Words>865</Words>
  <Application>Microsoft Office PowerPoint</Application>
  <PresentationFormat>On-screen Show (4:3)</PresentationFormat>
  <Paragraphs>153</Paragraphs>
  <Slides>23</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Tahoma</vt:lpstr>
      <vt:lpstr>Times New Roman</vt:lpstr>
      <vt:lpstr>Wingdings</vt:lpstr>
      <vt:lpstr>Ocean</vt:lpstr>
      <vt:lpstr>الجودة فى التعليم العالى</vt:lpstr>
      <vt:lpstr>أهداف العرض</vt:lpstr>
      <vt:lpstr> جزئيات العرض</vt:lpstr>
      <vt:lpstr>الفرق بين ضمان الجودة ومراقبة الجودة</vt:lpstr>
      <vt:lpstr>مقدمة</vt:lpstr>
      <vt:lpstr> تعريف الجودة</vt:lpstr>
      <vt:lpstr>ما يجب ان تشمله الجودة</vt:lpstr>
      <vt:lpstr>الجودة في التعليم العالى</vt:lpstr>
      <vt:lpstr>نماذج الجودة في التعليم العالى</vt:lpstr>
      <vt:lpstr>(تابع) نماذج الجودة في التعليم العالى</vt:lpstr>
      <vt:lpstr>PowerPoint Presentation</vt:lpstr>
      <vt:lpstr>ضمان جودة المدخلات فى التعليم العالى</vt:lpstr>
      <vt:lpstr>(تابع)ضمان جودة المدخلات فى التعليم العالى</vt:lpstr>
      <vt:lpstr>(تابع)ضمان جودة المدخلات فى التعليم العالى</vt:lpstr>
      <vt:lpstr>(تابع)ضمان جودة المدخلات فى التعليم العالى</vt:lpstr>
      <vt:lpstr>(تابع)ضمان جودة المدخلات فى التعليم العالى</vt:lpstr>
      <vt:lpstr>(تابع)ضمان جودة المدخلات فى التعليم العالى</vt:lpstr>
      <vt:lpstr>التدريس والتعليم  Teaching and Learning</vt:lpstr>
      <vt:lpstr>تقديرالمخرجات Outcome Assessment</vt:lpstr>
      <vt:lpstr>مسئولية متابعة تحقيق الجودة فى التعليم الجامعى</vt:lpstr>
      <vt:lpstr>معايير الجودة للتعليم العالي</vt:lpstr>
      <vt:lpstr>(تابع )معايير الجودة للتعليم العالي</vt:lpstr>
      <vt:lpstr>PowerPoint Presentation</vt:lpstr>
    </vt:vector>
  </TitlesOfParts>
  <Company>ibm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الجودة فى التعليم العالى</dc:title>
  <dc:creator>walid</dc:creator>
  <cp:lastModifiedBy>Faisal</cp:lastModifiedBy>
  <cp:revision>41</cp:revision>
  <dcterms:created xsi:type="dcterms:W3CDTF">2007-01-25T17:19:16Z</dcterms:created>
  <dcterms:modified xsi:type="dcterms:W3CDTF">2019-03-16T16:08:39Z</dcterms:modified>
</cp:coreProperties>
</file>