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36"/>
  </p:notesMasterIdLst>
  <p:sldIdLst>
    <p:sldId id="356" r:id="rId2"/>
    <p:sldId id="259" r:id="rId3"/>
    <p:sldId id="281" r:id="rId4"/>
    <p:sldId id="324" r:id="rId5"/>
    <p:sldId id="325" r:id="rId6"/>
    <p:sldId id="327" r:id="rId7"/>
    <p:sldId id="328" r:id="rId8"/>
    <p:sldId id="329" r:id="rId9"/>
    <p:sldId id="274" r:id="rId10"/>
    <p:sldId id="330" r:id="rId11"/>
    <p:sldId id="331" r:id="rId12"/>
    <p:sldId id="332" r:id="rId13"/>
    <p:sldId id="333" r:id="rId14"/>
    <p:sldId id="334" r:id="rId15"/>
    <p:sldId id="335" r:id="rId16"/>
    <p:sldId id="336" r:id="rId17"/>
    <p:sldId id="344" r:id="rId18"/>
    <p:sldId id="337" r:id="rId19"/>
    <p:sldId id="339" r:id="rId20"/>
    <p:sldId id="340" r:id="rId21"/>
    <p:sldId id="341" r:id="rId22"/>
    <p:sldId id="347" r:id="rId23"/>
    <p:sldId id="348" r:id="rId24"/>
    <p:sldId id="349" r:id="rId25"/>
    <p:sldId id="350" r:id="rId26"/>
    <p:sldId id="351" r:id="rId27"/>
    <p:sldId id="352" r:id="rId28"/>
    <p:sldId id="354" r:id="rId29"/>
    <p:sldId id="342" r:id="rId30"/>
    <p:sldId id="343" r:id="rId31"/>
    <p:sldId id="355" r:id="rId32"/>
    <p:sldId id="345" r:id="rId33"/>
    <p:sldId id="346" r:id="rId34"/>
    <p:sldId id="278"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1" d="100"/>
          <a:sy n="81" d="100"/>
        </p:scale>
        <p:origin x="10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6BE9B9F-D3C5-46CA-BE81-6E7044FA2A0C}" type="datetimeFigureOut">
              <a:rPr lang="ar-SA" smtClean="0"/>
              <a:t>02/08/1438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C029C3E-95B8-44DE-8606-C5FB7891F77B}" type="slidenum">
              <a:rPr lang="ar-SA" smtClean="0"/>
              <a:t>‹#›</a:t>
            </a:fld>
            <a:endParaRPr lang="ar-SA"/>
          </a:p>
        </p:txBody>
      </p:sp>
    </p:spTree>
    <p:extLst>
      <p:ext uri="{BB962C8B-B14F-4D97-AF65-F5344CB8AC3E}">
        <p14:creationId xmlns:p14="http://schemas.microsoft.com/office/powerpoint/2010/main" val="254789057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CC029C3E-95B8-44DE-8606-C5FB7891F77B}" type="slidenum">
              <a:rPr lang="ar-SA" smtClean="0"/>
              <a:t>33</a:t>
            </a:fld>
            <a:endParaRPr lang="ar-SA"/>
          </a:p>
        </p:txBody>
      </p:sp>
    </p:spTree>
    <p:extLst>
      <p:ext uri="{BB962C8B-B14F-4D97-AF65-F5344CB8AC3E}">
        <p14:creationId xmlns:p14="http://schemas.microsoft.com/office/powerpoint/2010/main" val="409171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81535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400001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89865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741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417531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44107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667556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61217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57088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256908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193200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10542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60156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39202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159677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347737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02/08/1438</a:t>
            </a:fld>
            <a:endParaRPr lang="ar-SA" dirty="0"/>
          </a:p>
        </p:txBody>
      </p:sp>
      <p:sp>
        <p:nvSpPr>
          <p:cNvPr id="6" name="Footer Placeholder 5"/>
          <p:cNvSpPr>
            <a:spLocks noGrp="1"/>
          </p:cNvSpPr>
          <p:nvPr>
            <p:ph type="ftr" sz="quarter" idx="11"/>
          </p:nvPr>
        </p:nvSpPr>
        <p:spPr>
          <a:xfrm>
            <a:off x="533400" y="6172200"/>
            <a:ext cx="5811724" cy="365125"/>
          </a:xfrm>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Tree>
    <p:extLst>
      <p:ext uri="{BB962C8B-B14F-4D97-AF65-F5344CB8AC3E}">
        <p14:creationId xmlns:p14="http://schemas.microsoft.com/office/powerpoint/2010/main" val="272158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B8ABB09-4A1D-463E-8065-109CC2B7EFAA}" type="datetimeFigureOut">
              <a:rPr lang="ar-SA" smtClean="0"/>
              <a:t>02/08/1438</a:t>
            </a:fld>
            <a:endParaRPr lang="ar-SA"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r-SA"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B34F065-1154-456A-91E3-76DE8E75E17B}" type="slidenum">
              <a:rPr lang="ar-SA" smtClean="0"/>
              <a:t>‹#›</a:t>
            </a:fld>
            <a:endParaRPr lang="ar-SA" dirty="0"/>
          </a:p>
        </p:txBody>
      </p:sp>
    </p:spTree>
    <p:extLst>
      <p:ext uri="{BB962C8B-B14F-4D97-AF65-F5344CB8AC3E}">
        <p14:creationId xmlns:p14="http://schemas.microsoft.com/office/powerpoint/2010/main" val="283750715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8963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just"/>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7109639"/>
          </a:xfrm>
          <a:prstGeom prst="rect">
            <a:avLst/>
          </a:prstGeom>
          <a:noFill/>
        </p:spPr>
        <p:txBody>
          <a:bodyPr wrap="square" rtlCol="1">
            <a:spAutoFit/>
          </a:bodyPr>
          <a:lstStyle/>
          <a:p>
            <a:pPr algn="just"/>
            <a:r>
              <a:rPr lang="ar-IQ" sz="2400" b="1" dirty="0" smtClean="0">
                <a:solidFill>
                  <a:schemeClr val="bg1"/>
                </a:solidFill>
              </a:rPr>
              <a:t>إما </a:t>
            </a:r>
            <a:r>
              <a:rPr lang="ar-IQ" sz="2400" b="1" dirty="0">
                <a:solidFill>
                  <a:schemeClr val="bg1"/>
                </a:solidFill>
              </a:rPr>
              <a:t>الجمعية الأمريكية للسيطرة النوعية </a:t>
            </a:r>
            <a:r>
              <a:rPr lang="en-US" sz="2400" b="1" dirty="0">
                <a:solidFill>
                  <a:schemeClr val="bg1"/>
                </a:solidFill>
              </a:rPr>
              <a:t>American Society for Quality Control (ASQC) </a:t>
            </a:r>
            <a:r>
              <a:rPr lang="ar-IQ" sz="2400" b="1" dirty="0">
                <a:solidFill>
                  <a:schemeClr val="bg1"/>
                </a:solidFill>
              </a:rPr>
              <a:t>فترى </a:t>
            </a:r>
            <a:r>
              <a:rPr lang="ar-IQ" sz="2400" b="1" u="sng" dirty="0">
                <a:solidFill>
                  <a:schemeClr val="bg1"/>
                </a:solidFill>
              </a:rPr>
              <a:t>بأن الجودة هي مجموعة من الصفات للمنتوج المصنّع أو الخدمة المقدمة التي تلبي احتياجات الزبائن وقت الشراء أو خلال الاستعمال </a:t>
            </a:r>
            <a:r>
              <a:rPr lang="en-US" sz="2400" b="1" dirty="0">
                <a:solidFill>
                  <a:schemeClr val="bg1"/>
                </a:solidFill>
              </a:rPr>
              <a:t>(Horngren,et.al,2006:660)</a:t>
            </a:r>
            <a:r>
              <a:rPr lang="ar-IQ" sz="2400" b="1" dirty="0">
                <a:solidFill>
                  <a:schemeClr val="bg1"/>
                </a:solidFill>
              </a:rPr>
              <a:t>، وبذلك فأن العنصر الرئيسي في تعريف الجودة وفق وجهة النظر </a:t>
            </a:r>
            <a:r>
              <a:rPr lang="ar-IQ" sz="2400" b="1" u="sng" dirty="0">
                <a:solidFill>
                  <a:schemeClr val="bg1"/>
                </a:solidFill>
              </a:rPr>
              <a:t>هذه يكمن في خدمة الزبون وتلبية احتياجاته وتوقعاته </a:t>
            </a:r>
            <a:r>
              <a:rPr lang="ar-IQ" sz="2400" b="1" dirty="0">
                <a:solidFill>
                  <a:schemeClr val="bg1"/>
                </a:solidFill>
              </a:rPr>
              <a:t>.</a:t>
            </a:r>
            <a:endParaRPr lang="en-US" sz="2400" b="1" dirty="0">
              <a:solidFill>
                <a:schemeClr val="bg1"/>
              </a:solidFill>
            </a:endParaRPr>
          </a:p>
          <a:p>
            <a:pPr algn="just"/>
            <a:r>
              <a:rPr lang="ar-IQ" sz="2400" b="1" dirty="0">
                <a:solidFill>
                  <a:schemeClr val="bg1"/>
                </a:solidFill>
              </a:rPr>
              <a:t>  وهناك عدة أبعاد لجودة المنتوج والتي من خلالها يمكن تلبية احتياجات الزبون وتوقعاته وبالشكل الذي يحقق رضاه ، وهذه الأبعاد هي كالآتي :ـ </a:t>
            </a:r>
            <a:r>
              <a:rPr lang="en-US" sz="2400" b="1" dirty="0">
                <a:solidFill>
                  <a:schemeClr val="bg1"/>
                </a:solidFill>
              </a:rPr>
              <a:t>(Khanna,et.al,2008:4)</a:t>
            </a:r>
          </a:p>
          <a:p>
            <a:pPr lvl="0" algn="just"/>
            <a:r>
              <a:rPr lang="en-US" sz="2400" b="1" dirty="0" smtClean="0">
                <a:solidFill>
                  <a:schemeClr val="bg1"/>
                </a:solidFill>
              </a:rPr>
              <a:t>1</a:t>
            </a:r>
            <a:r>
              <a:rPr lang="ar-IQ" sz="2400" b="1" dirty="0" smtClean="0">
                <a:solidFill>
                  <a:schemeClr val="bg1"/>
                </a:solidFill>
              </a:rPr>
              <a:t>-</a:t>
            </a:r>
            <a:r>
              <a:rPr lang="ar-IQ" sz="2400" b="1" u="sng" dirty="0" smtClean="0">
                <a:solidFill>
                  <a:schemeClr val="bg1"/>
                </a:solidFill>
              </a:rPr>
              <a:t>الأداء </a:t>
            </a:r>
            <a:r>
              <a:rPr lang="en-US" sz="2400" b="1" dirty="0">
                <a:solidFill>
                  <a:schemeClr val="bg1"/>
                </a:solidFill>
              </a:rPr>
              <a:t>Performance</a:t>
            </a:r>
            <a:r>
              <a:rPr lang="ar-IQ" sz="2400" b="1" dirty="0">
                <a:solidFill>
                  <a:schemeClr val="bg1"/>
                </a:solidFill>
              </a:rPr>
              <a:t> :ـ ويمثل مجموعة من الخصائص التشغيلية الأساسية للمنتوج التي تلبي احتياجات الزبائن وتوقعاتهم أو إنها الكيفية التي يتم بها أداء الوظيفة ومعالمها </a:t>
            </a:r>
            <a:r>
              <a:rPr lang="ar-IQ" sz="2400" b="1" dirty="0" smtClean="0">
                <a:solidFill>
                  <a:schemeClr val="bg1"/>
                </a:solidFill>
              </a:rPr>
              <a:t>2-</a:t>
            </a:r>
            <a:r>
              <a:rPr lang="ar-IQ" sz="2400" b="1" u="sng" dirty="0" smtClean="0">
                <a:solidFill>
                  <a:schemeClr val="bg1"/>
                </a:solidFill>
              </a:rPr>
              <a:t>السمات </a:t>
            </a:r>
            <a:r>
              <a:rPr lang="en-US" sz="2400" b="1" dirty="0">
                <a:solidFill>
                  <a:schemeClr val="bg1"/>
                </a:solidFill>
              </a:rPr>
              <a:t>Features </a:t>
            </a:r>
            <a:r>
              <a:rPr lang="ar-IQ" sz="2400" b="1" dirty="0">
                <a:solidFill>
                  <a:schemeClr val="bg1"/>
                </a:solidFill>
              </a:rPr>
              <a:t>:ـ وهي الخصائص الإضافية للمنتوج التي تساعد في أداء وظائفه الأساسية </a:t>
            </a:r>
            <a:r>
              <a:rPr lang="ar-IQ" sz="2400" b="1" dirty="0" smtClean="0">
                <a:solidFill>
                  <a:schemeClr val="bg1"/>
                </a:solidFill>
              </a:rPr>
              <a:t>.</a:t>
            </a:r>
          </a:p>
          <a:p>
            <a:pPr lvl="0" algn="just"/>
            <a:r>
              <a:rPr lang="ar-IQ" sz="2400" b="1" dirty="0" smtClean="0">
                <a:solidFill>
                  <a:schemeClr val="bg1"/>
                </a:solidFill>
              </a:rPr>
              <a:t>3-</a:t>
            </a:r>
            <a:r>
              <a:rPr lang="ar-IQ" sz="2400" b="1" u="sng" dirty="0" smtClean="0">
                <a:solidFill>
                  <a:schemeClr val="bg1"/>
                </a:solidFill>
              </a:rPr>
              <a:t>المعولية</a:t>
            </a:r>
            <a:r>
              <a:rPr lang="ar-IQ" sz="2400" b="1" dirty="0" smtClean="0">
                <a:solidFill>
                  <a:schemeClr val="bg1"/>
                </a:solidFill>
              </a:rPr>
              <a:t> </a:t>
            </a:r>
            <a:r>
              <a:rPr lang="ar-IQ" sz="2400" b="1" dirty="0">
                <a:solidFill>
                  <a:schemeClr val="bg1"/>
                </a:solidFill>
              </a:rPr>
              <a:t>(الاعتمادية) </a:t>
            </a:r>
            <a:r>
              <a:rPr lang="en-US" sz="2400" b="1" dirty="0">
                <a:solidFill>
                  <a:schemeClr val="bg1"/>
                </a:solidFill>
              </a:rPr>
              <a:t>Reliability </a:t>
            </a:r>
            <a:r>
              <a:rPr lang="ar-IQ" sz="2400" b="1" dirty="0">
                <a:solidFill>
                  <a:schemeClr val="bg1"/>
                </a:solidFill>
              </a:rPr>
              <a:t>:ـ وتعني احتمال عمل المنتوج بشكل جيد خلال مدة معينة . </a:t>
            </a:r>
            <a:endParaRPr lang="en-US" sz="2400" b="1" dirty="0">
              <a:solidFill>
                <a:schemeClr val="bg1"/>
              </a:solidFill>
            </a:endParaRPr>
          </a:p>
          <a:p>
            <a:pPr lvl="0" algn="just"/>
            <a:r>
              <a:rPr lang="ar-IQ" sz="2400" b="1" dirty="0" smtClean="0">
                <a:solidFill>
                  <a:schemeClr val="bg1"/>
                </a:solidFill>
              </a:rPr>
              <a:t>4-</a:t>
            </a:r>
            <a:r>
              <a:rPr lang="ar-IQ" sz="2400" b="1" u="sng" dirty="0" smtClean="0">
                <a:solidFill>
                  <a:schemeClr val="bg1"/>
                </a:solidFill>
              </a:rPr>
              <a:t>المطابقة</a:t>
            </a:r>
            <a:r>
              <a:rPr lang="ar-IQ" sz="2400" b="1" dirty="0" smtClean="0">
                <a:solidFill>
                  <a:schemeClr val="bg1"/>
                </a:solidFill>
              </a:rPr>
              <a:t> </a:t>
            </a:r>
            <a:r>
              <a:rPr lang="en-US" sz="2400" b="1" dirty="0">
                <a:solidFill>
                  <a:schemeClr val="bg1"/>
                </a:solidFill>
              </a:rPr>
              <a:t>Conformance</a:t>
            </a:r>
            <a:r>
              <a:rPr lang="ar-IQ" sz="2400" b="1" dirty="0">
                <a:solidFill>
                  <a:schemeClr val="bg1"/>
                </a:solidFill>
              </a:rPr>
              <a:t> :ـ وهي درجة مطابقة المنتوج للمعايير أو المواصفات المحددة التي يرغب بها الزبائن بحيث يمكن أن تلبي احتياجاتهم وتوقعاتهم .</a:t>
            </a:r>
            <a:endParaRPr lang="en-US" sz="2400" b="1" dirty="0">
              <a:solidFill>
                <a:schemeClr val="bg1"/>
              </a:solidFill>
            </a:endParaRPr>
          </a:p>
          <a:p>
            <a:pPr lvl="0" algn="just"/>
            <a:r>
              <a:rPr lang="ar-IQ" sz="2400" b="1" dirty="0" smtClean="0">
                <a:solidFill>
                  <a:schemeClr val="bg1"/>
                </a:solidFill>
              </a:rPr>
              <a:t>5-ا</a:t>
            </a:r>
            <a:r>
              <a:rPr lang="ar-IQ" sz="2400" b="1" u="sng" dirty="0" smtClean="0">
                <a:solidFill>
                  <a:schemeClr val="bg1"/>
                </a:solidFill>
              </a:rPr>
              <a:t>لمتانة</a:t>
            </a:r>
            <a:r>
              <a:rPr lang="ar-IQ" sz="2400" b="1" dirty="0" smtClean="0">
                <a:solidFill>
                  <a:schemeClr val="bg1"/>
                </a:solidFill>
              </a:rPr>
              <a:t> </a:t>
            </a:r>
            <a:r>
              <a:rPr lang="ar-IQ" sz="2400" b="1" dirty="0">
                <a:solidFill>
                  <a:schemeClr val="bg1"/>
                </a:solidFill>
              </a:rPr>
              <a:t>(التحمل) </a:t>
            </a:r>
            <a:r>
              <a:rPr lang="en-US" sz="2400" b="1" dirty="0">
                <a:solidFill>
                  <a:schemeClr val="bg1"/>
                </a:solidFill>
              </a:rPr>
              <a:t>Durability</a:t>
            </a:r>
            <a:r>
              <a:rPr lang="ar-IQ" sz="2400" b="1" dirty="0">
                <a:solidFill>
                  <a:schemeClr val="bg1"/>
                </a:solidFill>
              </a:rPr>
              <a:t> :ـ وتعني مقدار الاستعمال الذي يحصل عليه الزبون من المنتوج خلال عمره الإنتاجي أي قبل التخلص منه أو استبداله .</a:t>
            </a:r>
            <a:endParaRPr lang="en-US" sz="2400" b="1" dirty="0">
              <a:solidFill>
                <a:schemeClr val="bg1"/>
              </a:solidFill>
            </a:endParaRPr>
          </a:p>
          <a:p>
            <a:pPr lvl="0" algn="just"/>
            <a:endParaRPr lang="en-US" sz="2400" b="1" dirty="0">
              <a:solidFill>
                <a:schemeClr val="bg1"/>
              </a:solidFill>
            </a:endParaRPr>
          </a:p>
        </p:txBody>
      </p:sp>
    </p:spTree>
    <p:extLst>
      <p:ext uri="{BB962C8B-B14F-4D97-AF65-F5344CB8AC3E}">
        <p14:creationId xmlns:p14="http://schemas.microsoft.com/office/powerpoint/2010/main" val="73647223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79512" y="274638"/>
            <a:ext cx="8784976" cy="5693866"/>
          </a:xfrm>
          <a:prstGeom prst="rect">
            <a:avLst/>
          </a:prstGeom>
          <a:noFill/>
        </p:spPr>
        <p:txBody>
          <a:bodyPr wrap="square" rtlCol="1">
            <a:spAutoFit/>
          </a:bodyPr>
          <a:lstStyle/>
          <a:p>
            <a:pPr lvl="0"/>
            <a:r>
              <a:rPr lang="ar-IQ" sz="2800" u="sng" dirty="0" smtClean="0">
                <a:solidFill>
                  <a:schemeClr val="bg1"/>
                </a:solidFill>
              </a:rPr>
              <a:t>6-القابلية </a:t>
            </a:r>
            <a:r>
              <a:rPr lang="ar-IQ" sz="2800" u="sng" dirty="0">
                <a:solidFill>
                  <a:schemeClr val="bg1"/>
                </a:solidFill>
              </a:rPr>
              <a:t>على الخدمة </a:t>
            </a:r>
            <a:r>
              <a:rPr lang="en-US" sz="2800" dirty="0">
                <a:solidFill>
                  <a:schemeClr val="bg1"/>
                </a:solidFill>
              </a:rPr>
              <a:t>Serviceability</a:t>
            </a:r>
            <a:r>
              <a:rPr lang="ar-IQ" sz="2800" dirty="0">
                <a:solidFill>
                  <a:schemeClr val="bg1"/>
                </a:solidFill>
              </a:rPr>
              <a:t> :ـ وتشير إلى إمكانية تصليح المنتوج بالسرعة والكفاءة عند حصول مشكلة في استعماله فضلا" عن توفر أدواته الاحتياطية بكلفة منخفضة </a:t>
            </a:r>
            <a:r>
              <a:rPr lang="ar-IQ" sz="2800" u="sng" dirty="0" smtClean="0">
                <a:solidFill>
                  <a:schemeClr val="bg1"/>
                </a:solidFill>
              </a:rPr>
              <a:t>7-الجمالية </a:t>
            </a:r>
            <a:r>
              <a:rPr lang="en-US" sz="2800" u="sng" dirty="0">
                <a:solidFill>
                  <a:schemeClr val="bg1"/>
                </a:solidFill>
              </a:rPr>
              <a:t>Aesthet</a:t>
            </a:r>
            <a:r>
              <a:rPr lang="en-US" sz="2800" dirty="0">
                <a:solidFill>
                  <a:schemeClr val="bg1"/>
                </a:solidFill>
              </a:rPr>
              <a:t>ics</a:t>
            </a:r>
            <a:r>
              <a:rPr lang="ar-IQ" sz="2800" dirty="0">
                <a:solidFill>
                  <a:schemeClr val="bg1"/>
                </a:solidFill>
              </a:rPr>
              <a:t> :ـ وهي مجموعة من الخصائص التي يفضلها الزبون بناءا" على تفضيلاته الخاصة كالشكل والصوت واللون وغيرها . </a:t>
            </a:r>
            <a:endParaRPr lang="en-US" sz="2800" dirty="0">
              <a:solidFill>
                <a:schemeClr val="bg1"/>
              </a:solidFill>
            </a:endParaRPr>
          </a:p>
          <a:p>
            <a:pPr lvl="0" algn="just"/>
            <a:r>
              <a:rPr lang="ar-IQ" sz="2800" u="sng" dirty="0" smtClean="0">
                <a:solidFill>
                  <a:schemeClr val="bg1"/>
                </a:solidFill>
              </a:rPr>
              <a:t>8-الجودة </a:t>
            </a:r>
            <a:r>
              <a:rPr lang="ar-IQ" sz="2800" u="sng" dirty="0">
                <a:solidFill>
                  <a:schemeClr val="bg1"/>
                </a:solidFill>
              </a:rPr>
              <a:t>المدركة </a:t>
            </a:r>
            <a:r>
              <a:rPr lang="en-US" sz="2800" dirty="0">
                <a:solidFill>
                  <a:schemeClr val="bg1"/>
                </a:solidFill>
              </a:rPr>
              <a:t>Perceived Quality</a:t>
            </a:r>
            <a:r>
              <a:rPr lang="ar-IQ" sz="2800" dirty="0">
                <a:solidFill>
                  <a:schemeClr val="bg1"/>
                </a:solidFill>
              </a:rPr>
              <a:t> :ـ ويقصد بها صورة أو انطباع الزبون تجاه المنتوج والمتولدة من خلال سمعته، إذ ينظر إلى الجودة على إنها درجة الانسجام </a:t>
            </a:r>
            <a:r>
              <a:rPr lang="ar-IQ" sz="2800" dirty="0" err="1">
                <a:solidFill>
                  <a:schemeClr val="bg1"/>
                </a:solidFill>
              </a:rPr>
              <a:t>مابين</a:t>
            </a:r>
            <a:r>
              <a:rPr lang="ar-IQ" sz="2800" dirty="0">
                <a:solidFill>
                  <a:schemeClr val="bg1"/>
                </a:solidFill>
              </a:rPr>
              <a:t> توقعات الزبائن لمنتجات الوحدة الاقتصادية وإدراكهم لهذه التوقعات </a:t>
            </a:r>
            <a:r>
              <a:rPr lang="en-US" sz="2800" dirty="0">
                <a:solidFill>
                  <a:schemeClr val="bg1"/>
                </a:solidFill>
              </a:rPr>
              <a:t>(Slack,et.al,2004:596)</a:t>
            </a:r>
            <a:r>
              <a:rPr lang="ar-IQ" sz="2800" dirty="0">
                <a:solidFill>
                  <a:schemeClr val="bg1"/>
                </a:solidFill>
              </a:rPr>
              <a:t>   وترى الباحثة بأن الزبون ينظر إلى الجودة على إنها مجموعة من الخصائص الرئيسية والإضافية المكونة للمنتوج التي تلبي احتياجاته وتوقعاته، بحيث يتميز بمجموعة من المميزات ومنها الأداء الجيد </a:t>
            </a:r>
            <a:r>
              <a:rPr lang="ar-IQ" sz="2800" dirty="0" err="1">
                <a:solidFill>
                  <a:schemeClr val="bg1"/>
                </a:solidFill>
              </a:rPr>
              <a:t>والمعولية</a:t>
            </a:r>
            <a:r>
              <a:rPr lang="ar-IQ" sz="2800" dirty="0">
                <a:solidFill>
                  <a:schemeClr val="bg1"/>
                </a:solidFill>
              </a:rPr>
              <a:t> والمتانة والجمالية ومطابقته للمواصفات المحددة وغيرها.</a:t>
            </a:r>
            <a:endParaRPr lang="en-US" sz="2800" dirty="0">
              <a:solidFill>
                <a:schemeClr val="bg1"/>
              </a:solidFill>
            </a:endParaRPr>
          </a:p>
        </p:txBody>
      </p:sp>
    </p:spTree>
    <p:extLst>
      <p:ext uri="{BB962C8B-B14F-4D97-AF65-F5344CB8AC3E}">
        <p14:creationId xmlns:p14="http://schemas.microsoft.com/office/powerpoint/2010/main" val="736472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740307"/>
          </a:xfrm>
          <a:prstGeom prst="rect">
            <a:avLst/>
          </a:prstGeom>
          <a:noFill/>
        </p:spPr>
        <p:txBody>
          <a:bodyPr wrap="square" rtlCol="1">
            <a:spAutoFit/>
          </a:bodyPr>
          <a:lstStyle/>
          <a:p>
            <a:r>
              <a:rPr lang="ar-IQ" sz="2400" dirty="0">
                <a:solidFill>
                  <a:schemeClr val="bg1"/>
                </a:solidFill>
              </a:rPr>
              <a:t>ثانيا":</a:t>
            </a:r>
            <a:r>
              <a:rPr lang="ar-IQ" sz="2400" u="sng" dirty="0">
                <a:solidFill>
                  <a:schemeClr val="bg1"/>
                </a:solidFill>
              </a:rPr>
              <a:t>ـ الجودة من وجهة نظر المُنتج(المصنّع)  </a:t>
            </a:r>
            <a:r>
              <a:rPr lang="en-US" sz="2400" u="sng" dirty="0">
                <a:solidFill>
                  <a:schemeClr val="bg1"/>
                </a:solidFill>
              </a:rPr>
              <a:t>Quality from the Producer's View</a:t>
            </a:r>
            <a:r>
              <a:rPr lang="ar-IQ" sz="2400" u="sng" dirty="0">
                <a:solidFill>
                  <a:schemeClr val="bg1"/>
                </a:solidFill>
              </a:rPr>
              <a:t>:ـ</a:t>
            </a:r>
            <a:endParaRPr lang="en-US" sz="2400" u="sng" dirty="0">
              <a:solidFill>
                <a:schemeClr val="bg1"/>
              </a:solidFill>
            </a:endParaRPr>
          </a:p>
          <a:p>
            <a:r>
              <a:rPr lang="ar-IQ" sz="2400" dirty="0">
                <a:solidFill>
                  <a:schemeClr val="bg1"/>
                </a:solidFill>
              </a:rPr>
              <a:t>  لقد أشار </a:t>
            </a:r>
            <a:r>
              <a:rPr lang="en-US" sz="2400" dirty="0" err="1">
                <a:solidFill>
                  <a:schemeClr val="bg1"/>
                </a:solidFill>
              </a:rPr>
              <a:t>Grosby</a:t>
            </a:r>
            <a:r>
              <a:rPr lang="en-US" sz="2400" dirty="0">
                <a:solidFill>
                  <a:schemeClr val="bg1"/>
                </a:solidFill>
              </a:rPr>
              <a:t> </a:t>
            </a:r>
            <a:r>
              <a:rPr lang="ar-IQ" sz="2400" dirty="0">
                <a:solidFill>
                  <a:schemeClr val="bg1"/>
                </a:solidFill>
              </a:rPr>
              <a:t>إلى إن الجودة ما هي إلا المطابقة للحاجات أو المتطلبات</a:t>
            </a:r>
            <a:r>
              <a:rPr lang="en-US" sz="2400" dirty="0">
                <a:solidFill>
                  <a:schemeClr val="bg1"/>
                </a:solidFill>
              </a:rPr>
              <a:t>Conformance to Requirements (Summer,2009:49)  </a:t>
            </a:r>
            <a:r>
              <a:rPr lang="ar-IQ" sz="2400" dirty="0">
                <a:solidFill>
                  <a:schemeClr val="bg1"/>
                </a:solidFill>
              </a:rPr>
              <a:t>وهذا ما يجعل من الجودة هي الأكثر قربا" من الإنتاج وخصائصه إذن </a:t>
            </a:r>
            <a:r>
              <a:rPr lang="ar-IQ" sz="2400" u="sng" dirty="0">
                <a:solidFill>
                  <a:schemeClr val="bg1"/>
                </a:solidFill>
              </a:rPr>
              <a:t>فالجودة هي المطابقة للمواصفات،. وعليه فأن المنتّج (المصنّع) ينظر إلى الجودة على إنها درجة مطابقة المنتوج للمواصفات من خلال تحقيق الأهداف وضمن حدود </a:t>
            </a:r>
            <a:r>
              <a:rPr lang="ar-IQ" sz="2400" u="sng" dirty="0" err="1">
                <a:solidFill>
                  <a:schemeClr val="bg1"/>
                </a:solidFill>
              </a:rPr>
              <a:t>السماحات</a:t>
            </a:r>
            <a:r>
              <a:rPr lang="ar-IQ" sz="2400" u="sng" dirty="0">
                <a:solidFill>
                  <a:schemeClr val="bg1"/>
                </a:solidFill>
              </a:rPr>
              <a:t> المقبولة، ومعنى ذلك إن أي انحراف عن هذه </a:t>
            </a:r>
            <a:r>
              <a:rPr lang="ar-IQ" sz="2400" u="sng" dirty="0" err="1">
                <a:solidFill>
                  <a:schemeClr val="bg1"/>
                </a:solidFill>
              </a:rPr>
              <a:t>السماحات</a:t>
            </a:r>
            <a:r>
              <a:rPr lang="ar-IQ" sz="2400" u="sng" dirty="0">
                <a:solidFill>
                  <a:schemeClr val="bg1"/>
                </a:solidFill>
              </a:rPr>
              <a:t> يعد خسارة ويدل على عدم تحقيق الجودة المطلوبة . </a:t>
            </a:r>
            <a:endParaRPr lang="en-US" sz="2400" u="sng" dirty="0">
              <a:solidFill>
                <a:schemeClr val="bg1"/>
              </a:solidFill>
            </a:endParaRPr>
          </a:p>
          <a:p>
            <a:r>
              <a:rPr lang="ar-IQ" sz="2400" dirty="0">
                <a:solidFill>
                  <a:schemeClr val="bg1"/>
                </a:solidFill>
              </a:rPr>
              <a:t>  ويرى </a:t>
            </a:r>
            <a:r>
              <a:rPr lang="en-US" sz="2400" dirty="0">
                <a:solidFill>
                  <a:schemeClr val="bg1"/>
                </a:solidFill>
              </a:rPr>
              <a:t>Russell &amp; Taylor </a:t>
            </a:r>
            <a:r>
              <a:rPr lang="ar-IQ" sz="2400" dirty="0">
                <a:solidFill>
                  <a:schemeClr val="bg1"/>
                </a:solidFill>
              </a:rPr>
              <a:t>بأن هناك تكاملا" بين وجهتي النظر السابقة وإن الجودة سواء تم النظر إليها من وجهة نظر الزبون أو من وجهة نظر المُنتج (المصنّع) فأنها تؤدي في النهاية إلى ملائمة المنتوج لاستعمال الزبون وبما يلبي احتياجاته وتوقعاته، ويمكن توضيح معنى الجودة من خلال الشكل رقم (1) . . ويرى </a:t>
            </a:r>
            <a:r>
              <a:rPr lang="en-US" sz="2400" dirty="0" err="1">
                <a:solidFill>
                  <a:schemeClr val="bg1"/>
                </a:solidFill>
              </a:rPr>
              <a:t>Horngren</a:t>
            </a:r>
            <a:r>
              <a:rPr lang="en-US" sz="2400" dirty="0">
                <a:solidFill>
                  <a:schemeClr val="bg1"/>
                </a:solidFill>
              </a:rPr>
              <a:t> </a:t>
            </a:r>
            <a:r>
              <a:rPr lang="ar-IQ" sz="2400" u="sng" dirty="0">
                <a:solidFill>
                  <a:schemeClr val="bg1"/>
                </a:solidFill>
              </a:rPr>
              <a:t>وآخرون بأنه يجب على الوحدة الاقتصادية أولا" تصميم منتجات تلبي احتياجات الزبائن من خلال جودة التصميم، ومن ثم فأن عليها أن تقابل مواصفات التصميم هذه من خلال جودة المطابقة </a:t>
            </a:r>
            <a:r>
              <a:rPr lang="en-US" sz="2400" u="sng" dirty="0">
                <a:solidFill>
                  <a:schemeClr val="bg1"/>
                </a:solidFill>
              </a:rPr>
              <a:t>(Horngren,et.al,2006:661)</a:t>
            </a:r>
            <a:r>
              <a:rPr lang="ar-IQ" sz="2400" u="sng" dirty="0">
                <a:solidFill>
                  <a:schemeClr val="bg1"/>
                </a:solidFill>
              </a:rPr>
              <a:t>، إن الفشل في جودة التصميم وجودة المطابقة لها تأثير في كل من الأداء الفعلي واحتياجات الزبائن، حيث إن الفشل في جودة المطابقة سيؤثر سلبا" على الأداء الفعلي إما الفشل في جودة التصميم فأنه سيؤدي إلى عدم تلبية احتياجات الزبائن .</a:t>
            </a:r>
            <a:endParaRPr lang="en-US" sz="2400" u="sng" dirty="0">
              <a:solidFill>
                <a:schemeClr val="bg1"/>
              </a:solidFill>
            </a:endParaRPr>
          </a:p>
        </p:txBody>
      </p:sp>
    </p:spTree>
    <p:extLst>
      <p:ext uri="{BB962C8B-B14F-4D97-AF65-F5344CB8AC3E}">
        <p14:creationId xmlns:p14="http://schemas.microsoft.com/office/powerpoint/2010/main" val="73647223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740307"/>
          </a:xfrm>
          <a:prstGeom prst="rect">
            <a:avLst/>
          </a:prstGeom>
          <a:noFill/>
        </p:spPr>
        <p:txBody>
          <a:bodyPr wrap="square" rtlCol="1">
            <a:spAutoFit/>
          </a:bodyPr>
          <a:lstStyle/>
          <a:p>
            <a:pPr algn="just"/>
            <a:r>
              <a:rPr lang="ar-IQ" sz="2400" dirty="0">
                <a:solidFill>
                  <a:schemeClr val="bg1"/>
                </a:solidFill>
              </a:rPr>
              <a:t>ثالثا - أهمية الجودة في الوحدات الاقتصادية </a:t>
            </a:r>
            <a:r>
              <a:rPr lang="en-US" sz="2400" dirty="0">
                <a:solidFill>
                  <a:schemeClr val="bg1"/>
                </a:solidFill>
              </a:rPr>
              <a:t> Importance of Quality in Economic Units</a:t>
            </a:r>
            <a:r>
              <a:rPr lang="ar-IQ" sz="2400" dirty="0">
                <a:solidFill>
                  <a:schemeClr val="bg1"/>
                </a:solidFill>
              </a:rPr>
              <a:t> :ـ </a:t>
            </a:r>
            <a:endParaRPr lang="en-US" sz="2400" dirty="0">
              <a:solidFill>
                <a:schemeClr val="bg1"/>
              </a:solidFill>
            </a:endParaRPr>
          </a:p>
          <a:p>
            <a:pPr algn="just"/>
            <a:r>
              <a:rPr lang="ar-IQ" sz="2400" u="sng" dirty="0">
                <a:solidFill>
                  <a:schemeClr val="bg1"/>
                </a:solidFill>
              </a:rPr>
              <a:t>  تعد الجودة أمرا" ضروريا" ومهما" في بيئة التصنيع الحديثة فهي سلاح تنافسي قوي تستعمله الوحدات الاقتصادية لمناشدة الزبائن وكسبهم والتميّز عن المنافسين، إذ أصبحت أنشطة هذه الوحدات موجهة نحو الزبون لتلبية احتياجاته وتوقعاته لأن ذلك يعد العامل الأكثر تأثيرا" في ظل هذه البيئة . كما إن هناك علاقة ايجابية بين الجودة العالية والزيادة في الإنتاج فضلا" عن تخفيض التكاليف المرتبطة بالجودة والمتمثلة بتكاليف السكراب وإعادة العمل وتكاليف الضمان وغيرها </a:t>
            </a:r>
            <a:r>
              <a:rPr lang="en-US" sz="2400" u="sng" dirty="0">
                <a:solidFill>
                  <a:schemeClr val="bg1"/>
                </a:solidFill>
              </a:rPr>
              <a:t>(Slack,et.al,1998:634</a:t>
            </a:r>
            <a:r>
              <a:rPr lang="en-US" sz="2400" dirty="0">
                <a:solidFill>
                  <a:schemeClr val="bg1"/>
                </a:solidFill>
              </a:rPr>
              <a:t>)</a:t>
            </a:r>
            <a:r>
              <a:rPr lang="ar-IQ" sz="2400" dirty="0">
                <a:solidFill>
                  <a:schemeClr val="bg1"/>
                </a:solidFill>
              </a:rPr>
              <a:t>، كما وينظر إلى الجودة على إنها غير مكلفة </a:t>
            </a:r>
            <a:r>
              <a:rPr lang="en-US" sz="2400" dirty="0">
                <a:solidFill>
                  <a:schemeClr val="bg1"/>
                </a:solidFill>
              </a:rPr>
              <a:t>Quality is Free</a:t>
            </a:r>
            <a:r>
              <a:rPr lang="ar-IQ" sz="2400" dirty="0">
                <a:solidFill>
                  <a:schemeClr val="bg1"/>
                </a:solidFill>
              </a:rPr>
              <a:t> </a:t>
            </a:r>
            <a:r>
              <a:rPr lang="ar-IQ" sz="2400" u="sng" dirty="0">
                <a:solidFill>
                  <a:schemeClr val="bg1"/>
                </a:solidFill>
              </a:rPr>
              <a:t>وهذا يعني إن الاهتمام بالجودة سيساعد في تخفيض تكاليف الجودة الكلية وبالتالي تكاليف التصنيع الكلية للمنتوج </a:t>
            </a:r>
            <a:r>
              <a:rPr lang="en-US" sz="2400" dirty="0">
                <a:solidFill>
                  <a:schemeClr val="bg1"/>
                </a:solidFill>
              </a:rPr>
              <a:t>(Logothetis,1997:80)</a:t>
            </a:r>
            <a:r>
              <a:rPr lang="ar-IQ" sz="2400" dirty="0">
                <a:solidFill>
                  <a:schemeClr val="bg1"/>
                </a:solidFill>
              </a:rPr>
              <a:t>. ومن خلال الجودة العالية للمنتجات التي تنتجها الوحدة الاقتصادية فأنها سوف تحصل على رضا العاملين وتنمية روح الفريق والعمل الجماعي فضلا" عن الحصول على رضا الزبائن </a:t>
            </a:r>
            <a:r>
              <a:rPr lang="en-US" sz="2400" dirty="0">
                <a:solidFill>
                  <a:schemeClr val="bg1"/>
                </a:solidFill>
              </a:rPr>
              <a:t>(Evans,1997:44)</a:t>
            </a:r>
            <a:r>
              <a:rPr lang="ar-IQ" sz="2400" dirty="0">
                <a:solidFill>
                  <a:schemeClr val="bg1"/>
                </a:solidFill>
              </a:rPr>
              <a:t>. وقد أشار </a:t>
            </a:r>
            <a:r>
              <a:rPr lang="en-US" sz="2400" dirty="0">
                <a:solidFill>
                  <a:schemeClr val="bg1"/>
                </a:solidFill>
              </a:rPr>
              <a:t>Hill</a:t>
            </a:r>
            <a:r>
              <a:rPr lang="ar-IQ" sz="2400" dirty="0">
                <a:solidFill>
                  <a:schemeClr val="bg1"/>
                </a:solidFill>
              </a:rPr>
              <a:t> إلى إن التحسين المستمر للجودة يؤدي إلى زيادة رضا الزبائن من خلال تلبية احتياجاتهم وتوقعاتهم وهذا ما يدفعهم إلى القيام باقتناء منتجات الوحدة الاقتصادية ويساعد في الوقت نفسه على جذب زبائن جدد مما يؤدي إلى توسيع حصة الوحدة الاقتصادية في السوق مستقبلا" وتحسين </a:t>
            </a:r>
            <a:r>
              <a:rPr lang="ar-IQ" sz="2400" dirty="0" err="1">
                <a:solidFill>
                  <a:schemeClr val="bg1"/>
                </a:solidFill>
              </a:rPr>
              <a:t>ربحيتها</a:t>
            </a:r>
            <a:r>
              <a:rPr lang="ar-IQ" sz="2400" dirty="0">
                <a:solidFill>
                  <a:schemeClr val="bg1"/>
                </a:solidFill>
              </a:rPr>
              <a:t> كما إنها تساعد في نمو ونجاح أعمال الوحدة الاقتصادية من خلال توفيرها لمعلومات تساعد في بيان ما يجب عليها أن تفعله وفي الوقت </a:t>
            </a:r>
            <a:r>
              <a:rPr lang="ar-IQ" sz="2400" dirty="0" smtClean="0">
                <a:solidFill>
                  <a:schemeClr val="bg1"/>
                </a:solidFill>
              </a:rPr>
              <a:t>المناسب</a:t>
            </a:r>
            <a:endParaRPr lang="en-US" sz="2400" dirty="0">
              <a:solidFill>
                <a:schemeClr val="bg1"/>
              </a:solidFill>
            </a:endParaRPr>
          </a:p>
        </p:txBody>
      </p:sp>
    </p:spTree>
    <p:extLst>
      <p:ext uri="{BB962C8B-B14F-4D97-AF65-F5344CB8AC3E}">
        <p14:creationId xmlns:p14="http://schemas.microsoft.com/office/powerpoint/2010/main" val="736472238"/>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740307"/>
          </a:xfrm>
          <a:prstGeom prst="rect">
            <a:avLst/>
          </a:prstGeom>
          <a:noFill/>
        </p:spPr>
        <p:txBody>
          <a:bodyPr wrap="square" rtlCol="1">
            <a:spAutoFit/>
          </a:bodyPr>
          <a:lstStyle/>
          <a:p>
            <a:pPr algn="just"/>
            <a:r>
              <a:rPr lang="ar-IQ" sz="2400" b="1" dirty="0">
                <a:solidFill>
                  <a:schemeClr val="bg1"/>
                </a:solidFill>
              </a:rPr>
              <a:t> ويمكن بيان أهمية الجودة بالنسبة للوحدة الاقتصادية كالآتي:ـ </a:t>
            </a:r>
            <a:endParaRPr lang="ar-IQ" sz="2400" b="1" dirty="0" smtClean="0">
              <a:solidFill>
                <a:schemeClr val="bg1"/>
              </a:solidFill>
            </a:endParaRPr>
          </a:p>
          <a:p>
            <a:pPr algn="just"/>
            <a:r>
              <a:rPr lang="ar-IQ" sz="2400" b="1" u="sng" dirty="0" smtClean="0">
                <a:solidFill>
                  <a:schemeClr val="bg1"/>
                </a:solidFill>
              </a:rPr>
              <a:t>1-التكاليف </a:t>
            </a:r>
            <a:r>
              <a:rPr lang="ar-IQ" sz="2400" b="1" u="sng" dirty="0">
                <a:solidFill>
                  <a:schemeClr val="bg1"/>
                </a:solidFill>
              </a:rPr>
              <a:t>والحصة السوقية </a:t>
            </a:r>
            <a:r>
              <a:rPr lang="en-US" sz="2400" b="1" u="sng" dirty="0">
                <a:solidFill>
                  <a:schemeClr val="bg1"/>
                </a:solidFill>
              </a:rPr>
              <a:t>Costs and Market Share</a:t>
            </a:r>
            <a:r>
              <a:rPr lang="ar-IQ" sz="2400" b="1" u="sng" dirty="0">
                <a:solidFill>
                  <a:schemeClr val="bg1"/>
                </a:solidFill>
              </a:rPr>
              <a:t> :ـ إن الجودة العالية للمنتجات يمكن أن تقود إلى زيادة الحصة السوقية وتوفر في التكاليف الأمر الذي يؤثر في الربحية، حيث أن تحسين الجودة يؤدي إلى تحسين سمعة الوحدة الاقتصادية مما يؤدي إلى زيادة حصتها السوقية أي إن ذلك يؤدي إلى زيادة حجم مبيعاتها مما يؤثر إيجابا" في </a:t>
            </a:r>
            <a:r>
              <a:rPr lang="ar-IQ" sz="2400" b="1" u="sng" dirty="0" err="1">
                <a:solidFill>
                  <a:schemeClr val="bg1"/>
                </a:solidFill>
              </a:rPr>
              <a:t>ربحيتها</a:t>
            </a:r>
            <a:r>
              <a:rPr lang="ar-IQ" sz="2400" b="1" u="sng" dirty="0">
                <a:solidFill>
                  <a:schemeClr val="bg1"/>
                </a:solidFill>
              </a:rPr>
              <a:t>، ومن جانب آخر فأن تحسين الجودة يؤدي إلى تخفيض التكاليف نتيجة لزيادة الطاقة الإنتاجية وتقليل تكاليف التالف وتكاليف إعادة الصنع وتكاليف إعادة الفحص وتكاليف الضمان وغيرها من التكاليف .</a:t>
            </a:r>
            <a:endParaRPr lang="en-US" sz="2400" b="1" u="sng" dirty="0">
              <a:solidFill>
                <a:schemeClr val="bg1"/>
              </a:solidFill>
            </a:endParaRPr>
          </a:p>
          <a:p>
            <a:pPr lvl="0" algn="just"/>
            <a:r>
              <a:rPr lang="ar-IQ" sz="2400" b="1" u="sng" dirty="0" smtClean="0">
                <a:solidFill>
                  <a:schemeClr val="bg1"/>
                </a:solidFill>
              </a:rPr>
              <a:t>2-سمعة </a:t>
            </a:r>
            <a:r>
              <a:rPr lang="ar-IQ" sz="2400" b="1" u="sng" dirty="0">
                <a:solidFill>
                  <a:schemeClr val="bg1"/>
                </a:solidFill>
              </a:rPr>
              <a:t>الوحدة الاقتصادية </a:t>
            </a:r>
            <a:r>
              <a:rPr lang="en-US" sz="2400" b="1" u="sng" dirty="0">
                <a:solidFill>
                  <a:schemeClr val="bg1"/>
                </a:solidFill>
              </a:rPr>
              <a:t>s Economic Unit</a:t>
            </a:r>
            <a:r>
              <a:rPr lang="ar-IQ" sz="2400" b="1" u="sng" dirty="0">
                <a:solidFill>
                  <a:schemeClr val="bg1"/>
                </a:solidFill>
              </a:rPr>
              <a:t>’</a:t>
            </a:r>
            <a:r>
              <a:rPr lang="en-US" sz="2400" b="1" u="sng" dirty="0">
                <a:solidFill>
                  <a:schemeClr val="bg1"/>
                </a:solidFill>
              </a:rPr>
              <a:t> Reputation</a:t>
            </a:r>
            <a:r>
              <a:rPr lang="ar-IQ" sz="2400" b="1" u="sng" dirty="0">
                <a:solidFill>
                  <a:schemeClr val="bg1"/>
                </a:solidFill>
              </a:rPr>
              <a:t>:ـ أن الجودة العالية لمنتجات الوحدة الاقتصادية تساعدها في تحسين سمعتها في السوق </a:t>
            </a:r>
            <a:r>
              <a:rPr lang="ar-IQ" sz="2400" b="1" dirty="0">
                <a:solidFill>
                  <a:schemeClr val="bg1"/>
                </a:solidFill>
              </a:rPr>
              <a:t>وبالتالي تمكينها من رسم سياستها وفقا" لذلك من خلال إنتاج منتجات جديدة أو التوسع بالإنتاج الحالي، حيث أن السمعة الجيدة للوحدة الاقتصادية تؤثر على ممارسات العاملين والعلاقات مع المجهزين وكذلك الزبائن .</a:t>
            </a:r>
            <a:endParaRPr lang="en-US" sz="2400" b="1" dirty="0">
              <a:solidFill>
                <a:schemeClr val="bg1"/>
              </a:solidFill>
            </a:endParaRPr>
          </a:p>
          <a:p>
            <a:pPr lvl="0" algn="just"/>
            <a:r>
              <a:rPr lang="ar-IQ" sz="2400" b="1" u="sng" dirty="0" smtClean="0">
                <a:solidFill>
                  <a:schemeClr val="bg1"/>
                </a:solidFill>
              </a:rPr>
              <a:t>3-المطالبات </a:t>
            </a:r>
            <a:r>
              <a:rPr lang="ar-IQ" sz="2400" b="1" u="sng" dirty="0">
                <a:solidFill>
                  <a:schemeClr val="bg1"/>
                </a:solidFill>
              </a:rPr>
              <a:t>التعويضية </a:t>
            </a:r>
            <a:r>
              <a:rPr lang="en-US" sz="2400" b="1" u="sng" dirty="0">
                <a:solidFill>
                  <a:schemeClr val="bg1"/>
                </a:solidFill>
              </a:rPr>
              <a:t>Product Liability</a:t>
            </a:r>
            <a:r>
              <a:rPr lang="ar-IQ" sz="2400" b="1" u="sng" dirty="0">
                <a:solidFill>
                  <a:schemeClr val="bg1"/>
                </a:solidFill>
              </a:rPr>
              <a:t> :ـ في حالة قيام الوحدة الاقتصادية بإنتاج منتجات رديئة أو غير جيدة فأنها تتعرض للمسائلة القانونية أمام المحاكم نتيجة الأضرار الناجمة عن هذه المنتجات عند استعمالها من قبل الزبائن، ويمكن للوحدة الاقتصادية أن تتخلص من هذه المسائلة عند قيامها بإنتاج منتجات عالية الجودة تلبي احتياجات الزبائن وتوقعاتهم </a:t>
            </a:r>
            <a:r>
              <a:rPr lang="ar-IQ" sz="2400" b="1" u="sng" dirty="0" smtClean="0">
                <a:solidFill>
                  <a:schemeClr val="bg1"/>
                </a:solidFill>
              </a:rPr>
              <a:t>.</a:t>
            </a:r>
            <a:endParaRPr lang="en-US" sz="2400" b="1" u="sng" dirty="0">
              <a:solidFill>
                <a:schemeClr val="bg1"/>
              </a:solidFill>
            </a:endParaRPr>
          </a:p>
        </p:txBody>
      </p:sp>
    </p:spTree>
    <p:extLst>
      <p:ext uri="{BB962C8B-B14F-4D97-AF65-F5344CB8AC3E}">
        <p14:creationId xmlns:p14="http://schemas.microsoft.com/office/powerpoint/2010/main" val="73647223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5262979"/>
          </a:xfrm>
          <a:prstGeom prst="rect">
            <a:avLst/>
          </a:prstGeom>
          <a:noFill/>
        </p:spPr>
        <p:txBody>
          <a:bodyPr wrap="square" rtlCol="1">
            <a:spAutoFit/>
          </a:bodyPr>
          <a:lstStyle/>
          <a:p>
            <a:pPr lvl="0"/>
            <a:r>
              <a:rPr lang="ar-IQ" sz="2400" b="1" u="sng" dirty="0" smtClean="0">
                <a:solidFill>
                  <a:schemeClr val="bg1"/>
                </a:solidFill>
              </a:rPr>
              <a:t>4-النتائج </a:t>
            </a:r>
            <a:r>
              <a:rPr lang="ar-IQ" sz="2400" b="1" u="sng" dirty="0">
                <a:solidFill>
                  <a:schemeClr val="bg1"/>
                </a:solidFill>
              </a:rPr>
              <a:t>الدولية </a:t>
            </a:r>
            <a:r>
              <a:rPr lang="en-US" sz="2400" b="1" u="sng" dirty="0">
                <a:solidFill>
                  <a:schemeClr val="bg1"/>
                </a:solidFill>
              </a:rPr>
              <a:t>International Implications </a:t>
            </a:r>
            <a:r>
              <a:rPr lang="ar-IQ" sz="2400" b="1" u="sng" dirty="0">
                <a:solidFill>
                  <a:schemeClr val="bg1"/>
                </a:solidFill>
              </a:rPr>
              <a:t>:ـ أصبحت الجودة شأنا" عالميا" في ظل التطورات التكنولوجية العديدة التي حصلت في السنوات الأخيرة، فإذا أرادت الوحدة الاقتصادية المنافسة عالميا" فأن عليها إنتاج منتجات عالية الجودة وبسعر مقبول </a:t>
            </a:r>
            <a:r>
              <a:rPr lang="ar-IQ" sz="2400" b="1" dirty="0">
                <a:solidFill>
                  <a:schemeClr val="bg1"/>
                </a:solidFill>
              </a:rPr>
              <a:t>وذلك لأن المنافسة تكون على أساس الجودة العالية والسعر المقبول لدى الزبائن، فضلا" عن أن المنتجات الرديئة تؤذي كل من الوحدة الاقتصادية والمجتمع حيث أن ذلك له تأثيرات خطيرة على ميزان المدفوعات .</a:t>
            </a:r>
            <a:endParaRPr lang="en-US" sz="2400" b="1" dirty="0">
              <a:solidFill>
                <a:schemeClr val="bg1"/>
              </a:solidFill>
            </a:endParaRPr>
          </a:p>
          <a:p>
            <a:r>
              <a:rPr lang="ar-IQ" sz="2400" b="1" dirty="0">
                <a:solidFill>
                  <a:schemeClr val="bg1"/>
                </a:solidFill>
              </a:rPr>
              <a:t>  </a:t>
            </a:r>
            <a:r>
              <a:rPr lang="ar-IQ" sz="2400" b="1" u="sng" dirty="0">
                <a:solidFill>
                  <a:schemeClr val="bg1"/>
                </a:solidFill>
              </a:rPr>
              <a:t>وتنظر الباحثة إلى الجودة على إنها هدف </a:t>
            </a:r>
            <a:r>
              <a:rPr lang="ar-IQ" sz="2400" b="1" u="sng" dirty="0" err="1">
                <a:solidFill>
                  <a:schemeClr val="bg1"/>
                </a:solidFill>
              </a:rPr>
              <a:t>ستراتيجي</a:t>
            </a:r>
            <a:r>
              <a:rPr lang="ar-IQ" sz="2400" b="1" u="sng" dirty="0">
                <a:solidFill>
                  <a:schemeClr val="bg1"/>
                </a:solidFill>
              </a:rPr>
              <a:t> يسعى لتحقيق مجموعة من المزايا للوحدة الاقتصادية والتي من أهمها تخفيض التكاليف وتحسين وزيادة كل من الإنتاجية والربحية وكسب الزبائن وتعزيز الموقف التنافسي وزيادة الحصة السوقية فضلا" عن تحقيق أهداف الوحدة الاقتصادية القصيرة أو الطويلة الأجل ، ولغرض تحقيق هذا الهدف </a:t>
            </a:r>
            <a:r>
              <a:rPr lang="ar-IQ" sz="2400" b="1" u="sng" dirty="0" err="1">
                <a:solidFill>
                  <a:schemeClr val="bg1"/>
                </a:solidFill>
              </a:rPr>
              <a:t>الستراتيجي</a:t>
            </a:r>
            <a:r>
              <a:rPr lang="ar-IQ" sz="2400" b="1" u="sng" dirty="0">
                <a:solidFill>
                  <a:schemeClr val="bg1"/>
                </a:solidFill>
              </a:rPr>
              <a:t> فلابد من عمل الشيْ صحيحا" من المرة الأولى وتدريب العاملين وتطوير كفاءاتهم ونشر ثقافة الجودة فيما بينهم ودراسة السوق باستمرار والتعرف على حاجات الزبائن والمراجعة الدورية للأهداف والخطط والسياسات والبرامج الموضوعة الخاصة بأنظمة الجودة والعمل على تطويرها بما </a:t>
            </a:r>
            <a:r>
              <a:rPr lang="ar-IQ" sz="2400" b="1" u="sng" dirty="0" err="1">
                <a:solidFill>
                  <a:schemeClr val="bg1"/>
                </a:solidFill>
              </a:rPr>
              <a:t>يتلائم</a:t>
            </a:r>
            <a:r>
              <a:rPr lang="ar-IQ" sz="2400" b="1" u="sng" dirty="0">
                <a:solidFill>
                  <a:schemeClr val="bg1"/>
                </a:solidFill>
              </a:rPr>
              <a:t> مع التغيرات التي تحصل في البيئة . </a:t>
            </a:r>
            <a:endParaRPr lang="en-US" sz="2400" b="1" u="sng" dirty="0">
              <a:solidFill>
                <a:schemeClr val="bg1"/>
              </a:solidFill>
            </a:endParaRPr>
          </a:p>
        </p:txBody>
      </p:sp>
    </p:spTree>
    <p:extLst>
      <p:ext uri="{BB962C8B-B14F-4D97-AF65-F5344CB8AC3E}">
        <p14:creationId xmlns:p14="http://schemas.microsoft.com/office/powerpoint/2010/main" val="736472238"/>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sz="7200" dirty="0"/>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769441"/>
          </a:xfrm>
          <a:prstGeom prst="rect">
            <a:avLst/>
          </a:prstGeom>
          <a:noFill/>
        </p:spPr>
        <p:txBody>
          <a:bodyPr wrap="square" rtlCol="1">
            <a:spAutoFit/>
          </a:bodyPr>
          <a:lstStyle/>
          <a:p>
            <a:pPr algn="just"/>
            <a:endParaRPr lang="en-US" sz="4400" dirty="0"/>
          </a:p>
        </p:txBody>
      </p:sp>
      <p:sp>
        <p:nvSpPr>
          <p:cNvPr id="3" name="شكل بيضاوي 2"/>
          <p:cNvSpPr/>
          <p:nvPr/>
        </p:nvSpPr>
        <p:spPr>
          <a:xfrm>
            <a:off x="2770410" y="116632"/>
            <a:ext cx="3887306" cy="873787"/>
          </a:xfrm>
          <a:prstGeom prst="ellipse">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sz="2800" b="1" dirty="0" smtClean="0">
              <a:solidFill>
                <a:schemeClr val="tx1"/>
              </a:solidFill>
            </a:endParaRPr>
          </a:p>
          <a:p>
            <a:pPr algn="ctr"/>
            <a:r>
              <a:rPr lang="ar-IQ" sz="2800" b="1" dirty="0" smtClean="0">
                <a:solidFill>
                  <a:schemeClr val="tx1"/>
                </a:solidFill>
              </a:rPr>
              <a:t>معنى </a:t>
            </a:r>
            <a:r>
              <a:rPr lang="ar-IQ" sz="2800" b="1" dirty="0">
                <a:solidFill>
                  <a:schemeClr val="tx1"/>
                </a:solidFill>
              </a:rPr>
              <a:t>الجودة</a:t>
            </a:r>
            <a:endParaRPr lang="en-US" sz="2800" dirty="0">
              <a:solidFill>
                <a:schemeClr val="tx1"/>
              </a:solidFill>
            </a:endParaRPr>
          </a:p>
          <a:p>
            <a:pPr algn="ctr"/>
            <a:endParaRPr lang="ar-SA" sz="2800" dirty="0"/>
          </a:p>
        </p:txBody>
      </p:sp>
      <p:sp>
        <p:nvSpPr>
          <p:cNvPr id="6" name="Rectangle 71"/>
          <p:cNvSpPr>
            <a:spLocks noChangeArrowheads="1"/>
          </p:cNvSpPr>
          <p:nvPr/>
        </p:nvSpPr>
        <p:spPr bwMode="auto">
          <a:xfrm>
            <a:off x="2770409" y="3226167"/>
            <a:ext cx="1585567" cy="2009043"/>
          </a:xfrm>
          <a:prstGeom prst="rect">
            <a:avLst/>
          </a:prstGeom>
          <a:solidFill>
            <a:srgbClr val="D8D8D8"/>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alpha val="50000"/>
                    </a:srgbClr>
                  </a:outerShdw>
                </a:effectLst>
              </a14:hiddenEffects>
            </a:ext>
          </a:extLst>
        </p:spPr>
        <p:txBody>
          <a:bodyPr rot="0" vert="horz" wrap="square" lIns="91440" tIns="45720" rIns="91440" bIns="45720" anchor="t" anchorCtr="0" upright="1">
            <a:noAutofit/>
          </a:bodyPr>
          <a:lstStyle/>
          <a:p>
            <a:pPr marL="0" marR="0" algn="ctr" rtl="1">
              <a:lnSpc>
                <a:spcPct val="90000"/>
              </a:lnSpc>
              <a:spcBef>
                <a:spcPts val="0"/>
              </a:spcBef>
              <a:spcAft>
                <a:spcPts val="1000"/>
              </a:spcAft>
            </a:pPr>
            <a:r>
              <a:rPr lang="ar-IQ" sz="2000" b="1" u="sng" dirty="0">
                <a:effectLst/>
                <a:uFill>
                  <a:solidFill>
                    <a:srgbClr val="000000"/>
                  </a:solidFill>
                </a:uFill>
                <a:latin typeface="Calibri"/>
                <a:ea typeface="Calibri"/>
                <a:cs typeface="Arial"/>
              </a:rPr>
              <a:t>جودة المطابقة :ـ</a:t>
            </a:r>
            <a:endParaRPr lang="en-US" sz="2000" dirty="0">
              <a:effectLst/>
              <a:latin typeface="Calibri"/>
              <a:ea typeface="Calibri"/>
              <a:cs typeface="Arial"/>
            </a:endParaRPr>
          </a:p>
          <a:p>
            <a:pPr marL="0" marR="0" algn="ctr" rtl="1">
              <a:lnSpc>
                <a:spcPct val="90000"/>
              </a:lnSpc>
              <a:spcBef>
                <a:spcPts val="0"/>
              </a:spcBef>
              <a:spcAft>
                <a:spcPts val="1000"/>
              </a:spcAft>
            </a:pPr>
            <a:r>
              <a:rPr lang="ar-IQ" sz="2000" b="1" dirty="0" smtClean="0">
                <a:effectLst/>
                <a:latin typeface="Calibri"/>
                <a:ea typeface="Calibri"/>
                <a:cs typeface="Arial"/>
              </a:rPr>
              <a:t>المطابقة </a:t>
            </a:r>
            <a:r>
              <a:rPr lang="ar-IQ" sz="2000" b="1" dirty="0">
                <a:effectLst/>
                <a:latin typeface="Calibri"/>
                <a:ea typeface="Calibri"/>
                <a:cs typeface="Arial"/>
              </a:rPr>
              <a:t>للخصائص المحددة    </a:t>
            </a:r>
            <a:r>
              <a:rPr lang="ar-IQ" sz="2000" b="1" dirty="0" smtClean="0">
                <a:effectLst/>
                <a:latin typeface="Calibri"/>
                <a:ea typeface="Calibri"/>
                <a:cs typeface="Arial"/>
              </a:rPr>
              <a:t>الكلفة</a:t>
            </a:r>
            <a:endParaRPr lang="en-US" sz="2000" dirty="0">
              <a:effectLst/>
              <a:latin typeface="Calibri"/>
              <a:ea typeface="Calibri"/>
              <a:cs typeface="Arial"/>
            </a:endParaRPr>
          </a:p>
        </p:txBody>
      </p:sp>
      <p:sp>
        <p:nvSpPr>
          <p:cNvPr id="7" name="Rectangle 73"/>
          <p:cNvSpPr>
            <a:spLocks noChangeArrowheads="1"/>
          </p:cNvSpPr>
          <p:nvPr/>
        </p:nvSpPr>
        <p:spPr bwMode="auto">
          <a:xfrm>
            <a:off x="971600" y="3532031"/>
            <a:ext cx="1051550" cy="599216"/>
          </a:xfrm>
          <a:prstGeom prst="rect">
            <a:avLst/>
          </a:prstGeom>
          <a:solidFill>
            <a:srgbClr val="D8D8D8"/>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alpha val="50000"/>
                    </a:srgbClr>
                  </a:outerShdw>
                </a:effectLst>
              </a14:hiddenEffects>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sz="2000" b="1" dirty="0">
                <a:effectLst/>
                <a:latin typeface="Calibri"/>
                <a:ea typeface="Calibri"/>
                <a:cs typeface="Arial"/>
              </a:rPr>
              <a:t>الإنتاج </a:t>
            </a:r>
            <a:endParaRPr lang="en-US" sz="2000" dirty="0">
              <a:effectLst/>
              <a:latin typeface="Calibri"/>
              <a:ea typeface="Calibri"/>
              <a:cs typeface="Arial"/>
            </a:endParaRPr>
          </a:p>
          <a:p>
            <a:pPr marL="0" marR="0" algn="r" rtl="1">
              <a:lnSpc>
                <a:spcPct val="115000"/>
              </a:lnSpc>
              <a:spcBef>
                <a:spcPts val="0"/>
              </a:spcBef>
              <a:spcAft>
                <a:spcPts val="1000"/>
              </a:spcAft>
            </a:pPr>
            <a:r>
              <a:rPr lang="en-US" sz="2000" dirty="0">
                <a:effectLst/>
                <a:latin typeface="Calibri"/>
                <a:ea typeface="Calibri"/>
                <a:cs typeface="Arial"/>
              </a:rPr>
              <a:t> </a:t>
            </a:r>
          </a:p>
        </p:txBody>
      </p:sp>
      <p:sp>
        <p:nvSpPr>
          <p:cNvPr id="8" name="Rectangle 74"/>
          <p:cNvSpPr>
            <a:spLocks noChangeArrowheads="1"/>
          </p:cNvSpPr>
          <p:nvPr/>
        </p:nvSpPr>
        <p:spPr bwMode="auto">
          <a:xfrm>
            <a:off x="5027199" y="4987022"/>
            <a:ext cx="1426845" cy="1701607"/>
          </a:xfrm>
          <a:prstGeom prst="rect">
            <a:avLst/>
          </a:prstGeom>
          <a:solidFill>
            <a:srgbClr val="D8D8D8"/>
          </a:solidFill>
          <a:ln w="952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sz="2000" b="1" dirty="0">
                <a:effectLst/>
                <a:latin typeface="Calibri"/>
                <a:ea typeface="Calibri"/>
                <a:cs typeface="Arial"/>
              </a:rPr>
              <a:t>الملائمة لاستعمال الزبون</a:t>
            </a:r>
            <a:endParaRPr lang="en-US" sz="2000" dirty="0">
              <a:effectLst/>
              <a:latin typeface="Calibri"/>
              <a:ea typeface="Calibri"/>
              <a:cs typeface="Arial"/>
            </a:endParaRPr>
          </a:p>
        </p:txBody>
      </p:sp>
      <p:sp>
        <p:nvSpPr>
          <p:cNvPr id="9" name="Rectangle 68"/>
          <p:cNvSpPr>
            <a:spLocks noChangeArrowheads="1"/>
          </p:cNvSpPr>
          <p:nvPr/>
        </p:nvSpPr>
        <p:spPr bwMode="auto">
          <a:xfrm>
            <a:off x="4815900" y="1787428"/>
            <a:ext cx="1841816" cy="606168"/>
          </a:xfrm>
          <a:prstGeom prst="rect">
            <a:avLst/>
          </a:prstGeom>
          <a:solidFill>
            <a:srgbClr val="D8D8D8"/>
          </a:solidFill>
          <a:ln w="952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sz="2000" b="1" dirty="0">
                <a:effectLst/>
                <a:latin typeface="Calibri"/>
                <a:ea typeface="Calibri"/>
                <a:cs typeface="Arial"/>
              </a:rPr>
              <a:t>وجهة نظر الزبون</a:t>
            </a:r>
            <a:endParaRPr lang="en-US" sz="2000" dirty="0">
              <a:effectLst/>
              <a:latin typeface="Calibri"/>
              <a:ea typeface="Calibri"/>
              <a:cs typeface="Arial"/>
            </a:endParaRPr>
          </a:p>
        </p:txBody>
      </p:sp>
      <p:sp>
        <p:nvSpPr>
          <p:cNvPr id="10" name="Rectangle 69"/>
          <p:cNvSpPr>
            <a:spLocks noChangeArrowheads="1"/>
          </p:cNvSpPr>
          <p:nvPr/>
        </p:nvSpPr>
        <p:spPr bwMode="auto">
          <a:xfrm>
            <a:off x="4815899" y="3226167"/>
            <a:ext cx="1634331" cy="1348422"/>
          </a:xfrm>
          <a:prstGeom prst="rect">
            <a:avLst/>
          </a:prstGeom>
          <a:solidFill>
            <a:srgbClr val="D8D8D8"/>
          </a:solidFill>
          <a:ln w="952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rot="0" vert="horz" wrap="square" lIns="91440" tIns="45720" rIns="91440" bIns="45720" anchor="t" anchorCtr="0" upright="1">
            <a:noAutofit/>
          </a:bodyPr>
          <a:lstStyle/>
          <a:p>
            <a:pPr marL="0" marR="0" algn="ctr" rtl="1">
              <a:lnSpc>
                <a:spcPct val="90000"/>
              </a:lnSpc>
              <a:spcBef>
                <a:spcPts val="0"/>
              </a:spcBef>
              <a:spcAft>
                <a:spcPts val="1000"/>
              </a:spcAft>
            </a:pPr>
            <a:r>
              <a:rPr lang="ar-IQ" sz="2000" b="1" u="sng" dirty="0">
                <a:effectLst/>
                <a:uFill>
                  <a:solidFill>
                    <a:srgbClr val="000000"/>
                  </a:solidFill>
                </a:uFill>
                <a:latin typeface="Calibri"/>
                <a:ea typeface="Calibri"/>
                <a:cs typeface="Arial"/>
              </a:rPr>
              <a:t>جودة التصميم :ـ</a:t>
            </a:r>
            <a:endParaRPr lang="en-US" sz="2000" dirty="0">
              <a:effectLst/>
              <a:latin typeface="Calibri"/>
              <a:ea typeface="Calibri"/>
              <a:cs typeface="Arial"/>
            </a:endParaRPr>
          </a:p>
          <a:p>
            <a:pPr marL="0" marR="0" algn="ctr" rtl="1">
              <a:lnSpc>
                <a:spcPct val="90000"/>
              </a:lnSpc>
              <a:spcBef>
                <a:spcPts val="0"/>
              </a:spcBef>
              <a:spcAft>
                <a:spcPts val="1000"/>
              </a:spcAft>
            </a:pPr>
            <a:r>
              <a:rPr lang="ar-IQ" sz="2000" b="1" dirty="0">
                <a:effectLst/>
                <a:latin typeface="Calibri"/>
                <a:ea typeface="Calibri"/>
                <a:cs typeface="Arial"/>
              </a:rPr>
              <a:t>ـ خصائص الجودة</a:t>
            </a:r>
            <a:endParaRPr lang="en-US" sz="2000" dirty="0">
              <a:effectLst/>
              <a:latin typeface="Calibri"/>
              <a:ea typeface="Calibri"/>
              <a:cs typeface="Arial"/>
            </a:endParaRPr>
          </a:p>
          <a:p>
            <a:pPr marL="0" marR="0" algn="r" rtl="1">
              <a:lnSpc>
                <a:spcPct val="90000"/>
              </a:lnSpc>
              <a:spcBef>
                <a:spcPts val="0"/>
              </a:spcBef>
              <a:spcAft>
                <a:spcPts val="1000"/>
              </a:spcAft>
            </a:pPr>
            <a:r>
              <a:rPr lang="ar-IQ" sz="2000" b="1" dirty="0">
                <a:effectLst/>
                <a:latin typeface="Calibri"/>
                <a:ea typeface="Calibri"/>
                <a:cs typeface="Arial"/>
              </a:rPr>
              <a:t>    </a:t>
            </a:r>
            <a:endParaRPr lang="ar-IQ" sz="2000" b="1" dirty="0" smtClean="0">
              <a:effectLst/>
              <a:latin typeface="Calibri"/>
              <a:ea typeface="Calibri"/>
              <a:cs typeface="Arial"/>
            </a:endParaRPr>
          </a:p>
          <a:p>
            <a:pPr marL="0" marR="0" algn="r" rtl="1">
              <a:lnSpc>
                <a:spcPct val="90000"/>
              </a:lnSpc>
              <a:spcBef>
                <a:spcPts val="0"/>
              </a:spcBef>
              <a:spcAft>
                <a:spcPts val="1000"/>
              </a:spcAft>
            </a:pPr>
            <a:r>
              <a:rPr lang="ar-IQ" sz="2000" b="1" dirty="0" smtClean="0">
                <a:effectLst/>
                <a:latin typeface="Calibri"/>
                <a:ea typeface="Calibri"/>
                <a:cs typeface="Arial"/>
              </a:rPr>
              <a:t>   </a:t>
            </a:r>
          </a:p>
          <a:p>
            <a:pPr marL="0" marR="0" algn="r" rtl="1">
              <a:lnSpc>
                <a:spcPct val="90000"/>
              </a:lnSpc>
              <a:spcBef>
                <a:spcPts val="0"/>
              </a:spcBef>
              <a:spcAft>
                <a:spcPts val="1000"/>
              </a:spcAft>
            </a:pPr>
            <a:endParaRPr lang="ar-IQ" sz="2000" b="1" dirty="0">
              <a:latin typeface="Calibri"/>
              <a:ea typeface="Calibri"/>
              <a:cs typeface="Arial"/>
            </a:endParaRPr>
          </a:p>
          <a:p>
            <a:pPr marL="0" marR="0" algn="r" rtl="1">
              <a:lnSpc>
                <a:spcPct val="90000"/>
              </a:lnSpc>
              <a:spcBef>
                <a:spcPts val="0"/>
              </a:spcBef>
              <a:spcAft>
                <a:spcPts val="1000"/>
              </a:spcAft>
            </a:pPr>
            <a:endParaRPr lang="ar-IQ" sz="2000" b="1" dirty="0" smtClean="0">
              <a:effectLst/>
              <a:latin typeface="Calibri"/>
              <a:ea typeface="Calibri"/>
              <a:cs typeface="Arial"/>
            </a:endParaRPr>
          </a:p>
          <a:p>
            <a:pPr marL="0" marR="0" algn="r" rtl="1">
              <a:lnSpc>
                <a:spcPct val="90000"/>
              </a:lnSpc>
              <a:spcBef>
                <a:spcPts val="0"/>
              </a:spcBef>
              <a:spcAft>
                <a:spcPts val="1000"/>
              </a:spcAft>
            </a:pPr>
            <a:r>
              <a:rPr lang="ar-IQ" sz="2000" b="1" dirty="0" smtClean="0">
                <a:effectLst/>
                <a:latin typeface="Calibri"/>
                <a:ea typeface="Calibri"/>
                <a:cs typeface="Arial"/>
              </a:rPr>
              <a:t>   </a:t>
            </a:r>
            <a:endParaRPr lang="en-US" sz="2000" dirty="0">
              <a:effectLst/>
              <a:latin typeface="Calibri"/>
              <a:ea typeface="Calibri"/>
              <a:cs typeface="Arial"/>
            </a:endParaRPr>
          </a:p>
        </p:txBody>
      </p:sp>
      <p:sp>
        <p:nvSpPr>
          <p:cNvPr id="11" name="Rectangle 70"/>
          <p:cNvSpPr>
            <a:spLocks noChangeArrowheads="1"/>
          </p:cNvSpPr>
          <p:nvPr/>
        </p:nvSpPr>
        <p:spPr bwMode="auto">
          <a:xfrm>
            <a:off x="2396779" y="1787428"/>
            <a:ext cx="1959197" cy="606168"/>
          </a:xfrm>
          <a:prstGeom prst="rect">
            <a:avLst/>
          </a:prstGeom>
          <a:solidFill>
            <a:srgbClr val="D8D8D8"/>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alpha val="50000"/>
                    </a:srgbClr>
                  </a:outerShdw>
                </a:effectLst>
              </a14:hiddenEffects>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sz="2000" b="1" dirty="0">
                <a:effectLst/>
                <a:latin typeface="Calibri"/>
                <a:ea typeface="Calibri"/>
                <a:cs typeface="Arial"/>
              </a:rPr>
              <a:t>وجهة نظر المُنتج</a:t>
            </a:r>
            <a:endParaRPr lang="en-US" sz="2000" dirty="0">
              <a:effectLst/>
              <a:latin typeface="Calibri"/>
              <a:ea typeface="Calibri"/>
              <a:cs typeface="Arial"/>
            </a:endParaRPr>
          </a:p>
        </p:txBody>
      </p:sp>
      <p:sp>
        <p:nvSpPr>
          <p:cNvPr id="12" name="Rectangle 72"/>
          <p:cNvSpPr>
            <a:spLocks noChangeArrowheads="1"/>
          </p:cNvSpPr>
          <p:nvPr/>
        </p:nvSpPr>
        <p:spPr bwMode="auto">
          <a:xfrm>
            <a:off x="6876256" y="3532031"/>
            <a:ext cx="1440160" cy="599216"/>
          </a:xfrm>
          <a:prstGeom prst="rect">
            <a:avLst/>
          </a:prstGeom>
          <a:solidFill>
            <a:srgbClr val="D8D8D8"/>
          </a:solidFill>
          <a:ln w="9525">
            <a:solidFill>
              <a:srgbClr val="000000"/>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sz="2000" b="1" dirty="0">
                <a:effectLst/>
                <a:latin typeface="Calibri"/>
                <a:ea typeface="Calibri"/>
                <a:cs typeface="Arial"/>
              </a:rPr>
              <a:t>التسويق</a:t>
            </a:r>
            <a:endParaRPr lang="en-US" sz="2000" dirty="0">
              <a:effectLst/>
              <a:latin typeface="Calibri"/>
              <a:ea typeface="Calibri"/>
              <a:cs typeface="Arial"/>
            </a:endParaRPr>
          </a:p>
          <a:p>
            <a:pPr marL="0" marR="0" algn="ctr" rtl="1">
              <a:lnSpc>
                <a:spcPct val="115000"/>
              </a:lnSpc>
              <a:spcBef>
                <a:spcPts val="0"/>
              </a:spcBef>
              <a:spcAft>
                <a:spcPts val="1000"/>
              </a:spcAft>
            </a:pPr>
            <a:r>
              <a:rPr lang="en-US" sz="2000" b="1" dirty="0">
                <a:effectLst/>
                <a:latin typeface="Arial"/>
                <a:ea typeface="Calibri"/>
                <a:cs typeface="Arial"/>
              </a:rPr>
              <a:t> </a:t>
            </a:r>
            <a:endParaRPr lang="en-US" sz="2000" dirty="0">
              <a:effectLst/>
              <a:latin typeface="Calibri"/>
              <a:ea typeface="Calibri"/>
              <a:cs typeface="Arial"/>
            </a:endParaRPr>
          </a:p>
        </p:txBody>
      </p:sp>
      <p:cxnSp>
        <p:nvCxnSpPr>
          <p:cNvPr id="13" name="AutoShape 78"/>
          <p:cNvCxnSpPr>
            <a:cxnSpLocks noChangeShapeType="1"/>
          </p:cNvCxnSpPr>
          <p:nvPr/>
        </p:nvCxnSpPr>
        <p:spPr bwMode="auto">
          <a:xfrm>
            <a:off x="3228244" y="5235210"/>
            <a:ext cx="0" cy="602615"/>
          </a:xfrm>
          <a:prstGeom prst="straightConnector1">
            <a:avLst/>
          </a:prstGeom>
          <a:ln>
            <a:headEnd/>
            <a:tailEnd/>
          </a:ln>
          <a:extLst/>
        </p:spPr>
        <p:style>
          <a:lnRef idx="3">
            <a:schemeClr val="accent3"/>
          </a:lnRef>
          <a:fillRef idx="0">
            <a:schemeClr val="accent3"/>
          </a:fillRef>
          <a:effectRef idx="2">
            <a:schemeClr val="accent3"/>
          </a:effectRef>
          <a:fontRef idx="minor">
            <a:schemeClr val="tx1"/>
          </a:fontRef>
        </p:style>
      </p:cxnSp>
      <p:cxnSp>
        <p:nvCxnSpPr>
          <p:cNvPr id="14" name="AutoShape 79"/>
          <p:cNvCxnSpPr>
            <a:cxnSpLocks noChangeShapeType="1"/>
          </p:cNvCxnSpPr>
          <p:nvPr/>
        </p:nvCxnSpPr>
        <p:spPr bwMode="auto">
          <a:xfrm>
            <a:off x="3228244" y="5837825"/>
            <a:ext cx="1737995" cy="0"/>
          </a:xfrm>
          <a:prstGeom prst="straightConnector1">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15" name="AutoShape 80"/>
          <p:cNvCxnSpPr>
            <a:cxnSpLocks noChangeShapeType="1"/>
          </p:cNvCxnSpPr>
          <p:nvPr/>
        </p:nvCxnSpPr>
        <p:spPr bwMode="auto">
          <a:xfrm>
            <a:off x="5740621" y="4574589"/>
            <a:ext cx="0" cy="412433"/>
          </a:xfrm>
          <a:prstGeom prst="straightConnector1">
            <a:avLst/>
          </a:prstGeom>
          <a:ln>
            <a:headEnd/>
            <a:tailEnd type="triangle" w="med" len="med"/>
          </a:ln>
          <a:extLst/>
        </p:spPr>
        <p:style>
          <a:lnRef idx="3">
            <a:schemeClr val="accent3"/>
          </a:lnRef>
          <a:fillRef idx="0">
            <a:schemeClr val="accent3"/>
          </a:fillRef>
          <a:effectRef idx="2">
            <a:schemeClr val="accent3"/>
          </a:effectRef>
          <a:fontRef idx="minor">
            <a:schemeClr val="tx1"/>
          </a:fontRef>
        </p:style>
      </p:cxnSp>
      <p:cxnSp>
        <p:nvCxnSpPr>
          <p:cNvPr id="25" name="رابط مستقيم 24"/>
          <p:cNvCxnSpPr/>
          <p:nvPr/>
        </p:nvCxnSpPr>
        <p:spPr>
          <a:xfrm>
            <a:off x="6454044" y="3831639"/>
            <a:ext cx="40734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7" name="رابط مستقيم 26"/>
          <p:cNvCxnSpPr/>
          <p:nvPr/>
        </p:nvCxnSpPr>
        <p:spPr>
          <a:xfrm flipH="1">
            <a:off x="2023150" y="3831639"/>
            <a:ext cx="747259"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رابط مستقيم 28"/>
          <p:cNvCxnSpPr>
            <a:stCxn id="9" idx="2"/>
          </p:cNvCxnSpPr>
          <p:nvPr/>
        </p:nvCxnSpPr>
        <p:spPr>
          <a:xfrm>
            <a:off x="5736808" y="2393596"/>
            <a:ext cx="3813" cy="832571"/>
          </a:xfrm>
          <a:prstGeom prst="line">
            <a:avLst/>
          </a:prstGeom>
        </p:spPr>
        <p:style>
          <a:lnRef idx="3">
            <a:schemeClr val="accent3"/>
          </a:lnRef>
          <a:fillRef idx="0">
            <a:schemeClr val="accent3"/>
          </a:fillRef>
          <a:effectRef idx="2">
            <a:schemeClr val="accent3"/>
          </a:effectRef>
          <a:fontRef idx="minor">
            <a:schemeClr val="tx1"/>
          </a:fontRef>
        </p:style>
      </p:cxnSp>
      <p:cxnSp>
        <p:nvCxnSpPr>
          <p:cNvPr id="31" name="رابط مستقيم 30"/>
          <p:cNvCxnSpPr/>
          <p:nvPr/>
        </p:nvCxnSpPr>
        <p:spPr>
          <a:xfrm>
            <a:off x="3347864" y="2358677"/>
            <a:ext cx="4658" cy="832571"/>
          </a:xfrm>
          <a:prstGeom prst="line">
            <a:avLst/>
          </a:prstGeom>
        </p:spPr>
        <p:style>
          <a:lnRef idx="3">
            <a:schemeClr val="accent3"/>
          </a:lnRef>
          <a:fillRef idx="0">
            <a:schemeClr val="accent3"/>
          </a:fillRef>
          <a:effectRef idx="2">
            <a:schemeClr val="accent3"/>
          </a:effectRef>
          <a:fontRef idx="minor">
            <a:schemeClr val="tx1"/>
          </a:fontRef>
        </p:style>
      </p:cxnSp>
      <p:cxnSp>
        <p:nvCxnSpPr>
          <p:cNvPr id="35" name="رابط كسهم مستقيم 34"/>
          <p:cNvCxnSpPr>
            <a:stCxn id="3" idx="4"/>
          </p:cNvCxnSpPr>
          <p:nvPr/>
        </p:nvCxnSpPr>
        <p:spPr>
          <a:xfrm>
            <a:off x="4714063" y="990419"/>
            <a:ext cx="1026558" cy="71038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7" name="رابط كسهم مستقيم 36"/>
          <p:cNvCxnSpPr/>
          <p:nvPr/>
        </p:nvCxnSpPr>
        <p:spPr>
          <a:xfrm flipH="1">
            <a:off x="3563888" y="990419"/>
            <a:ext cx="1168617" cy="71038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364722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heel(1)">
                                      <p:cBhvr>
                                        <p:cTn id="35" dur="20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heel(1)">
                                      <p:cBhvr>
                                        <p:cTn id="40" dur="20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randombar(horizontal)">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fltVal val="0"/>
                                          </p:val>
                                        </p:tav>
                                        <p:tav tm="100000">
                                          <p:val>
                                            <p:strVal val="#ppt_w"/>
                                          </p:val>
                                        </p:tav>
                                      </p:tavLst>
                                    </p:anim>
                                    <p:anim calcmode="lin" valueType="num">
                                      <p:cBhvr>
                                        <p:cTn id="56" dur="1000" fill="hold"/>
                                        <p:tgtEl>
                                          <p:spTgt spid="25"/>
                                        </p:tgtEl>
                                        <p:attrNameLst>
                                          <p:attrName>ppt_h</p:attrName>
                                        </p:attrNameLst>
                                      </p:cBhvr>
                                      <p:tavLst>
                                        <p:tav tm="0">
                                          <p:val>
                                            <p:fltVal val="0"/>
                                          </p:val>
                                        </p:tav>
                                        <p:tav tm="100000">
                                          <p:val>
                                            <p:strVal val="#ppt_h"/>
                                          </p:val>
                                        </p:tav>
                                      </p:tavLst>
                                    </p:anim>
                                    <p:anim calcmode="lin" valueType="num">
                                      <p:cBhvr>
                                        <p:cTn id="57" dur="1000" fill="hold"/>
                                        <p:tgtEl>
                                          <p:spTgt spid="25"/>
                                        </p:tgtEl>
                                        <p:attrNameLst>
                                          <p:attrName>style.rotation</p:attrName>
                                        </p:attrNameLst>
                                      </p:cBhvr>
                                      <p:tavLst>
                                        <p:tav tm="0">
                                          <p:val>
                                            <p:fltVal val="90"/>
                                          </p:val>
                                        </p:tav>
                                        <p:tav tm="100000">
                                          <p:val>
                                            <p:fltVal val="0"/>
                                          </p:val>
                                        </p:tav>
                                      </p:tavLst>
                                    </p:anim>
                                    <p:animEffect transition="in" filter="fade">
                                      <p:cBhvr>
                                        <p:cTn id="58" dur="1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ppt_w</p:attrName>
                                        </p:attrNameLst>
                                      </p:cBhvr>
                                      <p:tavLst>
                                        <p:tav tm="0">
                                          <p:val>
                                            <p:fltVal val="0"/>
                                          </p:val>
                                        </p:tav>
                                        <p:tav tm="100000">
                                          <p:val>
                                            <p:strVal val="#ppt_w"/>
                                          </p:val>
                                        </p:tav>
                                      </p:tavLst>
                                    </p:anim>
                                    <p:anim calcmode="lin" valueType="num">
                                      <p:cBhvr>
                                        <p:cTn id="64" dur="1000" fill="hold"/>
                                        <p:tgtEl>
                                          <p:spTgt spid="27"/>
                                        </p:tgtEl>
                                        <p:attrNameLst>
                                          <p:attrName>ppt_h</p:attrName>
                                        </p:attrNameLst>
                                      </p:cBhvr>
                                      <p:tavLst>
                                        <p:tav tm="0">
                                          <p:val>
                                            <p:fltVal val="0"/>
                                          </p:val>
                                        </p:tav>
                                        <p:tav tm="100000">
                                          <p:val>
                                            <p:strVal val="#ppt_h"/>
                                          </p:val>
                                        </p:tav>
                                      </p:tavLst>
                                    </p:anim>
                                    <p:anim calcmode="lin" valueType="num">
                                      <p:cBhvr>
                                        <p:cTn id="65" dur="1000" fill="hold"/>
                                        <p:tgtEl>
                                          <p:spTgt spid="27"/>
                                        </p:tgtEl>
                                        <p:attrNameLst>
                                          <p:attrName>style.rotation</p:attrName>
                                        </p:attrNameLst>
                                      </p:cBhvr>
                                      <p:tavLst>
                                        <p:tav tm="0">
                                          <p:val>
                                            <p:fltVal val="90"/>
                                          </p:val>
                                        </p:tav>
                                        <p:tav tm="100000">
                                          <p:val>
                                            <p:fltVal val="0"/>
                                          </p:val>
                                        </p:tav>
                                      </p:tavLst>
                                    </p:anim>
                                    <p:animEffect transition="in" filter="fade">
                                      <p:cBhvr>
                                        <p:cTn id="66" dur="10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80">
                                          <p:stCondLst>
                                            <p:cond delay="0"/>
                                          </p:stCondLst>
                                        </p:cTn>
                                        <p:tgtEl>
                                          <p:spTgt spid="12"/>
                                        </p:tgtEl>
                                      </p:cBhvr>
                                    </p:animEffect>
                                    <p:anim calcmode="lin" valueType="num">
                                      <p:cBhvr>
                                        <p:cTn id="7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7" dur="26">
                                          <p:stCondLst>
                                            <p:cond delay="650"/>
                                          </p:stCondLst>
                                        </p:cTn>
                                        <p:tgtEl>
                                          <p:spTgt spid="12"/>
                                        </p:tgtEl>
                                      </p:cBhvr>
                                      <p:to x="100000" y="60000"/>
                                    </p:animScale>
                                    <p:animScale>
                                      <p:cBhvr>
                                        <p:cTn id="78" dur="166" decel="50000">
                                          <p:stCondLst>
                                            <p:cond delay="676"/>
                                          </p:stCondLst>
                                        </p:cTn>
                                        <p:tgtEl>
                                          <p:spTgt spid="12"/>
                                        </p:tgtEl>
                                      </p:cBhvr>
                                      <p:to x="100000" y="100000"/>
                                    </p:animScale>
                                    <p:animScale>
                                      <p:cBhvr>
                                        <p:cTn id="79" dur="26">
                                          <p:stCondLst>
                                            <p:cond delay="1312"/>
                                          </p:stCondLst>
                                        </p:cTn>
                                        <p:tgtEl>
                                          <p:spTgt spid="12"/>
                                        </p:tgtEl>
                                      </p:cBhvr>
                                      <p:to x="100000" y="80000"/>
                                    </p:animScale>
                                    <p:animScale>
                                      <p:cBhvr>
                                        <p:cTn id="80" dur="166" decel="50000">
                                          <p:stCondLst>
                                            <p:cond delay="1338"/>
                                          </p:stCondLst>
                                        </p:cTn>
                                        <p:tgtEl>
                                          <p:spTgt spid="12"/>
                                        </p:tgtEl>
                                      </p:cBhvr>
                                      <p:to x="100000" y="100000"/>
                                    </p:animScale>
                                    <p:animScale>
                                      <p:cBhvr>
                                        <p:cTn id="81" dur="26">
                                          <p:stCondLst>
                                            <p:cond delay="1642"/>
                                          </p:stCondLst>
                                        </p:cTn>
                                        <p:tgtEl>
                                          <p:spTgt spid="12"/>
                                        </p:tgtEl>
                                      </p:cBhvr>
                                      <p:to x="100000" y="90000"/>
                                    </p:animScale>
                                    <p:animScale>
                                      <p:cBhvr>
                                        <p:cTn id="82" dur="166" decel="50000">
                                          <p:stCondLst>
                                            <p:cond delay="1668"/>
                                          </p:stCondLst>
                                        </p:cTn>
                                        <p:tgtEl>
                                          <p:spTgt spid="12"/>
                                        </p:tgtEl>
                                      </p:cBhvr>
                                      <p:to x="100000" y="100000"/>
                                    </p:animScale>
                                    <p:animScale>
                                      <p:cBhvr>
                                        <p:cTn id="83" dur="26">
                                          <p:stCondLst>
                                            <p:cond delay="1808"/>
                                          </p:stCondLst>
                                        </p:cTn>
                                        <p:tgtEl>
                                          <p:spTgt spid="12"/>
                                        </p:tgtEl>
                                      </p:cBhvr>
                                      <p:to x="100000" y="95000"/>
                                    </p:animScale>
                                    <p:animScale>
                                      <p:cBhvr>
                                        <p:cTn id="84" dur="166" decel="50000">
                                          <p:stCondLst>
                                            <p:cond delay="1834"/>
                                          </p:stCondLst>
                                        </p:cTn>
                                        <p:tgtEl>
                                          <p:spTgt spid="12"/>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down)">
                                      <p:cBhvr>
                                        <p:cTn id="89" dur="580">
                                          <p:stCondLst>
                                            <p:cond delay="0"/>
                                          </p:stCondLst>
                                        </p:cTn>
                                        <p:tgtEl>
                                          <p:spTgt spid="7"/>
                                        </p:tgtEl>
                                      </p:cBhvr>
                                    </p:animEffect>
                                    <p:anim calcmode="lin" valueType="num">
                                      <p:cBhvr>
                                        <p:cTn id="9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5" dur="26">
                                          <p:stCondLst>
                                            <p:cond delay="650"/>
                                          </p:stCondLst>
                                        </p:cTn>
                                        <p:tgtEl>
                                          <p:spTgt spid="7"/>
                                        </p:tgtEl>
                                      </p:cBhvr>
                                      <p:to x="100000" y="60000"/>
                                    </p:animScale>
                                    <p:animScale>
                                      <p:cBhvr>
                                        <p:cTn id="96" dur="166" decel="50000">
                                          <p:stCondLst>
                                            <p:cond delay="676"/>
                                          </p:stCondLst>
                                        </p:cTn>
                                        <p:tgtEl>
                                          <p:spTgt spid="7"/>
                                        </p:tgtEl>
                                      </p:cBhvr>
                                      <p:to x="100000" y="100000"/>
                                    </p:animScale>
                                    <p:animScale>
                                      <p:cBhvr>
                                        <p:cTn id="97" dur="26">
                                          <p:stCondLst>
                                            <p:cond delay="1312"/>
                                          </p:stCondLst>
                                        </p:cTn>
                                        <p:tgtEl>
                                          <p:spTgt spid="7"/>
                                        </p:tgtEl>
                                      </p:cBhvr>
                                      <p:to x="100000" y="80000"/>
                                    </p:animScale>
                                    <p:animScale>
                                      <p:cBhvr>
                                        <p:cTn id="98" dur="166" decel="50000">
                                          <p:stCondLst>
                                            <p:cond delay="1338"/>
                                          </p:stCondLst>
                                        </p:cTn>
                                        <p:tgtEl>
                                          <p:spTgt spid="7"/>
                                        </p:tgtEl>
                                      </p:cBhvr>
                                      <p:to x="100000" y="100000"/>
                                    </p:animScale>
                                    <p:animScale>
                                      <p:cBhvr>
                                        <p:cTn id="99" dur="26">
                                          <p:stCondLst>
                                            <p:cond delay="1642"/>
                                          </p:stCondLst>
                                        </p:cTn>
                                        <p:tgtEl>
                                          <p:spTgt spid="7"/>
                                        </p:tgtEl>
                                      </p:cBhvr>
                                      <p:to x="100000" y="90000"/>
                                    </p:animScale>
                                    <p:animScale>
                                      <p:cBhvr>
                                        <p:cTn id="100" dur="166" decel="50000">
                                          <p:stCondLst>
                                            <p:cond delay="1668"/>
                                          </p:stCondLst>
                                        </p:cTn>
                                        <p:tgtEl>
                                          <p:spTgt spid="7"/>
                                        </p:tgtEl>
                                      </p:cBhvr>
                                      <p:to x="100000" y="100000"/>
                                    </p:animScale>
                                    <p:animScale>
                                      <p:cBhvr>
                                        <p:cTn id="101" dur="26">
                                          <p:stCondLst>
                                            <p:cond delay="1808"/>
                                          </p:stCondLst>
                                        </p:cTn>
                                        <p:tgtEl>
                                          <p:spTgt spid="7"/>
                                        </p:tgtEl>
                                      </p:cBhvr>
                                      <p:to x="100000" y="95000"/>
                                    </p:animScale>
                                    <p:animScale>
                                      <p:cBhvr>
                                        <p:cTn id="102" dur="166" decel="50000">
                                          <p:stCondLst>
                                            <p:cond delay="1834"/>
                                          </p:stCondLst>
                                        </p:cTn>
                                        <p:tgtEl>
                                          <p:spTgt spid="7"/>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circle(in)">
                                      <p:cBhvr>
                                        <p:cTn id="107" dur="20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down)">
                                      <p:cBhvr>
                                        <p:cTn id="112" dur="580">
                                          <p:stCondLst>
                                            <p:cond delay="0"/>
                                          </p:stCondLst>
                                        </p:cTn>
                                        <p:tgtEl>
                                          <p:spTgt spid="13"/>
                                        </p:tgtEl>
                                      </p:cBhvr>
                                    </p:animEffect>
                                    <p:anim calcmode="lin" valueType="num">
                                      <p:cBhvr>
                                        <p:cTn id="1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8" dur="26">
                                          <p:stCondLst>
                                            <p:cond delay="650"/>
                                          </p:stCondLst>
                                        </p:cTn>
                                        <p:tgtEl>
                                          <p:spTgt spid="13"/>
                                        </p:tgtEl>
                                      </p:cBhvr>
                                      <p:to x="100000" y="60000"/>
                                    </p:animScale>
                                    <p:animScale>
                                      <p:cBhvr>
                                        <p:cTn id="119" dur="166" decel="50000">
                                          <p:stCondLst>
                                            <p:cond delay="676"/>
                                          </p:stCondLst>
                                        </p:cTn>
                                        <p:tgtEl>
                                          <p:spTgt spid="13"/>
                                        </p:tgtEl>
                                      </p:cBhvr>
                                      <p:to x="100000" y="100000"/>
                                    </p:animScale>
                                    <p:animScale>
                                      <p:cBhvr>
                                        <p:cTn id="120" dur="26">
                                          <p:stCondLst>
                                            <p:cond delay="1312"/>
                                          </p:stCondLst>
                                        </p:cTn>
                                        <p:tgtEl>
                                          <p:spTgt spid="13"/>
                                        </p:tgtEl>
                                      </p:cBhvr>
                                      <p:to x="100000" y="80000"/>
                                    </p:animScale>
                                    <p:animScale>
                                      <p:cBhvr>
                                        <p:cTn id="121" dur="166" decel="50000">
                                          <p:stCondLst>
                                            <p:cond delay="1338"/>
                                          </p:stCondLst>
                                        </p:cTn>
                                        <p:tgtEl>
                                          <p:spTgt spid="13"/>
                                        </p:tgtEl>
                                      </p:cBhvr>
                                      <p:to x="100000" y="100000"/>
                                    </p:animScale>
                                    <p:animScale>
                                      <p:cBhvr>
                                        <p:cTn id="122" dur="26">
                                          <p:stCondLst>
                                            <p:cond delay="1642"/>
                                          </p:stCondLst>
                                        </p:cTn>
                                        <p:tgtEl>
                                          <p:spTgt spid="13"/>
                                        </p:tgtEl>
                                      </p:cBhvr>
                                      <p:to x="100000" y="90000"/>
                                    </p:animScale>
                                    <p:animScale>
                                      <p:cBhvr>
                                        <p:cTn id="123" dur="166" decel="50000">
                                          <p:stCondLst>
                                            <p:cond delay="1668"/>
                                          </p:stCondLst>
                                        </p:cTn>
                                        <p:tgtEl>
                                          <p:spTgt spid="13"/>
                                        </p:tgtEl>
                                      </p:cBhvr>
                                      <p:to x="100000" y="100000"/>
                                    </p:animScale>
                                    <p:animScale>
                                      <p:cBhvr>
                                        <p:cTn id="124" dur="26">
                                          <p:stCondLst>
                                            <p:cond delay="1808"/>
                                          </p:stCondLst>
                                        </p:cTn>
                                        <p:tgtEl>
                                          <p:spTgt spid="13"/>
                                        </p:tgtEl>
                                      </p:cBhvr>
                                      <p:to x="100000" y="95000"/>
                                    </p:animScale>
                                    <p:animScale>
                                      <p:cBhvr>
                                        <p:cTn id="125" dur="166" decel="50000">
                                          <p:stCondLst>
                                            <p:cond delay="1834"/>
                                          </p:stCondLst>
                                        </p:cTn>
                                        <p:tgtEl>
                                          <p:spTgt spid="13"/>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45" presetClass="entr" presetSubtype="0" fill="hold" nodeType="clickEffect">
                                  <p:stCondLst>
                                    <p:cond delay="0"/>
                                  </p:stCondLst>
                                  <p:childTnLst>
                                    <p:set>
                                      <p:cBhvr>
                                        <p:cTn id="129" dur="1" fill="hold">
                                          <p:stCondLst>
                                            <p:cond delay="0"/>
                                          </p:stCondLst>
                                        </p:cTn>
                                        <p:tgtEl>
                                          <p:spTgt spid="14"/>
                                        </p:tgtEl>
                                        <p:attrNameLst>
                                          <p:attrName>style.visibility</p:attrName>
                                        </p:attrNameLst>
                                      </p:cBhvr>
                                      <p:to>
                                        <p:strVal val="visible"/>
                                      </p:to>
                                    </p:set>
                                    <p:animEffect transition="in" filter="fade">
                                      <p:cBhvr>
                                        <p:cTn id="130" dur="2000"/>
                                        <p:tgtEl>
                                          <p:spTgt spid="14"/>
                                        </p:tgtEl>
                                      </p:cBhvr>
                                    </p:animEffect>
                                    <p:anim calcmode="lin" valueType="num">
                                      <p:cBhvr>
                                        <p:cTn id="131" dur="2000" fill="hold"/>
                                        <p:tgtEl>
                                          <p:spTgt spid="14"/>
                                        </p:tgtEl>
                                        <p:attrNameLst>
                                          <p:attrName>ppt_w</p:attrName>
                                        </p:attrNameLst>
                                      </p:cBhvr>
                                      <p:tavLst>
                                        <p:tav tm="0" fmla="#ppt_w*sin(2.5*pi*$)">
                                          <p:val>
                                            <p:fltVal val="0"/>
                                          </p:val>
                                        </p:tav>
                                        <p:tav tm="100000">
                                          <p:val>
                                            <p:fltVal val="1"/>
                                          </p:val>
                                        </p:tav>
                                      </p:tavLst>
                                    </p:anim>
                                    <p:anim calcmode="lin" valueType="num">
                                      <p:cBhvr>
                                        <p:cTn id="13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3" fill="hold">
                      <p:stCondLst>
                        <p:cond delay="indefinite"/>
                      </p:stCondLst>
                      <p:childTnLst>
                        <p:par>
                          <p:cTn id="134" fill="hold">
                            <p:stCondLst>
                              <p:cond delay="0"/>
                            </p:stCondLst>
                            <p:childTnLst>
                              <p:par>
                                <p:cTn id="135" presetID="45" presetClass="entr" presetSubtype="0" fill="hold" grpId="0" nodeType="click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fade">
                                      <p:cBhvr>
                                        <p:cTn id="137" dur="2000"/>
                                        <p:tgtEl>
                                          <p:spTgt spid="8"/>
                                        </p:tgtEl>
                                      </p:cBhvr>
                                    </p:animEffect>
                                    <p:anim calcmode="lin" valueType="num">
                                      <p:cBhvr>
                                        <p:cTn id="138" dur="2000" fill="hold"/>
                                        <p:tgtEl>
                                          <p:spTgt spid="8"/>
                                        </p:tgtEl>
                                        <p:attrNameLst>
                                          <p:attrName>ppt_w</p:attrName>
                                        </p:attrNameLst>
                                      </p:cBhvr>
                                      <p:tavLst>
                                        <p:tav tm="0" fmla="#ppt_w*sin(2.5*pi*$)">
                                          <p:val>
                                            <p:fltVal val="0"/>
                                          </p:val>
                                        </p:tav>
                                        <p:tav tm="100000">
                                          <p:val>
                                            <p:fltVal val="1"/>
                                          </p:val>
                                        </p:tav>
                                      </p:tavLst>
                                    </p:anim>
                                    <p:anim calcmode="lin" valueType="num">
                                      <p:cBhvr>
                                        <p:cTn id="13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740307"/>
          </a:xfrm>
          <a:prstGeom prst="rect">
            <a:avLst/>
          </a:prstGeom>
          <a:noFill/>
        </p:spPr>
        <p:txBody>
          <a:bodyPr wrap="square" rtlCol="1">
            <a:spAutoFit/>
          </a:bodyPr>
          <a:lstStyle/>
          <a:p>
            <a:pPr algn="just"/>
            <a:r>
              <a:rPr lang="ar-IQ" sz="2400" dirty="0">
                <a:solidFill>
                  <a:schemeClr val="bg1"/>
                </a:solidFill>
              </a:rPr>
              <a:t>رابعا:  مفهوم وأهمية تكاليف الجودة الكلية </a:t>
            </a:r>
            <a:r>
              <a:rPr lang="en-US" sz="2400" dirty="0">
                <a:solidFill>
                  <a:schemeClr val="bg1"/>
                </a:solidFill>
              </a:rPr>
              <a:t>Concept and Importance of Total Quality Costs</a:t>
            </a:r>
            <a:r>
              <a:rPr lang="ar-IQ" sz="2400" dirty="0">
                <a:solidFill>
                  <a:schemeClr val="bg1"/>
                </a:solidFill>
              </a:rPr>
              <a:t> :ـ </a:t>
            </a:r>
            <a:endParaRPr lang="en-US" sz="2400" dirty="0">
              <a:solidFill>
                <a:schemeClr val="bg1"/>
              </a:solidFill>
            </a:endParaRPr>
          </a:p>
          <a:p>
            <a:pPr algn="just"/>
            <a:r>
              <a:rPr lang="ar-IQ" sz="2400" dirty="0">
                <a:solidFill>
                  <a:schemeClr val="bg1"/>
                </a:solidFill>
              </a:rPr>
              <a:t>  ظهر الاهتمام بتكاليف الجودة الكلية كنتيجة للتأثيرات السلبية المترتبة على تكاليف الجودة الرديئة </a:t>
            </a:r>
            <a:r>
              <a:rPr lang="en-US" sz="2400" dirty="0">
                <a:solidFill>
                  <a:schemeClr val="bg1"/>
                </a:solidFill>
              </a:rPr>
              <a:t>Costs of poor Quality</a:t>
            </a:r>
            <a:r>
              <a:rPr lang="ar-IQ" sz="2400" dirty="0">
                <a:solidFill>
                  <a:schemeClr val="bg1"/>
                </a:solidFill>
              </a:rPr>
              <a:t> وضرورة تجنب هذه التأثيرات عن طريق إنتاج منتجات ذات جودة عالية والتخلص من </a:t>
            </a:r>
            <a:r>
              <a:rPr lang="ar-IQ" sz="2400" dirty="0" smtClean="0">
                <a:solidFill>
                  <a:schemeClr val="bg1"/>
                </a:solidFill>
              </a:rPr>
              <a:t>المعيب، </a:t>
            </a:r>
            <a:r>
              <a:rPr lang="ar-IQ" sz="2400" dirty="0">
                <a:solidFill>
                  <a:schemeClr val="bg1"/>
                </a:solidFill>
              </a:rPr>
              <a:t>ويعتقد </a:t>
            </a:r>
            <a:r>
              <a:rPr lang="en-US" sz="2400" dirty="0">
                <a:solidFill>
                  <a:schemeClr val="bg1"/>
                </a:solidFill>
              </a:rPr>
              <a:t>Hilton </a:t>
            </a:r>
            <a:r>
              <a:rPr lang="ar-IQ" sz="2400" dirty="0">
                <a:solidFill>
                  <a:schemeClr val="bg1"/>
                </a:solidFill>
              </a:rPr>
              <a:t>بأن سبب نشوء تكاليف الجودة الكلية هو زيادة الاهتمام بالمحافظة على الجودة العالية </a:t>
            </a:r>
            <a:r>
              <a:rPr lang="ar-IQ" sz="2400" u="sng" dirty="0" smtClean="0">
                <a:solidFill>
                  <a:schemeClr val="bg1"/>
                </a:solidFill>
              </a:rPr>
              <a:t>للمنتجات إذ </a:t>
            </a:r>
            <a:r>
              <a:rPr lang="ar-IQ" sz="2400" u="sng" dirty="0">
                <a:solidFill>
                  <a:schemeClr val="bg1"/>
                </a:solidFill>
              </a:rPr>
              <a:t>إن هذه التكاليف لا تخص عمليات الإنتاج فقط بل تتجاوز إلى جميع الأنشطة في الوحدة الاقتصادية </a:t>
            </a:r>
            <a:r>
              <a:rPr lang="ar-IQ" sz="2400" u="sng" dirty="0" err="1">
                <a:solidFill>
                  <a:schemeClr val="bg1"/>
                </a:solidFill>
              </a:rPr>
              <a:t>ابتداءا</a:t>
            </a:r>
            <a:r>
              <a:rPr lang="ar-IQ" sz="2400" u="sng" dirty="0">
                <a:solidFill>
                  <a:schemeClr val="bg1"/>
                </a:solidFill>
              </a:rPr>
              <a:t>" من البحوث والتطوير </a:t>
            </a:r>
            <a:r>
              <a:rPr lang="en-US" sz="2400" u="sng" dirty="0">
                <a:solidFill>
                  <a:schemeClr val="bg1"/>
                </a:solidFill>
              </a:rPr>
              <a:t>Research &amp; Development (R&amp;D) </a:t>
            </a:r>
            <a:r>
              <a:rPr lang="ar-IQ" sz="2400" u="sng" dirty="0">
                <a:solidFill>
                  <a:schemeClr val="bg1"/>
                </a:solidFill>
              </a:rPr>
              <a:t>وحتى خدمة الزبائن </a:t>
            </a:r>
            <a:r>
              <a:rPr lang="ar-IQ" sz="2400" u="sng" dirty="0" smtClean="0">
                <a:solidFill>
                  <a:schemeClr val="bg1"/>
                </a:solidFill>
              </a:rPr>
              <a:t>وإن </a:t>
            </a:r>
            <a:r>
              <a:rPr lang="ar-IQ" sz="2400" u="sng" dirty="0">
                <a:solidFill>
                  <a:schemeClr val="bg1"/>
                </a:solidFill>
              </a:rPr>
              <a:t>الوحدات الاقتصادية تنفق حوالي 20% إلى 30% من تكاليف التصنيع الكلية على الجودة وهي متعلقة بعمليات المنع والتقييم وعمليات اكتشاف وتصليح الفشل الداخلي والفشل الخارجي</a:t>
            </a:r>
            <a:r>
              <a:rPr lang="ar-IQ" sz="2400" dirty="0">
                <a:solidFill>
                  <a:schemeClr val="bg1"/>
                </a:solidFill>
              </a:rPr>
              <a:t>  وقد وردت تعريفات عديدة لتكاليف الجودة الكلية من قبل العديد من الباحثين، حيث تم </a:t>
            </a:r>
            <a:r>
              <a:rPr lang="ar-IQ" sz="2400" u="sng" dirty="0">
                <a:solidFill>
                  <a:schemeClr val="bg1"/>
                </a:solidFill>
              </a:rPr>
              <a:t>تعريفها بأنها التكاليف المتعلقة بأنشطة المنع والتقييم بالإضافة إلى التكاليف الناتجة عن الفشل الداخلي والفشل </a:t>
            </a:r>
            <a:r>
              <a:rPr lang="ar-IQ" sz="2400" u="sng" dirty="0" smtClean="0">
                <a:solidFill>
                  <a:schemeClr val="bg1"/>
                </a:solidFill>
              </a:rPr>
              <a:t>الخارجي </a:t>
            </a:r>
            <a:r>
              <a:rPr lang="ar-IQ" sz="2400" u="sng" dirty="0">
                <a:solidFill>
                  <a:schemeClr val="bg1"/>
                </a:solidFill>
              </a:rPr>
              <a:t>وهناك من يرى بأنها التكاليف المتعلقة بمنع إنتاج المعيب واكتشافه وتصليحه لغرض تثبيت مستوى معين من الجودة وتصليح ومعالجة الفشل </a:t>
            </a:r>
            <a:r>
              <a:rPr lang="ar-IQ" sz="2400" dirty="0" smtClean="0">
                <a:solidFill>
                  <a:schemeClr val="bg1"/>
                </a:solidFill>
              </a:rPr>
              <a:t>وقد </a:t>
            </a:r>
            <a:r>
              <a:rPr lang="ar-IQ" sz="2400" dirty="0">
                <a:solidFill>
                  <a:schemeClr val="bg1"/>
                </a:solidFill>
              </a:rPr>
              <a:t>عرفت المواصفة البريطانية </a:t>
            </a:r>
            <a:r>
              <a:rPr lang="en-US" sz="2400" dirty="0">
                <a:solidFill>
                  <a:schemeClr val="bg1"/>
                </a:solidFill>
              </a:rPr>
              <a:t> 6143 </a:t>
            </a:r>
            <a:r>
              <a:rPr lang="ar-IQ" sz="2400" dirty="0">
                <a:solidFill>
                  <a:schemeClr val="bg1"/>
                </a:solidFill>
              </a:rPr>
              <a:t>تكاليف الجودة الكلية بأنها تلك التكاليف المرتبطة بضمان وتوكيد الجودة بالإضافة إلى الخسائر التي تحصل نتيجة المنتجات </a:t>
            </a:r>
            <a:r>
              <a:rPr lang="ar-IQ" sz="2400" dirty="0" smtClean="0">
                <a:solidFill>
                  <a:schemeClr val="bg1"/>
                </a:solidFill>
              </a:rPr>
              <a:t>الرديئة، </a:t>
            </a:r>
            <a:r>
              <a:rPr lang="ar-IQ" sz="2400" dirty="0">
                <a:solidFill>
                  <a:schemeClr val="bg1"/>
                </a:solidFill>
              </a:rPr>
              <a:t>إما </a:t>
            </a:r>
            <a:r>
              <a:rPr lang="en-US" sz="2400" dirty="0" err="1">
                <a:solidFill>
                  <a:schemeClr val="bg1"/>
                </a:solidFill>
              </a:rPr>
              <a:t>Horngren</a:t>
            </a:r>
            <a:r>
              <a:rPr lang="ar-IQ" sz="2400" dirty="0">
                <a:solidFill>
                  <a:schemeClr val="bg1"/>
                </a:solidFill>
              </a:rPr>
              <a:t> وآخرون فيرون بأن تكاليف الجودة الكلية هي التكاليف التي تحدث لمنع إنتاج منتجات منخفضة الجودة وبما يساعد في تلبية احتياجات الزبائن وتوقعاتهم </a:t>
            </a:r>
            <a:endParaRPr lang="en-US" sz="2400" dirty="0">
              <a:solidFill>
                <a:schemeClr val="bg1"/>
              </a:solidFill>
            </a:endParaRPr>
          </a:p>
        </p:txBody>
      </p:sp>
    </p:spTree>
    <p:extLst>
      <p:ext uri="{BB962C8B-B14F-4D97-AF65-F5344CB8AC3E}">
        <p14:creationId xmlns:p14="http://schemas.microsoft.com/office/powerpoint/2010/main" val="3831988213"/>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79512" y="117692"/>
            <a:ext cx="8784976" cy="6740307"/>
          </a:xfrm>
          <a:prstGeom prst="rect">
            <a:avLst/>
          </a:prstGeom>
          <a:noFill/>
        </p:spPr>
        <p:txBody>
          <a:bodyPr wrap="square" rtlCol="1">
            <a:spAutoFit/>
          </a:bodyPr>
          <a:lstStyle/>
          <a:p>
            <a:pPr algn="just"/>
            <a:r>
              <a:rPr lang="ar-IQ" sz="2400" b="1" dirty="0">
                <a:solidFill>
                  <a:schemeClr val="bg1"/>
                </a:solidFill>
              </a:rPr>
              <a:t>وترى الباحثة بأنه </a:t>
            </a:r>
            <a:r>
              <a:rPr lang="ar-IQ" sz="2400" b="1" u="sng" dirty="0">
                <a:solidFill>
                  <a:schemeClr val="bg1"/>
                </a:solidFill>
              </a:rPr>
              <a:t>يمكن تعريف تكاليف الجودة الكلية بأنها تلك التكاليف التي تنفقها الوحدة الاقتصادية (المنع والتقييم) من أجل منع إنتاج منتجات رديئة وغير مطابقة للمواصفات واكتشافها ومعالجتها وتقييمها والتعرف على أسبابها لتلافيها وذلك لضمان تقديم المنتجات إلى الزبائن حسب متطلباتهم وتوقعاتهم بالإضافة إلى التكاليف التي تتحملها نتيجة الفشل (الداخلي والخارجي) ومعالجته .</a:t>
            </a:r>
            <a:endParaRPr lang="en-US" sz="2400" b="1" u="sng" dirty="0">
              <a:solidFill>
                <a:schemeClr val="bg1"/>
              </a:solidFill>
            </a:endParaRPr>
          </a:p>
          <a:p>
            <a:pPr algn="just"/>
            <a:r>
              <a:rPr lang="ar-IQ" sz="2400" b="1" dirty="0">
                <a:solidFill>
                  <a:schemeClr val="bg1"/>
                </a:solidFill>
              </a:rPr>
              <a:t>  إما أهمية تكاليف الجودة الكلية بتوفير معلومات يمكن استعمالها في مجالات عديدة وهي كالآتي :ـ (</a:t>
            </a:r>
            <a:r>
              <a:rPr lang="ar-IQ" sz="2400" b="1" dirty="0" err="1">
                <a:solidFill>
                  <a:schemeClr val="bg1"/>
                </a:solidFill>
              </a:rPr>
              <a:t>جاريسون</a:t>
            </a:r>
            <a:r>
              <a:rPr lang="ar-IQ" sz="2400" b="1" dirty="0">
                <a:solidFill>
                  <a:schemeClr val="bg1"/>
                </a:solidFill>
              </a:rPr>
              <a:t> ونورين،2006: 1002)</a:t>
            </a:r>
            <a:endParaRPr lang="en-US" sz="2400" b="1" dirty="0">
              <a:solidFill>
                <a:schemeClr val="bg1"/>
              </a:solidFill>
            </a:endParaRPr>
          </a:p>
          <a:p>
            <a:pPr lvl="0" algn="just"/>
            <a:r>
              <a:rPr lang="ar-IQ" sz="2400" b="1" dirty="0" smtClean="0">
                <a:solidFill>
                  <a:schemeClr val="bg1"/>
                </a:solidFill>
              </a:rPr>
              <a:t>1-تساعد </a:t>
            </a:r>
            <a:r>
              <a:rPr lang="ar-IQ" sz="2400" b="1" dirty="0">
                <a:solidFill>
                  <a:schemeClr val="bg1"/>
                </a:solidFill>
              </a:rPr>
              <a:t>معلومات تكاليف الجودة الكلية المديرين على تحديد الأهمية المادية للجودة، فقد أظهرت الدراسات بأن المديرين لا يقدرون عادة" تكاليف الجودة الكلية لأن هذه التكاليف مندمجة مع تكاليف الأقسام الأخرى، وإنها لا تحسب من خلال نظام التكاليف لذلك يندهش المديرين عند عرض تقرير تكاليف الجودة الكلية عليهم لأول مرة .</a:t>
            </a:r>
            <a:endParaRPr lang="en-US" sz="2400" b="1" dirty="0">
              <a:solidFill>
                <a:schemeClr val="bg1"/>
              </a:solidFill>
            </a:endParaRPr>
          </a:p>
          <a:p>
            <a:pPr lvl="0" algn="just"/>
            <a:r>
              <a:rPr lang="ar-IQ" sz="2400" b="1" dirty="0" smtClean="0">
                <a:solidFill>
                  <a:schemeClr val="bg1"/>
                </a:solidFill>
              </a:rPr>
              <a:t>2-تساعد </a:t>
            </a:r>
            <a:r>
              <a:rPr lang="ar-IQ" sz="2400" b="1" dirty="0">
                <a:solidFill>
                  <a:schemeClr val="bg1"/>
                </a:solidFill>
              </a:rPr>
              <a:t>معلومات تكاليف الجودة الكلية على تحديد الأهمية النسبية لمشاكل الجودة فمثلا" قد تظهر بأن السكراب يمثل مشكلة جودة هامة أو إن الوحدة الاقتصادية تتحمل تكاليف ضخمة للضمان وهذه المعلومات توجه نظر الإدارة نحو المناطق التي تحتاج إلى اهتمام </a:t>
            </a:r>
            <a:r>
              <a:rPr lang="ar-IQ" sz="2400" b="1" dirty="0" smtClean="0">
                <a:solidFill>
                  <a:schemeClr val="bg1"/>
                </a:solidFill>
              </a:rPr>
              <a:t>.</a:t>
            </a:r>
            <a:r>
              <a:rPr lang="ar-IQ" sz="2400" b="1" dirty="0">
                <a:solidFill>
                  <a:schemeClr val="bg1"/>
                </a:solidFill>
              </a:rPr>
              <a:t> تساعد معلومات تكاليف الجودة الكلية على تحديد ما إذا كان توزيع هذه التكاليف سيئا" كما إنها تساعد على توزيعها بأحسن وجه، إذ يجب توزيع تكاليف الجودة الكلية أكثر نحو أنشطة المنع وأقل نحو أنشطة التقييم والفشل بنوعيه .</a:t>
            </a:r>
            <a:endParaRPr lang="en-US" sz="2400" b="1" dirty="0">
              <a:solidFill>
                <a:schemeClr val="bg1"/>
              </a:solidFill>
            </a:endParaRPr>
          </a:p>
          <a:p>
            <a:pPr lvl="0"/>
            <a:endParaRPr lang="en-US" sz="2400" b="1" dirty="0">
              <a:solidFill>
                <a:schemeClr val="bg1"/>
              </a:solidFill>
            </a:endParaRPr>
          </a:p>
        </p:txBody>
      </p:sp>
    </p:spTree>
    <p:extLst>
      <p:ext uri="{BB962C8B-B14F-4D97-AF65-F5344CB8AC3E}">
        <p14:creationId xmlns:p14="http://schemas.microsoft.com/office/powerpoint/2010/main" val="38038619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3785652"/>
          </a:xfrm>
          <a:prstGeom prst="rect">
            <a:avLst/>
          </a:prstGeom>
          <a:noFill/>
        </p:spPr>
        <p:txBody>
          <a:bodyPr wrap="square" rtlCol="1">
            <a:spAutoFit/>
          </a:bodyPr>
          <a:lstStyle/>
          <a:p>
            <a:r>
              <a:rPr lang="ar-IQ" sz="2400" b="1" dirty="0">
                <a:solidFill>
                  <a:schemeClr val="bg1"/>
                </a:solidFill>
              </a:rPr>
              <a:t> ومن خلال ما سبق ، يتضح أن هناك استعمالات متعددة لمعلومات تكاليف الجودة الكلية، حيث إنها تساعد في توفير معلومات متعلقة بجودة العمليات وجودة المنتجات وبما يساعد في دعم وتعزيز برامج الجودة في الوحدة الاقتصادية </a:t>
            </a:r>
            <a:r>
              <a:rPr lang="en-US" sz="2400" b="1" dirty="0">
                <a:solidFill>
                  <a:schemeClr val="bg1"/>
                </a:solidFill>
              </a:rPr>
              <a:t>(Korne,et.al,2009:246)</a:t>
            </a:r>
            <a:r>
              <a:rPr lang="ar-IQ" sz="2400" b="1" dirty="0">
                <a:solidFill>
                  <a:schemeClr val="bg1"/>
                </a:solidFill>
              </a:rPr>
              <a:t>، </a:t>
            </a:r>
            <a:endParaRPr lang="ar-IQ" sz="2400" b="1" dirty="0" smtClean="0">
              <a:solidFill>
                <a:schemeClr val="bg1"/>
              </a:solidFill>
            </a:endParaRPr>
          </a:p>
          <a:p>
            <a:endParaRPr lang="en-US" sz="2400" b="1" dirty="0">
              <a:solidFill>
                <a:schemeClr val="bg1"/>
              </a:solidFill>
            </a:endParaRPr>
          </a:p>
          <a:p>
            <a:r>
              <a:rPr lang="ar-IQ" sz="2400" b="1" dirty="0">
                <a:solidFill>
                  <a:schemeClr val="bg1"/>
                </a:solidFill>
              </a:rPr>
              <a:t>  خامسا :-عناصر تكاليف الجودة الكلية </a:t>
            </a:r>
            <a:r>
              <a:rPr lang="en-US" sz="2400" b="1" dirty="0">
                <a:solidFill>
                  <a:schemeClr val="bg1"/>
                </a:solidFill>
              </a:rPr>
              <a:t>Elements of Total Quality Costs</a:t>
            </a:r>
            <a:r>
              <a:rPr lang="ar-IQ" sz="2400" b="1" dirty="0">
                <a:solidFill>
                  <a:schemeClr val="bg1"/>
                </a:solidFill>
              </a:rPr>
              <a:t> :ـ </a:t>
            </a:r>
            <a:endParaRPr lang="en-US" sz="2400" b="1" dirty="0">
              <a:solidFill>
                <a:schemeClr val="bg1"/>
              </a:solidFill>
            </a:endParaRPr>
          </a:p>
          <a:p>
            <a:r>
              <a:rPr lang="ar-IQ" sz="2400" b="1" dirty="0">
                <a:solidFill>
                  <a:schemeClr val="bg1"/>
                </a:solidFill>
              </a:rPr>
              <a:t>(1)ـ تكاليف المنع </a:t>
            </a:r>
            <a:r>
              <a:rPr lang="en-US" sz="2400" b="1" dirty="0">
                <a:solidFill>
                  <a:schemeClr val="bg1"/>
                </a:solidFill>
              </a:rPr>
              <a:t>Prevention Costs</a:t>
            </a:r>
            <a:r>
              <a:rPr lang="ar-IQ" sz="2400" b="1" dirty="0">
                <a:solidFill>
                  <a:schemeClr val="bg1"/>
                </a:solidFill>
              </a:rPr>
              <a:t> :</a:t>
            </a:r>
            <a:r>
              <a:rPr lang="ar-IQ" sz="2400" b="1" dirty="0" smtClean="0">
                <a:solidFill>
                  <a:schemeClr val="bg1"/>
                </a:solidFill>
              </a:rPr>
              <a:t>ـ</a:t>
            </a:r>
          </a:p>
          <a:p>
            <a:r>
              <a:rPr lang="ar-IQ" sz="2400" b="1" dirty="0">
                <a:solidFill>
                  <a:schemeClr val="bg1"/>
                </a:solidFill>
              </a:rPr>
              <a:t>(2):ـ تكاليف التقييم </a:t>
            </a:r>
            <a:r>
              <a:rPr lang="en-US" sz="2400" b="1" dirty="0">
                <a:solidFill>
                  <a:schemeClr val="bg1"/>
                </a:solidFill>
              </a:rPr>
              <a:t>Appraisal Costs</a:t>
            </a:r>
            <a:r>
              <a:rPr lang="ar-IQ" sz="2400" b="1" dirty="0">
                <a:solidFill>
                  <a:schemeClr val="bg1"/>
                </a:solidFill>
              </a:rPr>
              <a:t> :ـ </a:t>
            </a:r>
            <a:endParaRPr lang="en-US" sz="2400" b="1" dirty="0">
              <a:solidFill>
                <a:schemeClr val="bg1"/>
              </a:solidFill>
            </a:endParaRPr>
          </a:p>
          <a:p>
            <a:r>
              <a:rPr lang="ar-IQ" sz="2400" b="1" dirty="0">
                <a:solidFill>
                  <a:schemeClr val="bg1"/>
                </a:solidFill>
              </a:rPr>
              <a:t>(3):ـ تكاليف الفشل الداخلي </a:t>
            </a:r>
            <a:r>
              <a:rPr lang="en-US" sz="2400" b="1" dirty="0">
                <a:solidFill>
                  <a:schemeClr val="bg1"/>
                </a:solidFill>
              </a:rPr>
              <a:t>Internal Failure Costs</a:t>
            </a:r>
            <a:r>
              <a:rPr lang="ar-IQ" sz="2400" b="1" dirty="0">
                <a:solidFill>
                  <a:schemeClr val="bg1"/>
                </a:solidFill>
              </a:rPr>
              <a:t> :ـ </a:t>
            </a:r>
            <a:endParaRPr lang="en-US" sz="2400" b="1" dirty="0">
              <a:solidFill>
                <a:schemeClr val="bg1"/>
              </a:solidFill>
            </a:endParaRPr>
          </a:p>
          <a:p>
            <a:r>
              <a:rPr lang="ar-IQ" sz="2400" b="1" dirty="0">
                <a:solidFill>
                  <a:schemeClr val="bg1"/>
                </a:solidFill>
              </a:rPr>
              <a:t>(4):ـ تكاليف الفشل الخارجي </a:t>
            </a:r>
            <a:r>
              <a:rPr lang="en-US" sz="2400" b="1" dirty="0">
                <a:solidFill>
                  <a:schemeClr val="bg1"/>
                </a:solidFill>
              </a:rPr>
              <a:t>External Failure Costs</a:t>
            </a:r>
            <a:r>
              <a:rPr lang="ar-IQ" sz="2400" b="1" dirty="0">
                <a:solidFill>
                  <a:schemeClr val="bg1"/>
                </a:solidFill>
              </a:rPr>
              <a:t> :ـ</a:t>
            </a:r>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427610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79512" y="655381"/>
            <a:ext cx="8784976" cy="461665"/>
          </a:xfrm>
          <a:prstGeom prst="rect">
            <a:avLst/>
          </a:prstGeom>
          <a:noFill/>
        </p:spPr>
        <p:txBody>
          <a:bodyPr wrap="square" rtlCol="1">
            <a:spAutoFit/>
          </a:bodyPr>
          <a:lstStyle/>
          <a:p>
            <a:pPr algn="ctr"/>
            <a:endParaRPr lang="ar-SA" sz="2400" b="1" i="1" dirty="0">
              <a:solidFill>
                <a:schemeClr val="bg1"/>
              </a:solidFill>
            </a:endParaRPr>
          </a:p>
        </p:txBody>
      </p:sp>
      <p:sp>
        <p:nvSpPr>
          <p:cNvPr id="7" name="شريط إلى الأعلى 6"/>
          <p:cNvSpPr/>
          <p:nvPr/>
        </p:nvSpPr>
        <p:spPr>
          <a:xfrm>
            <a:off x="179512" y="260648"/>
            <a:ext cx="8964488" cy="3327993"/>
          </a:xfrm>
          <a:prstGeom prst="ribbon2">
            <a:avLst>
              <a:gd name="adj1" fmla="val 22075"/>
              <a:gd name="adj2" fmla="val 75000"/>
            </a:avLst>
          </a:prstGeom>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a:r>
              <a:rPr lang="ar-IQ" sz="4800" b="1" dirty="0">
                <a:solidFill>
                  <a:schemeClr val="bg1"/>
                </a:solidFill>
                <a:cs typeface="DecoType Thuluth" pitchFamily="2" charset="-78"/>
              </a:rPr>
              <a:t>اثر الفساد الاداري والمالي على ارتفاع تكاليف جودة المنتجات الصناعية </a:t>
            </a:r>
          </a:p>
        </p:txBody>
      </p:sp>
      <p:sp>
        <p:nvSpPr>
          <p:cNvPr id="3" name="شكل بيضاوي 2"/>
          <p:cNvSpPr/>
          <p:nvPr/>
        </p:nvSpPr>
        <p:spPr>
          <a:xfrm>
            <a:off x="179512" y="3588642"/>
            <a:ext cx="8784976" cy="2864694"/>
          </a:xfrm>
          <a:prstGeom prst="ellipse">
            <a:avLst/>
          </a:prstGeom>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a:r>
              <a:rPr lang="ar-IQ" sz="3200" b="1" dirty="0">
                <a:solidFill>
                  <a:schemeClr val="bg1"/>
                </a:solidFill>
                <a:cs typeface="DecoType Thuluth" pitchFamily="2" charset="-78"/>
              </a:rPr>
              <a:t>إعداد : </a:t>
            </a:r>
          </a:p>
          <a:p>
            <a:pPr algn="ctr"/>
            <a:r>
              <a:rPr lang="ar-IQ" sz="3200" b="1" dirty="0">
                <a:solidFill>
                  <a:schemeClr val="bg1"/>
                </a:solidFill>
                <a:cs typeface="DecoType Thuluth" pitchFamily="2" charset="-78"/>
              </a:rPr>
              <a:t>الاستاذ الدكتورة منال جبار سرور</a:t>
            </a:r>
            <a:endParaRPr lang="en-US" sz="3200" b="1" dirty="0">
              <a:solidFill>
                <a:schemeClr val="bg1"/>
              </a:solidFill>
              <a:cs typeface="DecoType Thuluth" pitchFamily="2" charset="-78"/>
            </a:endParaRPr>
          </a:p>
          <a:p>
            <a:pPr algn="ctr"/>
            <a:r>
              <a:rPr lang="ar-IQ" sz="3200" b="1" dirty="0">
                <a:solidFill>
                  <a:schemeClr val="bg1"/>
                </a:solidFill>
                <a:cs typeface="DecoType Thuluth" pitchFamily="2" charset="-78"/>
              </a:rPr>
              <a:t>كلية الادارة والاقتصاد/جامعة بغداد</a:t>
            </a:r>
            <a:endParaRPr lang="en-US" sz="3200" b="1" dirty="0">
              <a:solidFill>
                <a:schemeClr val="bg1"/>
              </a:solidFill>
              <a:cs typeface="DecoType Thuluth" pitchFamily="2" charset="-78"/>
            </a:endParaRPr>
          </a:p>
          <a:p>
            <a:pPr algn="ctr"/>
            <a:r>
              <a:rPr lang="ar-IQ" sz="3200" b="1" dirty="0">
                <a:solidFill>
                  <a:schemeClr val="bg1"/>
                </a:solidFill>
                <a:cs typeface="DecoType Thuluth" pitchFamily="2" charset="-78"/>
              </a:rPr>
              <a:t>بغداد / كانون الثاني /2017</a:t>
            </a:r>
          </a:p>
        </p:txBody>
      </p:sp>
    </p:spTree>
    <p:extLst>
      <p:ext uri="{BB962C8B-B14F-4D97-AF65-F5344CB8AC3E}">
        <p14:creationId xmlns:p14="http://schemas.microsoft.com/office/powerpoint/2010/main" val="4084915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370975"/>
          </a:xfrm>
          <a:prstGeom prst="rect">
            <a:avLst/>
          </a:prstGeom>
          <a:noFill/>
        </p:spPr>
        <p:txBody>
          <a:bodyPr wrap="square" rtlCol="1">
            <a:spAutoFit/>
          </a:bodyPr>
          <a:lstStyle/>
          <a:p>
            <a:pPr algn="just"/>
            <a:r>
              <a:rPr lang="ar-IQ" sz="2400" b="1" dirty="0">
                <a:solidFill>
                  <a:schemeClr val="bg1"/>
                </a:solidFill>
              </a:rPr>
              <a:t>سادسا: الجودة وتحسين الربحية وتخفيض التكاليف</a:t>
            </a:r>
            <a:r>
              <a:rPr lang="en-US" sz="2400" b="1" dirty="0">
                <a:solidFill>
                  <a:schemeClr val="bg1"/>
                </a:solidFill>
              </a:rPr>
              <a:t> Quality , Improvement of Profitability and Reduce of Costs </a:t>
            </a:r>
            <a:r>
              <a:rPr lang="ar-IQ" sz="2400" b="1" dirty="0">
                <a:solidFill>
                  <a:schemeClr val="bg1"/>
                </a:solidFill>
              </a:rPr>
              <a:t> :ـ </a:t>
            </a:r>
            <a:endParaRPr lang="en-US" sz="2400" b="1" dirty="0">
              <a:solidFill>
                <a:schemeClr val="bg1"/>
              </a:solidFill>
            </a:endParaRPr>
          </a:p>
          <a:p>
            <a:pPr algn="just"/>
            <a:r>
              <a:rPr lang="ar-IQ" sz="2400" b="1" dirty="0">
                <a:solidFill>
                  <a:schemeClr val="bg1"/>
                </a:solidFill>
              </a:rPr>
              <a:t>  إن للجودة تكاليفها التي يجب أن تحسب وتدخل في حساب تكاليف الإنتاج وتسعير المنتوج ومن الطبيعي إن أي زيادة في تكاليف الجودة الكلية يجب أن يقابلها عائد أكبر من التكلفة، وهذا العائد يكون إما على شكل زيادة في سعر المنتوج أو ثبات السعر مع زيادة كمية المبيعات (الشبراوي،1995: 47)، </a:t>
            </a:r>
            <a:r>
              <a:rPr lang="ar-IQ" sz="2400" b="1" u="sng" dirty="0">
                <a:solidFill>
                  <a:schemeClr val="bg1"/>
                </a:solidFill>
              </a:rPr>
              <a:t>ويجب ملاحظة إن الجودة الرديئة تؤدي إلى زيادة أنواع معينة من التكاليف التي تتحملها الوحدة الاقتصادية وخاصة تلك التكاليف المتعلقة بالوحدات المعيبة وتكاليف إعادة الصنع وتكاليف إعادة الفحص وتكاليف النقل وتكاليف التعامل مع شكاوي الزبائن غير الراضين والتكاليف المتعلقة بالخصم الذي يمنح على المنتجات ذات الجودة الرديئة وهذا يعني انه كلما ازدادت الجودة كلما انخفضت هذه التكاليف، وقد أشار </a:t>
            </a:r>
            <a:r>
              <a:rPr lang="en-US" sz="2400" b="1" u="sng" dirty="0" err="1">
                <a:solidFill>
                  <a:schemeClr val="bg1"/>
                </a:solidFill>
              </a:rPr>
              <a:t>Grosby</a:t>
            </a:r>
            <a:r>
              <a:rPr lang="ar-IQ" sz="2400" b="1" u="sng" dirty="0">
                <a:solidFill>
                  <a:schemeClr val="bg1"/>
                </a:solidFill>
              </a:rPr>
              <a:t> إلى إن الجودة غير مكلفة </a:t>
            </a:r>
            <a:r>
              <a:rPr lang="en-US" sz="2400" b="1" u="sng" dirty="0">
                <a:solidFill>
                  <a:schemeClr val="bg1"/>
                </a:solidFill>
              </a:rPr>
              <a:t>Quality is Free</a:t>
            </a:r>
            <a:r>
              <a:rPr lang="ar-IQ" sz="2400" b="1" u="sng" dirty="0">
                <a:solidFill>
                  <a:schemeClr val="bg1"/>
                </a:solidFill>
              </a:rPr>
              <a:t> ويمكن أن تحقق وفورات في تكاليف الجودة الكلية من خلال تخفيض التكاليف المتعلقة بالفحص والاختبار وتكاليف إعادة الصنع والسكراب وتكاليف الفشل عموما" وبالتالي تكاليف التصنيع الكلية للمنتجات </a:t>
            </a:r>
            <a:r>
              <a:rPr lang="en-US" sz="2400" b="1" u="sng" dirty="0">
                <a:solidFill>
                  <a:schemeClr val="bg1"/>
                </a:solidFill>
              </a:rPr>
              <a:t>(Evans &amp; Dean,2003:324)</a:t>
            </a:r>
            <a:r>
              <a:rPr lang="ar-IQ" sz="2400" b="1" u="sng" dirty="0">
                <a:solidFill>
                  <a:schemeClr val="bg1"/>
                </a:solidFill>
              </a:rPr>
              <a:t>. وإن </a:t>
            </a:r>
            <a:r>
              <a:rPr lang="ar-IQ" sz="2400" b="1" u="sng" dirty="0" smtClean="0">
                <a:solidFill>
                  <a:schemeClr val="bg1"/>
                </a:solidFill>
              </a:rPr>
              <a:t>تكاليف </a:t>
            </a:r>
            <a:r>
              <a:rPr lang="ar-IQ" sz="2400" b="1" u="sng" dirty="0">
                <a:solidFill>
                  <a:schemeClr val="bg1"/>
                </a:solidFill>
              </a:rPr>
              <a:t>التقييم والفشل بنوعيه مرتبطة بأنشطة الجودة التي لا تضيف قيمة لذلك يجب العمل على تخفيض هذه التكاليف من خلال تبني برامج فعالة وكفوءة للجودة . </a:t>
            </a:r>
            <a:endParaRPr lang="en-US" sz="2400" b="1" u="sng" dirty="0">
              <a:solidFill>
                <a:schemeClr val="bg1"/>
              </a:solidFill>
            </a:endParaRPr>
          </a:p>
          <a:p>
            <a:pPr algn="just"/>
            <a:endParaRPr lang="en-US" sz="2400" b="1" dirty="0">
              <a:solidFill>
                <a:schemeClr val="bg1"/>
              </a:solidFill>
            </a:endParaRPr>
          </a:p>
        </p:txBody>
      </p:sp>
    </p:spTree>
    <p:extLst>
      <p:ext uri="{BB962C8B-B14F-4D97-AF65-F5344CB8AC3E}">
        <p14:creationId xmlns:p14="http://schemas.microsoft.com/office/powerpoint/2010/main" val="35512138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4893647"/>
          </a:xfrm>
          <a:prstGeom prst="rect">
            <a:avLst/>
          </a:prstGeom>
          <a:noFill/>
        </p:spPr>
        <p:txBody>
          <a:bodyPr wrap="square" rtlCol="1">
            <a:spAutoFit/>
          </a:bodyPr>
          <a:lstStyle/>
          <a:p>
            <a:pPr algn="just"/>
            <a:r>
              <a:rPr lang="ar-IQ" sz="2400" b="1" u="sng" dirty="0">
                <a:solidFill>
                  <a:schemeClr val="bg1"/>
                </a:solidFill>
              </a:rPr>
              <a:t>إن تحسين الجودة يلعب دورا" مهما" في زيادة ربحية الوحدة الاقتصادية ويتم ذلك من خلال تحسين كفاءة العمليات وتخفيض تكاليف الجودة الكلية  </a:t>
            </a:r>
            <a:r>
              <a:rPr lang="en-US" sz="2400" b="1" u="sng" dirty="0">
                <a:solidFill>
                  <a:schemeClr val="bg1"/>
                </a:solidFill>
              </a:rPr>
              <a:t>(Mitra,1993:28)</a:t>
            </a:r>
            <a:r>
              <a:rPr lang="ar-IQ" sz="2400" b="1" u="sng" dirty="0">
                <a:solidFill>
                  <a:schemeClr val="bg1"/>
                </a:solidFill>
              </a:rPr>
              <a:t>، ويرى </a:t>
            </a:r>
            <a:r>
              <a:rPr lang="en-US" sz="2400" b="1" u="sng" dirty="0" err="1">
                <a:solidFill>
                  <a:schemeClr val="bg1"/>
                </a:solidFill>
              </a:rPr>
              <a:t>Heizer</a:t>
            </a:r>
            <a:r>
              <a:rPr lang="en-US" sz="2400" b="1" u="sng" dirty="0">
                <a:solidFill>
                  <a:schemeClr val="bg1"/>
                </a:solidFill>
              </a:rPr>
              <a:t> &amp; Render</a:t>
            </a:r>
            <a:r>
              <a:rPr lang="ar-IQ" sz="2400" b="1" u="sng" dirty="0">
                <a:solidFill>
                  <a:schemeClr val="bg1"/>
                </a:solidFill>
              </a:rPr>
              <a:t> بأن تحسين الجودة يؤدي إلى زيادة المبيعات وتخفيض التكاليف الأمر الذي يؤدي إلى زيادة وتحسين الربحية </a:t>
            </a:r>
            <a:r>
              <a:rPr lang="en-US" sz="2400" b="1" u="sng" dirty="0">
                <a:solidFill>
                  <a:schemeClr val="bg1"/>
                </a:solidFill>
              </a:rPr>
              <a:t>(</a:t>
            </a:r>
            <a:r>
              <a:rPr lang="en-US" sz="2400" b="1" u="sng" dirty="0" err="1">
                <a:solidFill>
                  <a:schemeClr val="bg1"/>
                </a:solidFill>
              </a:rPr>
              <a:t>Heizer</a:t>
            </a:r>
            <a:r>
              <a:rPr lang="en-US" sz="2400" b="1" u="sng" dirty="0">
                <a:solidFill>
                  <a:schemeClr val="bg1"/>
                </a:solidFill>
              </a:rPr>
              <a:t> &amp; Render,2001:170) </a:t>
            </a:r>
            <a:r>
              <a:rPr lang="ar-IQ" sz="2400" b="1" u="sng" dirty="0">
                <a:solidFill>
                  <a:schemeClr val="bg1"/>
                </a:solidFill>
              </a:rPr>
              <a:t>. كما إن تحديد وقياس تكاليف الجودة الكلية يساعد وبشكل جوهري على متابعة الجودة المنجزة ومتابعة تنفيذ وتحقيق الأهداف </a:t>
            </a:r>
            <a:r>
              <a:rPr lang="ar-IQ" sz="2400" b="1" u="sng" dirty="0" err="1">
                <a:solidFill>
                  <a:schemeClr val="bg1"/>
                </a:solidFill>
              </a:rPr>
              <a:t>الستراتيجية</a:t>
            </a:r>
            <a:r>
              <a:rPr lang="ar-IQ" sz="2400" b="1" u="sng" dirty="0">
                <a:solidFill>
                  <a:schemeClr val="bg1"/>
                </a:solidFill>
              </a:rPr>
              <a:t> للوحدة </a:t>
            </a:r>
            <a:r>
              <a:rPr lang="ar-IQ" sz="2400" b="1" dirty="0">
                <a:solidFill>
                  <a:schemeClr val="bg1"/>
                </a:solidFill>
              </a:rPr>
              <a:t>الاقتصادية والتي من أهمها تخفيض التكاليف وتحسين الربحية والمساعدة في اتخاذ القرارات </a:t>
            </a:r>
            <a:r>
              <a:rPr lang="ar-IQ" sz="2400" b="1" dirty="0" err="1">
                <a:solidFill>
                  <a:schemeClr val="bg1"/>
                </a:solidFill>
              </a:rPr>
              <a:t>الستراتيجية</a:t>
            </a:r>
            <a:r>
              <a:rPr lang="ar-IQ" sz="2400" b="1" dirty="0">
                <a:solidFill>
                  <a:schemeClr val="bg1"/>
                </a:solidFill>
              </a:rPr>
              <a:t> وتقدير إمكانات الوحدة الاقتصادية من اجل تحسين الجودة </a:t>
            </a:r>
            <a:r>
              <a:rPr lang="en-US" sz="2400" b="1" dirty="0">
                <a:solidFill>
                  <a:schemeClr val="bg1"/>
                </a:solidFill>
              </a:rPr>
              <a:t>(Gouws &amp; Wolmarans,2002:91) </a:t>
            </a:r>
            <a:r>
              <a:rPr lang="ar-IQ" sz="2400" b="1" dirty="0">
                <a:solidFill>
                  <a:schemeClr val="bg1"/>
                </a:solidFill>
              </a:rPr>
              <a:t>. ويرى </a:t>
            </a:r>
            <a:r>
              <a:rPr lang="en-US" sz="2400" b="1" dirty="0">
                <a:solidFill>
                  <a:schemeClr val="bg1"/>
                </a:solidFill>
              </a:rPr>
              <a:t>Evans &amp; Dean</a:t>
            </a:r>
            <a:r>
              <a:rPr lang="ar-IQ" sz="2400" b="1" dirty="0">
                <a:solidFill>
                  <a:schemeClr val="bg1"/>
                </a:solidFill>
              </a:rPr>
              <a:t> بأن تحسين جودة التصميم يؤدي إلى قيمة مدركة عالية وزيادة في الحصة السوقية الأمر الذي يؤدي إلى أن تكون هناك أسعار مناسبة وزيادة في الإيرادات مما يؤدي إلى تحسين الربحية، ومن جانب آخر فأن تحسين جودة المطابقة يؤدي إلى انخفاض في تكاليف التصنيع والخدمات وتحسين الربحية،</a:t>
            </a:r>
            <a:endParaRPr lang="en-US" sz="2400" b="1" dirty="0">
              <a:solidFill>
                <a:schemeClr val="bg1"/>
              </a:solidFill>
            </a:endParaRPr>
          </a:p>
        </p:txBody>
      </p:sp>
    </p:spTree>
    <p:extLst>
      <p:ext uri="{BB962C8B-B14F-4D97-AF65-F5344CB8AC3E}">
        <p14:creationId xmlns:p14="http://schemas.microsoft.com/office/powerpoint/2010/main" val="3615326995"/>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sz="6600"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584775"/>
          </a:xfrm>
          <a:prstGeom prst="rect">
            <a:avLst/>
          </a:prstGeom>
          <a:noFill/>
        </p:spPr>
        <p:txBody>
          <a:bodyPr wrap="square" rtlCol="1">
            <a:spAutoFit/>
          </a:bodyPr>
          <a:lstStyle/>
          <a:p>
            <a:r>
              <a:rPr lang="ar-IQ" sz="3200" b="1" dirty="0">
                <a:solidFill>
                  <a:schemeClr val="bg1"/>
                </a:solidFill>
              </a:rPr>
              <a:t>تأثير تحسين جودة التصميم والمطابقة في الربحية </a:t>
            </a:r>
            <a:endParaRPr lang="en-US" sz="3200" b="1" dirty="0">
              <a:solidFill>
                <a:schemeClr val="bg1"/>
              </a:solidFill>
            </a:endParaRPr>
          </a:p>
        </p:txBody>
      </p:sp>
      <p:sp>
        <p:nvSpPr>
          <p:cNvPr id="15" name="Rectangle 54"/>
          <p:cNvSpPr>
            <a:spLocks noChangeArrowheads="1"/>
          </p:cNvSpPr>
          <p:nvPr/>
        </p:nvSpPr>
        <p:spPr bwMode="auto">
          <a:xfrm>
            <a:off x="6156176" y="1124744"/>
            <a:ext cx="1540197" cy="747897"/>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dirty="0">
                <a:effectLst/>
                <a:latin typeface="Calibri"/>
                <a:ea typeface="Calibri"/>
                <a:cs typeface="Arial"/>
              </a:rPr>
              <a:t>تحسين جودة المطابقة</a:t>
            </a:r>
            <a:endParaRPr lang="en-US" dirty="0">
              <a:effectLst/>
              <a:latin typeface="Calibri"/>
              <a:ea typeface="Calibri"/>
              <a:cs typeface="Arial"/>
            </a:endParaRPr>
          </a:p>
        </p:txBody>
      </p:sp>
      <p:sp>
        <p:nvSpPr>
          <p:cNvPr id="16" name="Rectangle 48"/>
          <p:cNvSpPr>
            <a:spLocks noChangeArrowheads="1"/>
          </p:cNvSpPr>
          <p:nvPr/>
        </p:nvSpPr>
        <p:spPr bwMode="auto">
          <a:xfrm>
            <a:off x="1772365" y="1124744"/>
            <a:ext cx="2016225" cy="804827"/>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a:effectLst/>
                <a:latin typeface="Calibri"/>
                <a:ea typeface="Calibri"/>
                <a:cs typeface="Arial"/>
              </a:rPr>
              <a:t>تحسين جودة التصميم</a:t>
            </a:r>
            <a:endParaRPr lang="en-US">
              <a:effectLst/>
              <a:latin typeface="Calibri"/>
              <a:ea typeface="Calibri"/>
              <a:cs typeface="Arial"/>
            </a:endParaRPr>
          </a:p>
        </p:txBody>
      </p:sp>
      <p:sp>
        <p:nvSpPr>
          <p:cNvPr id="17" name="Rectangle 49"/>
          <p:cNvSpPr>
            <a:spLocks noChangeArrowheads="1"/>
          </p:cNvSpPr>
          <p:nvPr/>
        </p:nvSpPr>
        <p:spPr bwMode="auto">
          <a:xfrm>
            <a:off x="1772365" y="3178207"/>
            <a:ext cx="1922513" cy="542439"/>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dirty="0">
                <a:effectLst/>
                <a:latin typeface="Calibri"/>
                <a:ea typeface="Calibri"/>
                <a:cs typeface="Arial"/>
              </a:rPr>
              <a:t>قيمة مدركة عالية</a:t>
            </a:r>
            <a:endParaRPr lang="en-US" dirty="0">
              <a:effectLst/>
              <a:latin typeface="Calibri"/>
              <a:ea typeface="Calibri"/>
              <a:cs typeface="Arial"/>
            </a:endParaRPr>
          </a:p>
        </p:txBody>
      </p:sp>
      <p:sp>
        <p:nvSpPr>
          <p:cNvPr id="18" name="Rectangle 53"/>
          <p:cNvSpPr>
            <a:spLocks noChangeArrowheads="1"/>
          </p:cNvSpPr>
          <p:nvPr/>
        </p:nvSpPr>
        <p:spPr bwMode="auto">
          <a:xfrm>
            <a:off x="4575944" y="2924944"/>
            <a:ext cx="914400" cy="724265"/>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dirty="0">
                <a:effectLst/>
                <a:latin typeface="Calibri"/>
                <a:ea typeface="Calibri"/>
                <a:cs typeface="Arial"/>
              </a:rPr>
              <a:t>أسعار مناسبة</a:t>
            </a:r>
            <a:endParaRPr lang="en-US" dirty="0">
              <a:effectLst/>
              <a:latin typeface="Calibri"/>
              <a:ea typeface="Calibri"/>
              <a:cs typeface="Arial"/>
            </a:endParaRPr>
          </a:p>
          <a:p>
            <a:pPr marL="0" marR="0" algn="ctr" rtl="1">
              <a:lnSpc>
                <a:spcPct val="115000"/>
              </a:lnSpc>
              <a:spcBef>
                <a:spcPts val="0"/>
              </a:spcBef>
              <a:spcAft>
                <a:spcPts val="1000"/>
              </a:spcAft>
            </a:pPr>
            <a:r>
              <a:rPr lang="en-US" b="1" dirty="0">
                <a:effectLst/>
                <a:latin typeface="Calibri"/>
                <a:ea typeface="Calibri"/>
                <a:cs typeface="Arial"/>
              </a:rPr>
              <a:t> </a:t>
            </a:r>
            <a:endParaRPr lang="en-US" dirty="0">
              <a:effectLst/>
              <a:latin typeface="Calibri"/>
              <a:ea typeface="Calibri"/>
              <a:cs typeface="Arial"/>
            </a:endParaRPr>
          </a:p>
        </p:txBody>
      </p:sp>
      <p:sp>
        <p:nvSpPr>
          <p:cNvPr id="19" name="Rectangle 52"/>
          <p:cNvSpPr>
            <a:spLocks noChangeArrowheads="1"/>
          </p:cNvSpPr>
          <p:nvPr/>
        </p:nvSpPr>
        <p:spPr bwMode="auto">
          <a:xfrm>
            <a:off x="4515927" y="4365104"/>
            <a:ext cx="974417" cy="936104"/>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dirty="0">
                <a:effectLst/>
                <a:latin typeface="Calibri"/>
                <a:ea typeface="Calibri"/>
                <a:cs typeface="Arial"/>
              </a:rPr>
              <a:t>زيادة الايرادات</a:t>
            </a:r>
            <a:endParaRPr lang="en-US" dirty="0">
              <a:effectLst/>
              <a:latin typeface="Calibri"/>
              <a:ea typeface="Calibri"/>
              <a:cs typeface="Arial"/>
            </a:endParaRPr>
          </a:p>
          <a:p>
            <a:pPr marL="0" marR="0" algn="ctr" rtl="1">
              <a:lnSpc>
                <a:spcPct val="115000"/>
              </a:lnSpc>
              <a:spcBef>
                <a:spcPts val="0"/>
              </a:spcBef>
              <a:spcAft>
                <a:spcPts val="1000"/>
              </a:spcAft>
            </a:pPr>
            <a:r>
              <a:rPr lang="en-US" b="1" dirty="0">
                <a:effectLst/>
                <a:latin typeface="Calibri"/>
                <a:ea typeface="Calibri"/>
                <a:cs typeface="Arial"/>
              </a:rPr>
              <a:t> </a:t>
            </a:r>
            <a:endParaRPr lang="en-US" dirty="0">
              <a:effectLst/>
              <a:latin typeface="Calibri"/>
              <a:ea typeface="Calibri"/>
              <a:cs typeface="Arial"/>
            </a:endParaRPr>
          </a:p>
        </p:txBody>
      </p:sp>
      <p:sp>
        <p:nvSpPr>
          <p:cNvPr id="20" name="Rectangle 50"/>
          <p:cNvSpPr>
            <a:spLocks noChangeArrowheads="1"/>
          </p:cNvSpPr>
          <p:nvPr/>
        </p:nvSpPr>
        <p:spPr bwMode="auto">
          <a:xfrm>
            <a:off x="1772365" y="4439479"/>
            <a:ext cx="1908991" cy="485775"/>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dirty="0">
                <a:effectLst/>
                <a:latin typeface="Calibri"/>
                <a:ea typeface="Calibri"/>
                <a:cs typeface="Arial"/>
              </a:rPr>
              <a:t>زيادة الحصة السوقية</a:t>
            </a:r>
            <a:endParaRPr lang="en-US" dirty="0">
              <a:effectLst/>
              <a:latin typeface="Calibri"/>
              <a:ea typeface="Calibri"/>
              <a:cs typeface="Arial"/>
            </a:endParaRPr>
          </a:p>
        </p:txBody>
      </p:sp>
      <p:sp>
        <p:nvSpPr>
          <p:cNvPr id="21" name="Rectangle 55"/>
          <p:cNvSpPr>
            <a:spLocks noChangeArrowheads="1"/>
          </p:cNvSpPr>
          <p:nvPr/>
        </p:nvSpPr>
        <p:spPr bwMode="auto">
          <a:xfrm>
            <a:off x="6156176" y="3111046"/>
            <a:ext cx="1621159" cy="822010"/>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dirty="0">
                <a:effectLst/>
                <a:latin typeface="Calibri"/>
                <a:ea typeface="Calibri"/>
                <a:cs typeface="Arial"/>
              </a:rPr>
              <a:t>انخفاض في تكاليف التصنيع والخدمات</a:t>
            </a:r>
            <a:endParaRPr lang="en-US" dirty="0">
              <a:effectLst/>
              <a:latin typeface="Calibri"/>
              <a:ea typeface="Calibri"/>
              <a:cs typeface="Arial"/>
            </a:endParaRPr>
          </a:p>
        </p:txBody>
      </p:sp>
      <p:sp>
        <p:nvSpPr>
          <p:cNvPr id="22" name="Rectangle 51"/>
          <p:cNvSpPr>
            <a:spLocks noChangeArrowheads="1"/>
          </p:cNvSpPr>
          <p:nvPr/>
        </p:nvSpPr>
        <p:spPr bwMode="auto">
          <a:xfrm>
            <a:off x="3995937" y="5877272"/>
            <a:ext cx="2160240" cy="576064"/>
          </a:xfrm>
          <a:prstGeom prst="rect">
            <a:avLst/>
          </a:prstGeom>
          <a:solidFill>
            <a:srgbClr val="D8D8D8"/>
          </a:solidFill>
          <a:ln w="9525">
            <a:solidFill>
              <a:srgbClr val="000000"/>
            </a:solidFill>
            <a:miter lim="800000"/>
            <a:headEnd/>
            <a:tailEnd/>
          </a:ln>
        </p:spPr>
        <p:txBody>
          <a:bodyPr rot="0" vert="horz" wrap="square" lIns="91440" tIns="45720" rIns="91440" bIns="45720" anchor="t" anchorCtr="0" upright="1">
            <a:noAutofit/>
          </a:bodyPr>
          <a:lstStyle/>
          <a:p>
            <a:pPr marL="0" marR="0" algn="ctr" rtl="1">
              <a:lnSpc>
                <a:spcPct val="115000"/>
              </a:lnSpc>
              <a:spcBef>
                <a:spcPts val="0"/>
              </a:spcBef>
              <a:spcAft>
                <a:spcPts val="1000"/>
              </a:spcAft>
            </a:pPr>
            <a:r>
              <a:rPr lang="ar-IQ" b="1" dirty="0">
                <a:effectLst/>
                <a:latin typeface="Calibri"/>
                <a:ea typeface="Calibri"/>
                <a:cs typeface="Arial"/>
              </a:rPr>
              <a:t>ربحيـة عاليـة</a:t>
            </a:r>
            <a:endParaRPr lang="en-US" dirty="0">
              <a:effectLst/>
              <a:latin typeface="Calibri"/>
              <a:ea typeface="Calibri"/>
              <a:cs typeface="Arial"/>
            </a:endParaRPr>
          </a:p>
        </p:txBody>
      </p:sp>
      <p:cxnSp>
        <p:nvCxnSpPr>
          <p:cNvPr id="24" name="رابط كسهم مستقيم 23"/>
          <p:cNvCxnSpPr>
            <a:stCxn id="16" idx="2"/>
          </p:cNvCxnSpPr>
          <p:nvPr/>
        </p:nvCxnSpPr>
        <p:spPr>
          <a:xfrm flipH="1">
            <a:off x="2780477" y="1929571"/>
            <a:ext cx="1" cy="118147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6" name="رابط كسهم مستقيم 25"/>
          <p:cNvCxnSpPr>
            <a:stCxn id="17" idx="2"/>
          </p:cNvCxnSpPr>
          <p:nvPr/>
        </p:nvCxnSpPr>
        <p:spPr>
          <a:xfrm flipH="1">
            <a:off x="2726860" y="3720646"/>
            <a:ext cx="6762" cy="71883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رابط كسهم مستقيم 27"/>
          <p:cNvCxnSpPr/>
          <p:nvPr/>
        </p:nvCxnSpPr>
        <p:spPr>
          <a:xfrm>
            <a:off x="3694878" y="3449426"/>
            <a:ext cx="88106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0" name="رابط كسهم مستقيم 29"/>
          <p:cNvCxnSpPr/>
          <p:nvPr/>
        </p:nvCxnSpPr>
        <p:spPr>
          <a:xfrm>
            <a:off x="3694878" y="4682366"/>
            <a:ext cx="881066"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24" name="رابط كسهم مستقيم 1023"/>
          <p:cNvCxnSpPr/>
          <p:nvPr/>
        </p:nvCxnSpPr>
        <p:spPr>
          <a:xfrm>
            <a:off x="6926274" y="1929571"/>
            <a:ext cx="0" cy="118147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27" name="رابط كسهم مستقيم 1026"/>
          <p:cNvCxnSpPr/>
          <p:nvPr/>
        </p:nvCxnSpPr>
        <p:spPr>
          <a:xfrm flipH="1">
            <a:off x="6012160" y="3933056"/>
            <a:ext cx="954595" cy="18002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4874860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
                                        </p:tgtEl>
                                        <p:attrNameLst>
                                          <p:attrName>style.visibility</p:attrName>
                                        </p:attrNameLst>
                                      </p:cBhvr>
                                      <p:to>
                                        <p:strVal val="visible"/>
                                      </p:to>
                                    </p:set>
                                    <p:animEffect transition="in" filter="fade">
                                      <p:cBhvr>
                                        <p:cTn id="18" dur="500"/>
                                        <p:tgtEl>
                                          <p:spTgt spid="10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80">
                                          <p:stCondLst>
                                            <p:cond delay="0"/>
                                          </p:stCondLst>
                                        </p:cTn>
                                        <p:tgtEl>
                                          <p:spTgt spid="28"/>
                                        </p:tgtEl>
                                      </p:cBhvr>
                                    </p:animEffect>
                                    <p:anim calcmode="lin" valueType="num">
                                      <p:cBhvr>
                                        <p:cTn id="3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4" dur="26">
                                          <p:stCondLst>
                                            <p:cond delay="650"/>
                                          </p:stCondLst>
                                        </p:cTn>
                                        <p:tgtEl>
                                          <p:spTgt spid="28"/>
                                        </p:tgtEl>
                                      </p:cBhvr>
                                      <p:to x="100000" y="60000"/>
                                    </p:animScale>
                                    <p:animScale>
                                      <p:cBhvr>
                                        <p:cTn id="45" dur="166" decel="50000">
                                          <p:stCondLst>
                                            <p:cond delay="676"/>
                                          </p:stCondLst>
                                        </p:cTn>
                                        <p:tgtEl>
                                          <p:spTgt spid="28"/>
                                        </p:tgtEl>
                                      </p:cBhvr>
                                      <p:to x="100000" y="100000"/>
                                    </p:animScale>
                                    <p:animScale>
                                      <p:cBhvr>
                                        <p:cTn id="46" dur="26">
                                          <p:stCondLst>
                                            <p:cond delay="1312"/>
                                          </p:stCondLst>
                                        </p:cTn>
                                        <p:tgtEl>
                                          <p:spTgt spid="28"/>
                                        </p:tgtEl>
                                      </p:cBhvr>
                                      <p:to x="100000" y="80000"/>
                                    </p:animScale>
                                    <p:animScale>
                                      <p:cBhvr>
                                        <p:cTn id="47" dur="166" decel="50000">
                                          <p:stCondLst>
                                            <p:cond delay="1338"/>
                                          </p:stCondLst>
                                        </p:cTn>
                                        <p:tgtEl>
                                          <p:spTgt spid="28"/>
                                        </p:tgtEl>
                                      </p:cBhvr>
                                      <p:to x="100000" y="100000"/>
                                    </p:animScale>
                                    <p:animScale>
                                      <p:cBhvr>
                                        <p:cTn id="48" dur="26">
                                          <p:stCondLst>
                                            <p:cond delay="1642"/>
                                          </p:stCondLst>
                                        </p:cTn>
                                        <p:tgtEl>
                                          <p:spTgt spid="28"/>
                                        </p:tgtEl>
                                      </p:cBhvr>
                                      <p:to x="100000" y="90000"/>
                                    </p:animScale>
                                    <p:animScale>
                                      <p:cBhvr>
                                        <p:cTn id="49" dur="166" decel="50000">
                                          <p:stCondLst>
                                            <p:cond delay="1668"/>
                                          </p:stCondLst>
                                        </p:cTn>
                                        <p:tgtEl>
                                          <p:spTgt spid="28"/>
                                        </p:tgtEl>
                                      </p:cBhvr>
                                      <p:to x="100000" y="100000"/>
                                    </p:animScale>
                                    <p:animScale>
                                      <p:cBhvr>
                                        <p:cTn id="50" dur="26">
                                          <p:stCondLst>
                                            <p:cond delay="1808"/>
                                          </p:stCondLst>
                                        </p:cTn>
                                        <p:tgtEl>
                                          <p:spTgt spid="28"/>
                                        </p:tgtEl>
                                      </p:cBhvr>
                                      <p:to x="100000" y="95000"/>
                                    </p:animScale>
                                    <p:animScale>
                                      <p:cBhvr>
                                        <p:cTn id="51" dur="166" decel="50000">
                                          <p:stCondLst>
                                            <p:cond delay="1834"/>
                                          </p:stCondLst>
                                        </p:cTn>
                                        <p:tgtEl>
                                          <p:spTgt spid="28"/>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580">
                                          <p:stCondLst>
                                            <p:cond delay="0"/>
                                          </p:stCondLst>
                                        </p:cTn>
                                        <p:tgtEl>
                                          <p:spTgt spid="26"/>
                                        </p:tgtEl>
                                      </p:cBhvr>
                                    </p:animEffect>
                                    <p:anim calcmode="lin" valueType="num">
                                      <p:cBhvr>
                                        <p:cTn id="61"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66" dur="26">
                                          <p:stCondLst>
                                            <p:cond delay="650"/>
                                          </p:stCondLst>
                                        </p:cTn>
                                        <p:tgtEl>
                                          <p:spTgt spid="26"/>
                                        </p:tgtEl>
                                      </p:cBhvr>
                                      <p:to x="100000" y="60000"/>
                                    </p:animScale>
                                    <p:animScale>
                                      <p:cBhvr>
                                        <p:cTn id="67" dur="166" decel="50000">
                                          <p:stCondLst>
                                            <p:cond delay="676"/>
                                          </p:stCondLst>
                                        </p:cTn>
                                        <p:tgtEl>
                                          <p:spTgt spid="26"/>
                                        </p:tgtEl>
                                      </p:cBhvr>
                                      <p:to x="100000" y="100000"/>
                                    </p:animScale>
                                    <p:animScale>
                                      <p:cBhvr>
                                        <p:cTn id="68" dur="26">
                                          <p:stCondLst>
                                            <p:cond delay="1312"/>
                                          </p:stCondLst>
                                        </p:cTn>
                                        <p:tgtEl>
                                          <p:spTgt spid="26"/>
                                        </p:tgtEl>
                                      </p:cBhvr>
                                      <p:to x="100000" y="80000"/>
                                    </p:animScale>
                                    <p:animScale>
                                      <p:cBhvr>
                                        <p:cTn id="69" dur="166" decel="50000">
                                          <p:stCondLst>
                                            <p:cond delay="1338"/>
                                          </p:stCondLst>
                                        </p:cTn>
                                        <p:tgtEl>
                                          <p:spTgt spid="26"/>
                                        </p:tgtEl>
                                      </p:cBhvr>
                                      <p:to x="100000" y="100000"/>
                                    </p:animScale>
                                    <p:animScale>
                                      <p:cBhvr>
                                        <p:cTn id="70" dur="26">
                                          <p:stCondLst>
                                            <p:cond delay="1642"/>
                                          </p:stCondLst>
                                        </p:cTn>
                                        <p:tgtEl>
                                          <p:spTgt spid="26"/>
                                        </p:tgtEl>
                                      </p:cBhvr>
                                      <p:to x="100000" y="90000"/>
                                    </p:animScale>
                                    <p:animScale>
                                      <p:cBhvr>
                                        <p:cTn id="71" dur="166" decel="50000">
                                          <p:stCondLst>
                                            <p:cond delay="1668"/>
                                          </p:stCondLst>
                                        </p:cTn>
                                        <p:tgtEl>
                                          <p:spTgt spid="26"/>
                                        </p:tgtEl>
                                      </p:cBhvr>
                                      <p:to x="100000" y="100000"/>
                                    </p:animScale>
                                    <p:animScale>
                                      <p:cBhvr>
                                        <p:cTn id="72" dur="26">
                                          <p:stCondLst>
                                            <p:cond delay="1808"/>
                                          </p:stCondLst>
                                        </p:cTn>
                                        <p:tgtEl>
                                          <p:spTgt spid="26"/>
                                        </p:tgtEl>
                                      </p:cBhvr>
                                      <p:to x="100000" y="95000"/>
                                    </p:animScale>
                                    <p:animScale>
                                      <p:cBhvr>
                                        <p:cTn id="73" dur="166" decel="50000">
                                          <p:stCondLst>
                                            <p:cond delay="1834"/>
                                          </p:stCondLst>
                                        </p:cTn>
                                        <p:tgtEl>
                                          <p:spTgt spid="2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randombar(horizontal)">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fltVal val="0"/>
                                          </p:val>
                                        </p:tav>
                                        <p:tav tm="100000">
                                          <p:val>
                                            <p:strVal val="#ppt_w"/>
                                          </p:val>
                                        </p:tav>
                                      </p:tavLst>
                                    </p:anim>
                                    <p:anim calcmode="lin" valueType="num">
                                      <p:cBhvr>
                                        <p:cTn id="84" dur="1000" fill="hold"/>
                                        <p:tgtEl>
                                          <p:spTgt spid="19"/>
                                        </p:tgtEl>
                                        <p:attrNameLst>
                                          <p:attrName>ppt_h</p:attrName>
                                        </p:attrNameLst>
                                      </p:cBhvr>
                                      <p:tavLst>
                                        <p:tav tm="0">
                                          <p:val>
                                            <p:fltVal val="0"/>
                                          </p:val>
                                        </p:tav>
                                        <p:tav tm="100000">
                                          <p:val>
                                            <p:strVal val="#ppt_h"/>
                                          </p:val>
                                        </p:tav>
                                      </p:tavLst>
                                    </p:anim>
                                    <p:anim calcmode="lin" valueType="num">
                                      <p:cBhvr>
                                        <p:cTn id="85" dur="1000" fill="hold"/>
                                        <p:tgtEl>
                                          <p:spTgt spid="19"/>
                                        </p:tgtEl>
                                        <p:attrNameLst>
                                          <p:attrName>style.rotation</p:attrName>
                                        </p:attrNameLst>
                                      </p:cBhvr>
                                      <p:tavLst>
                                        <p:tav tm="0">
                                          <p:val>
                                            <p:fltVal val="90"/>
                                          </p:val>
                                        </p:tav>
                                        <p:tav tm="100000">
                                          <p:val>
                                            <p:fltVal val="0"/>
                                          </p:val>
                                        </p:tav>
                                      </p:tavLst>
                                    </p:anim>
                                    <p:animEffect transition="in" filter="fade">
                                      <p:cBhvr>
                                        <p:cTn id="86" dur="10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027"/>
                                        </p:tgtEl>
                                        <p:attrNameLst>
                                          <p:attrName>style.visibility</p:attrName>
                                        </p:attrNameLst>
                                      </p:cBhvr>
                                      <p:to>
                                        <p:strVal val="visible"/>
                                      </p:to>
                                    </p:set>
                                    <p:anim calcmode="lin" valueType="num">
                                      <p:cBhvr>
                                        <p:cTn id="91" dur="500" fill="hold"/>
                                        <p:tgtEl>
                                          <p:spTgt spid="1027"/>
                                        </p:tgtEl>
                                        <p:attrNameLst>
                                          <p:attrName>ppt_w</p:attrName>
                                        </p:attrNameLst>
                                      </p:cBhvr>
                                      <p:tavLst>
                                        <p:tav tm="0">
                                          <p:val>
                                            <p:fltVal val="0"/>
                                          </p:val>
                                        </p:tav>
                                        <p:tav tm="100000">
                                          <p:val>
                                            <p:strVal val="#ppt_w"/>
                                          </p:val>
                                        </p:tav>
                                      </p:tavLst>
                                    </p:anim>
                                    <p:anim calcmode="lin" valueType="num">
                                      <p:cBhvr>
                                        <p:cTn id="92" dur="500" fill="hold"/>
                                        <p:tgtEl>
                                          <p:spTgt spid="1027"/>
                                        </p:tgtEl>
                                        <p:attrNameLst>
                                          <p:attrName>ppt_h</p:attrName>
                                        </p:attrNameLst>
                                      </p:cBhvr>
                                      <p:tavLst>
                                        <p:tav tm="0">
                                          <p:val>
                                            <p:fltVal val="0"/>
                                          </p:val>
                                        </p:tav>
                                        <p:tav tm="100000">
                                          <p:val>
                                            <p:strVal val="#ppt_h"/>
                                          </p:val>
                                        </p:tav>
                                      </p:tavLst>
                                    </p:anim>
                                    <p:animEffect transition="in" filter="fade">
                                      <p:cBhvr>
                                        <p:cTn id="93" dur="500"/>
                                        <p:tgtEl>
                                          <p:spTgt spid="1027"/>
                                        </p:tgtEl>
                                      </p:cBhvr>
                                    </p:animEffect>
                                  </p:childTnLst>
                                </p:cTn>
                              </p:par>
                            </p:childTnLst>
                          </p:cTn>
                        </p:par>
                      </p:childTnLst>
                    </p:cTn>
                  </p:par>
                  <p:par>
                    <p:cTn id="94" fill="hold">
                      <p:stCondLst>
                        <p:cond delay="indefinite"/>
                      </p:stCondLst>
                      <p:childTnLst>
                        <p:par>
                          <p:cTn id="95" fill="hold">
                            <p:stCondLst>
                              <p:cond delay="0"/>
                            </p:stCondLst>
                            <p:childTnLst>
                              <p:par>
                                <p:cTn id="96" presetID="45"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2000"/>
                                        <p:tgtEl>
                                          <p:spTgt spid="22"/>
                                        </p:tgtEl>
                                      </p:cBhvr>
                                    </p:animEffect>
                                    <p:anim calcmode="lin" valueType="num">
                                      <p:cBhvr>
                                        <p:cTn id="99" dur="2000" fill="hold"/>
                                        <p:tgtEl>
                                          <p:spTgt spid="22"/>
                                        </p:tgtEl>
                                        <p:attrNameLst>
                                          <p:attrName>ppt_w</p:attrName>
                                        </p:attrNameLst>
                                      </p:cBhvr>
                                      <p:tavLst>
                                        <p:tav tm="0" fmla="#ppt_w*sin(2.5*pi*$)">
                                          <p:val>
                                            <p:fltVal val="0"/>
                                          </p:val>
                                        </p:tav>
                                        <p:tav tm="100000">
                                          <p:val>
                                            <p:fltVal val="1"/>
                                          </p:val>
                                        </p:tav>
                                      </p:tavLst>
                                    </p:anim>
                                    <p:anim calcmode="lin" valueType="num">
                                      <p:cBhvr>
                                        <p:cTn id="100"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21" presetClass="entr" presetSubtype="1"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heel(1)">
                                      <p:cBhvr>
                                        <p:cTn id="10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555641"/>
          </a:xfrm>
          <a:prstGeom prst="rect">
            <a:avLst/>
          </a:prstGeom>
          <a:noFill/>
        </p:spPr>
        <p:txBody>
          <a:bodyPr wrap="square" rtlCol="1">
            <a:spAutoFit/>
          </a:bodyPr>
          <a:lstStyle/>
          <a:p>
            <a:pPr algn="just"/>
            <a:r>
              <a:rPr lang="ar-IQ" sz="2800" dirty="0">
                <a:solidFill>
                  <a:schemeClr val="bg1"/>
                </a:solidFill>
              </a:rPr>
              <a:t>سابعا:  الجودة وتحسين الإنتاجية </a:t>
            </a:r>
            <a:r>
              <a:rPr lang="en-US" sz="2800" dirty="0">
                <a:solidFill>
                  <a:schemeClr val="bg1"/>
                </a:solidFill>
              </a:rPr>
              <a:t>Quality and Improvement of Productivity </a:t>
            </a:r>
            <a:r>
              <a:rPr lang="ar-IQ" sz="2800" dirty="0">
                <a:solidFill>
                  <a:schemeClr val="bg1"/>
                </a:solidFill>
              </a:rPr>
              <a:t> :ـ </a:t>
            </a:r>
            <a:endParaRPr lang="ar-IQ" sz="2800" dirty="0" smtClean="0">
              <a:solidFill>
                <a:schemeClr val="bg1"/>
              </a:solidFill>
            </a:endParaRPr>
          </a:p>
          <a:p>
            <a:pPr algn="just"/>
            <a:endParaRPr lang="en-US" sz="2800" dirty="0">
              <a:solidFill>
                <a:schemeClr val="bg1"/>
              </a:solidFill>
            </a:endParaRPr>
          </a:p>
          <a:p>
            <a:pPr algn="just"/>
            <a:r>
              <a:rPr lang="ar-IQ" sz="2800" dirty="0">
                <a:solidFill>
                  <a:schemeClr val="bg1"/>
                </a:solidFill>
              </a:rPr>
              <a:t>  إن الجودة والإنتاجية لها صلة وثيقة ببعضها البعض حيث </a:t>
            </a:r>
            <a:r>
              <a:rPr lang="ar-IQ" sz="2800" u="sng" dirty="0">
                <a:solidFill>
                  <a:schemeClr val="bg1"/>
                </a:solidFill>
              </a:rPr>
              <a:t>إن المحافظة على الجودة وتحسينها يؤدي إلى تأثير ايجابي على الإنتاجية، وإن الجمع بين تحسين الجودة والإنتاجية يؤدي إلى تعظيم القدرة التنافسية للوحدات الاقتصادية، والإنتاجية تعني قياس فاعلية استعمال الموارد وغالبا" ما يعبر عنها بنسبة المخرجات إلى المدخلات </a:t>
            </a:r>
            <a:r>
              <a:rPr lang="ar-IQ" sz="2800" u="sng" dirty="0" smtClean="0">
                <a:solidFill>
                  <a:schemeClr val="bg1"/>
                </a:solidFill>
              </a:rPr>
              <a:t>.، </a:t>
            </a:r>
            <a:r>
              <a:rPr lang="ar-IQ" sz="2800" u="sng" dirty="0">
                <a:solidFill>
                  <a:schemeClr val="bg1"/>
                </a:solidFill>
              </a:rPr>
              <a:t>وإن تحسين الجودة يؤدي إلى زيادة المخرجات وتخفيض المدخلات، فالمخرجات متمثلة بالمبيعات والمدخلات متمثلة بالموارد التي تدخل في العملية الإنتاجية، وإن تحسين الجودة يؤدي إلى زيادة المبيعات وتخفيض التكاليف وبالتالي تحسين نسبة المخرجات إلى المدخلات </a:t>
            </a:r>
            <a:r>
              <a:rPr lang="ar-IQ" sz="2800" u="sng" dirty="0" smtClean="0">
                <a:solidFill>
                  <a:schemeClr val="bg1"/>
                </a:solidFill>
              </a:rPr>
              <a:t>.، </a:t>
            </a:r>
            <a:r>
              <a:rPr lang="ar-IQ" sz="2800" u="sng" dirty="0">
                <a:solidFill>
                  <a:schemeClr val="bg1"/>
                </a:solidFill>
              </a:rPr>
              <a:t>وإن الوحدات الاقتصادية تسعى جاهدة إلى زيادة الإنتاجية وتحسين مستوى كفاءة العمليات وتخفيض تكاليف الجودة </a:t>
            </a:r>
            <a:r>
              <a:rPr lang="ar-IQ" sz="2800" dirty="0">
                <a:solidFill>
                  <a:schemeClr val="bg1"/>
                </a:solidFill>
              </a:rPr>
              <a:t>الكلية كما إن هناك تأثيرات ايجابية للجودة في تحسين كل من الإنتاجية والربحية في الوحدات الاقتصادية وان هذا التحسين لا يتم بشكل فجائي وإنما تدريجيا" </a:t>
            </a:r>
            <a:r>
              <a:rPr lang="ar-IQ" sz="2800" dirty="0" smtClean="0">
                <a:solidFill>
                  <a:schemeClr val="bg1"/>
                </a:solidFill>
              </a:rPr>
              <a:t>.</a:t>
            </a:r>
            <a:r>
              <a:rPr lang="ar-IQ" sz="2400"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406116546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063198"/>
          </a:xfrm>
          <a:prstGeom prst="rect">
            <a:avLst/>
          </a:prstGeom>
          <a:noFill/>
        </p:spPr>
        <p:txBody>
          <a:bodyPr wrap="square" rtlCol="1">
            <a:spAutoFit/>
          </a:bodyPr>
          <a:lstStyle/>
          <a:p>
            <a:pPr algn="ctr"/>
            <a:r>
              <a:rPr lang="ar-IQ" sz="2800" b="1" dirty="0"/>
              <a:t> </a:t>
            </a:r>
            <a:r>
              <a:rPr lang="ar-IQ" sz="2800" b="1" u="sng" dirty="0">
                <a:solidFill>
                  <a:schemeClr val="bg1"/>
                </a:solidFill>
              </a:rPr>
              <a:t>كلف الجودة في معمل </a:t>
            </a:r>
            <a:r>
              <a:rPr lang="ar-IQ" sz="2800" b="1" u="sng" dirty="0" err="1">
                <a:solidFill>
                  <a:schemeClr val="bg1"/>
                </a:solidFill>
              </a:rPr>
              <a:t>المدافيء</a:t>
            </a:r>
            <a:r>
              <a:rPr lang="ar-IQ" sz="2800" b="1" u="sng" dirty="0">
                <a:solidFill>
                  <a:schemeClr val="bg1"/>
                </a:solidFill>
              </a:rPr>
              <a:t> </a:t>
            </a:r>
            <a:r>
              <a:rPr lang="ar-IQ" sz="2800" b="1" u="sng" dirty="0" smtClean="0">
                <a:solidFill>
                  <a:schemeClr val="bg1"/>
                </a:solidFill>
              </a:rPr>
              <a:t>والطباخات</a:t>
            </a:r>
          </a:p>
          <a:p>
            <a:pPr algn="ctr"/>
            <a:endParaRPr lang="ar-IQ" sz="2800" b="1" dirty="0">
              <a:solidFill>
                <a:schemeClr val="bg1"/>
              </a:solidFill>
            </a:endParaRPr>
          </a:p>
          <a:p>
            <a:pPr algn="ctr"/>
            <a:r>
              <a:rPr lang="ar-IQ" sz="2800" b="1" u="sng" dirty="0">
                <a:solidFill>
                  <a:schemeClr val="bg1"/>
                </a:solidFill>
              </a:rPr>
              <a:t>الإنتاج والمبيعات </a:t>
            </a:r>
            <a:endParaRPr lang="ar-IQ" sz="2800" b="1" u="sng" dirty="0" smtClean="0">
              <a:solidFill>
                <a:schemeClr val="bg1"/>
              </a:solidFill>
            </a:endParaRPr>
          </a:p>
          <a:p>
            <a:pPr algn="ctr"/>
            <a:endParaRPr lang="ar-IQ" sz="2800" b="1" dirty="0">
              <a:solidFill>
                <a:schemeClr val="bg1"/>
              </a:solidFill>
            </a:endParaRPr>
          </a:p>
          <a:p>
            <a:r>
              <a:rPr lang="ar-IQ" sz="2800" b="1" dirty="0">
                <a:solidFill>
                  <a:schemeClr val="bg1"/>
                </a:solidFill>
              </a:rPr>
              <a:t>عن أسباب هذا الانخفاض الكبير في الإنتاج لسنة 2008 وجدت الأسباب الآتية :ـ </a:t>
            </a:r>
            <a:endParaRPr lang="en-US" sz="2800" b="1" dirty="0">
              <a:solidFill>
                <a:schemeClr val="bg1"/>
              </a:solidFill>
            </a:endParaRPr>
          </a:p>
          <a:p>
            <a:pPr lvl="0"/>
            <a:r>
              <a:rPr lang="ar-IQ" sz="2800" b="1" dirty="0" smtClean="0">
                <a:solidFill>
                  <a:schemeClr val="bg1"/>
                </a:solidFill>
              </a:rPr>
              <a:t>1-عدم </a:t>
            </a:r>
            <a:r>
              <a:rPr lang="ar-IQ" sz="2800" b="1" dirty="0">
                <a:solidFill>
                  <a:schemeClr val="bg1"/>
                </a:solidFill>
              </a:rPr>
              <a:t>توفر الكهرباء الوطنية بشكل مستمر حيث يستمر انقطاع التيار الكهربائي لساعات عديدة .</a:t>
            </a:r>
            <a:endParaRPr lang="en-US" sz="2800" b="1" dirty="0">
              <a:solidFill>
                <a:schemeClr val="bg1"/>
              </a:solidFill>
            </a:endParaRPr>
          </a:p>
          <a:p>
            <a:pPr lvl="0"/>
            <a:r>
              <a:rPr lang="ar-IQ" sz="2800" b="1" dirty="0" smtClean="0">
                <a:solidFill>
                  <a:schemeClr val="bg1"/>
                </a:solidFill>
              </a:rPr>
              <a:t>2-عدم </a:t>
            </a:r>
            <a:r>
              <a:rPr lang="ar-IQ" sz="2800" b="1" dirty="0">
                <a:solidFill>
                  <a:schemeClr val="bg1"/>
                </a:solidFill>
              </a:rPr>
              <a:t>توفر الوقود وكذلك العطلات المتكررة للمولدات الكهربائية .</a:t>
            </a:r>
            <a:endParaRPr lang="en-US" sz="2800" b="1" dirty="0">
              <a:solidFill>
                <a:schemeClr val="bg1"/>
              </a:solidFill>
            </a:endParaRPr>
          </a:p>
          <a:p>
            <a:pPr lvl="0"/>
            <a:r>
              <a:rPr lang="ar-IQ" sz="2800" b="1" dirty="0" smtClean="0">
                <a:solidFill>
                  <a:schemeClr val="bg1"/>
                </a:solidFill>
              </a:rPr>
              <a:t>3-توقف </a:t>
            </a:r>
            <a:r>
              <a:rPr lang="ar-IQ" sz="2800" b="1" dirty="0">
                <a:solidFill>
                  <a:schemeClr val="bg1"/>
                </a:solidFill>
              </a:rPr>
              <a:t>العمل بسبب العطلات الرسمية وبسبب تردي الظروف الأمنية وحضر التجول </a:t>
            </a:r>
            <a:endParaRPr lang="ar-IQ" sz="2800" b="1" dirty="0" smtClean="0">
              <a:solidFill>
                <a:schemeClr val="bg1"/>
              </a:solidFill>
            </a:endParaRPr>
          </a:p>
          <a:p>
            <a:pPr lvl="0"/>
            <a:r>
              <a:rPr lang="ar-IQ" sz="2800" b="1" dirty="0" smtClean="0">
                <a:solidFill>
                  <a:schemeClr val="bg1"/>
                </a:solidFill>
              </a:rPr>
              <a:t>4-  عدم توفر </a:t>
            </a:r>
            <a:r>
              <a:rPr lang="ar-IQ" sz="2800" b="1" dirty="0">
                <a:solidFill>
                  <a:schemeClr val="bg1"/>
                </a:solidFill>
              </a:rPr>
              <a:t>المواد الأولية وكذلك عدم توفر المواد الاحتياطية .</a:t>
            </a:r>
            <a:endParaRPr lang="en-US" sz="2800" b="1" dirty="0">
              <a:solidFill>
                <a:schemeClr val="bg1"/>
              </a:solidFill>
            </a:endParaRPr>
          </a:p>
          <a:p>
            <a:pPr lvl="0"/>
            <a:r>
              <a:rPr lang="ar-IQ" sz="2800" b="1" dirty="0" smtClean="0">
                <a:solidFill>
                  <a:schemeClr val="bg1"/>
                </a:solidFill>
              </a:rPr>
              <a:t>5- العطلات </a:t>
            </a:r>
            <a:r>
              <a:rPr lang="ar-IQ" sz="2800" b="1" dirty="0">
                <a:solidFill>
                  <a:schemeClr val="bg1"/>
                </a:solidFill>
              </a:rPr>
              <a:t>المتكررة للمكائن والخطوط الإنتاجية بسبب تقادمها .</a:t>
            </a:r>
            <a:endParaRPr lang="en-US" sz="2800" b="1" dirty="0">
              <a:solidFill>
                <a:schemeClr val="bg1"/>
              </a:solidFill>
            </a:endParaRPr>
          </a:p>
          <a:p>
            <a:pPr algn="ctr"/>
            <a:r>
              <a:rPr lang="ar-IQ" sz="2400" b="1" dirty="0" smtClean="0"/>
              <a:t> </a:t>
            </a:r>
            <a:endParaRPr lang="en-US" sz="2400" b="1" dirty="0">
              <a:solidFill>
                <a:schemeClr val="bg1"/>
              </a:solidFill>
            </a:endParaRPr>
          </a:p>
        </p:txBody>
      </p:sp>
    </p:spTree>
    <p:extLst>
      <p:ext uri="{BB962C8B-B14F-4D97-AF65-F5344CB8AC3E}">
        <p14:creationId xmlns:p14="http://schemas.microsoft.com/office/powerpoint/2010/main" val="12043703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79511" y="274638"/>
            <a:ext cx="8784976" cy="5262979"/>
          </a:xfrm>
          <a:prstGeom prst="rect">
            <a:avLst/>
          </a:prstGeom>
          <a:noFill/>
        </p:spPr>
        <p:txBody>
          <a:bodyPr wrap="square" rtlCol="1">
            <a:spAutoFit/>
          </a:bodyPr>
          <a:lstStyle/>
          <a:p>
            <a:r>
              <a:rPr lang="ar-IQ" sz="2800" b="1" dirty="0" smtClean="0">
                <a:solidFill>
                  <a:schemeClr val="bg1"/>
                </a:solidFill>
              </a:rPr>
              <a:t>اما عن </a:t>
            </a:r>
            <a:r>
              <a:rPr lang="ar-IQ" sz="2800" b="1" dirty="0">
                <a:solidFill>
                  <a:schemeClr val="bg1"/>
                </a:solidFill>
              </a:rPr>
              <a:t>أسباب عدم تحقيق الخطة الإنتاجية للمعمل خلال سنوات الدراسة وخاصة السنتين الأخيرتين وجدت الأسباب الآتية :ـ  </a:t>
            </a:r>
            <a:endParaRPr lang="en-US" sz="2800" b="1" dirty="0">
              <a:solidFill>
                <a:schemeClr val="bg1"/>
              </a:solidFill>
            </a:endParaRPr>
          </a:p>
          <a:p>
            <a:pPr lvl="0"/>
            <a:r>
              <a:rPr lang="ar-IQ" sz="2800" b="1" dirty="0" smtClean="0">
                <a:solidFill>
                  <a:schemeClr val="bg1"/>
                </a:solidFill>
              </a:rPr>
              <a:t>1-ضعف </a:t>
            </a:r>
            <a:r>
              <a:rPr lang="ar-IQ" sz="2800" b="1" dirty="0">
                <a:solidFill>
                  <a:schemeClr val="bg1"/>
                </a:solidFill>
              </a:rPr>
              <a:t>الوضع المالي للشركة وعدم توفر التخصيصات المالية اللازمة لاستيراد المواد الأولية والمواد الاحتياطية الأخرى اللازمة للإنتاج .</a:t>
            </a:r>
            <a:endParaRPr lang="en-US" sz="2800" b="1" dirty="0">
              <a:solidFill>
                <a:schemeClr val="bg1"/>
              </a:solidFill>
            </a:endParaRPr>
          </a:p>
          <a:p>
            <a:pPr lvl="0"/>
            <a:r>
              <a:rPr lang="ar-IQ" sz="2800" b="1" dirty="0" smtClean="0">
                <a:solidFill>
                  <a:schemeClr val="bg1"/>
                </a:solidFill>
              </a:rPr>
              <a:t>2-عدم </a:t>
            </a:r>
            <a:r>
              <a:rPr lang="ar-IQ" sz="2800" b="1" dirty="0">
                <a:solidFill>
                  <a:schemeClr val="bg1"/>
                </a:solidFill>
              </a:rPr>
              <a:t>توفر السيولة النقدية بسبب قلة المبيعات وذلك لزيادة المعروض من المنتجات المنافسة المستوردة وفي بعض الأحيان غير المستوفية لمواصفات الجودة المطلوبة بسبب تراجع أو غياب الأجهزة الرقابية على السلع المستوردة .</a:t>
            </a:r>
            <a:endParaRPr lang="en-US" sz="2800" b="1" dirty="0">
              <a:solidFill>
                <a:schemeClr val="bg1"/>
              </a:solidFill>
            </a:endParaRPr>
          </a:p>
          <a:p>
            <a:pPr lvl="0"/>
            <a:r>
              <a:rPr lang="ar-IQ" sz="2800" b="1" dirty="0" smtClean="0">
                <a:solidFill>
                  <a:schemeClr val="bg1"/>
                </a:solidFill>
              </a:rPr>
              <a:t>3-عدم </a:t>
            </a:r>
            <a:r>
              <a:rPr lang="ar-IQ" sz="2800" b="1" dirty="0">
                <a:solidFill>
                  <a:schemeClr val="bg1"/>
                </a:solidFill>
              </a:rPr>
              <a:t>حماية الإنتاج الوطني بسبب انفتاح السوق على المنتجات المستوردة الرخيصة وغرق الأسواق بهذه المنتجات .</a:t>
            </a:r>
            <a:endParaRPr lang="en-US" sz="2800" b="1" dirty="0">
              <a:solidFill>
                <a:schemeClr val="bg1"/>
              </a:solidFill>
            </a:endParaRPr>
          </a:p>
          <a:p>
            <a:r>
              <a:rPr lang="ar-IQ" sz="2800" b="1" dirty="0" smtClean="0">
                <a:solidFill>
                  <a:schemeClr val="bg1"/>
                </a:solidFill>
              </a:rPr>
              <a:t>4-القصور </a:t>
            </a:r>
            <a:r>
              <a:rPr lang="ar-IQ" sz="2800" b="1" dirty="0">
                <a:solidFill>
                  <a:schemeClr val="bg1"/>
                </a:solidFill>
              </a:rPr>
              <a:t>في تجهيز الطاقة الكهربائية الذي يؤدي إلى توقفات طويلة في الإنتاج </a:t>
            </a:r>
            <a:r>
              <a:rPr lang="ar-IQ" sz="2400" b="1" dirty="0">
                <a:solidFill>
                  <a:schemeClr val="bg1"/>
                </a:solidFill>
              </a:rPr>
              <a:t>. </a:t>
            </a:r>
            <a:r>
              <a:rPr lang="ar-IQ" sz="2400" b="1" dirty="0" smtClean="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25079111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5509200"/>
          </a:xfrm>
          <a:prstGeom prst="rect">
            <a:avLst/>
          </a:prstGeom>
          <a:noFill/>
        </p:spPr>
        <p:txBody>
          <a:bodyPr wrap="square" rtlCol="1">
            <a:spAutoFit/>
          </a:bodyPr>
          <a:lstStyle/>
          <a:p>
            <a:r>
              <a:rPr lang="ar-IQ" sz="2400" b="1" dirty="0">
                <a:solidFill>
                  <a:schemeClr val="bg1"/>
                </a:solidFill>
              </a:rPr>
              <a:t> </a:t>
            </a:r>
            <a:r>
              <a:rPr lang="ar-IQ" sz="3200" b="1" dirty="0">
                <a:solidFill>
                  <a:schemeClr val="bg1"/>
                </a:solidFill>
              </a:rPr>
              <a:t>ولغرض تطوير وتحسين إنتاج ومبيعات شركة الصناعات الخفيفة والشركات العراقية الأخرى بما يساعد في تطوير الاقتصاد الوطني فأن الأمر يتطلب إلى دعم وزارة الصناعة والمعادن من خلال السعي لتوفير الكهرباء الوطنية لهذه الشركات وتوفير المواد الأولية والاحتياطية بما يساعدها في القيام بواجباتها وكذلك فأن عليها وضع ضوابط على استيراد المنتجات المنافسة مثل الضرائب والرسوم والتشجيع على شراء المنتجات المحلية وإلزام الدوائر الحكومية بشراء هذه المنتجات عند حاجتها إليها، حيث إن زيادة الإنتاج يؤدي إلى تخفيض تكلفة الوحدة المنتجة من خلال تخفيض نصيبها من التكاليف الثابتة الأمر الذي يساعد في تخفيض سعر البيع وبما يرضي الزبائن . </a:t>
            </a:r>
            <a:endParaRPr lang="en-US" sz="3200" b="1" dirty="0">
              <a:solidFill>
                <a:schemeClr val="bg1"/>
              </a:solidFill>
            </a:endParaRPr>
          </a:p>
        </p:txBody>
      </p:sp>
    </p:spTree>
    <p:extLst>
      <p:ext uri="{BB962C8B-B14F-4D97-AF65-F5344CB8AC3E}">
        <p14:creationId xmlns:p14="http://schemas.microsoft.com/office/powerpoint/2010/main" val="3948744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6124754"/>
          </a:xfrm>
          <a:prstGeom prst="rect">
            <a:avLst/>
          </a:prstGeom>
          <a:noFill/>
        </p:spPr>
        <p:txBody>
          <a:bodyPr wrap="square" rtlCol="1">
            <a:spAutoFit/>
          </a:bodyPr>
          <a:lstStyle/>
          <a:p>
            <a:pPr algn="just"/>
            <a:r>
              <a:rPr lang="ar-IQ" sz="2400" dirty="0">
                <a:solidFill>
                  <a:schemeClr val="bg1"/>
                </a:solidFill>
              </a:rPr>
              <a:t> </a:t>
            </a:r>
            <a:r>
              <a:rPr lang="ar-IQ" sz="2800" u="sng" dirty="0">
                <a:solidFill>
                  <a:schemeClr val="bg1"/>
                </a:solidFill>
              </a:rPr>
              <a:t>التلف :ـ إن الأنقطاعات المتكررة للتيار الكهربائي وتقادم المكائن والآلات كانت السبب الرئيسي لتلف أغلب المواد الأولية المستعملة في العملية الإنتاجية بالإضافة إلى أسباب أخرى مثل النقل والخزن والجودة الرديئة لهذه المواد، الأمر الذي أدى إلى ظهور انحرافات غير ملائمة لأغلب هذه المواد أي زيادة نسبة التلف الفعلي على نسبة التلف الطبيعي، إذ إن هذه المواد التالفة لا يمكن إعادة إصلاحها أو استعمالها مرة أخرى أو بيعها كمخلفات لذلك فهي تعتبر خسارة يتحملها المعمل، وقد بلغت تكاليف السكراب لمعمل المدافئ والطباخات للسنوات 2007، 2008، 2009 (8683665، 4396220، 8789590) دينار على التوالي وهي خارج الحدود المسموح بها</a:t>
            </a:r>
            <a:r>
              <a:rPr lang="ar-IQ" sz="2800" u="sng" dirty="0" smtClean="0">
                <a:solidFill>
                  <a:schemeClr val="bg1"/>
                </a:solidFill>
              </a:rPr>
              <a:t>،</a:t>
            </a:r>
            <a:r>
              <a:rPr lang="ar-IQ" sz="2800" dirty="0" smtClean="0">
                <a:solidFill>
                  <a:schemeClr val="bg1"/>
                </a:solidFill>
              </a:rPr>
              <a:t>. </a:t>
            </a:r>
            <a:r>
              <a:rPr lang="ar-IQ" sz="2800" dirty="0">
                <a:solidFill>
                  <a:schemeClr val="bg1"/>
                </a:solidFill>
              </a:rPr>
              <a:t>وحتى يمكن للمعمل تقليل التالف إلى أقل حد ممكن وضمن الحدود المسموح بها فأن عليه البحث وبدقة عن الأسباب المؤدية لهذا التلف والعمل على معالجة هذه الأسباب من أجل تخفيض التكاليف مع ضرورة التعرف على المسؤولين عنه ومسائلتهم عند تقصيرهم وذلك من أجل التخلص من عدم المبالاة لدى بعض الأفراد العاملين . </a:t>
            </a:r>
            <a:endParaRPr lang="en-US" sz="2800" dirty="0">
              <a:solidFill>
                <a:schemeClr val="bg1"/>
              </a:solidFill>
            </a:endParaRPr>
          </a:p>
        </p:txBody>
      </p:sp>
    </p:spTree>
    <p:extLst>
      <p:ext uri="{BB962C8B-B14F-4D97-AF65-F5344CB8AC3E}">
        <p14:creationId xmlns:p14="http://schemas.microsoft.com/office/powerpoint/2010/main" val="303984672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359022" y="116632"/>
            <a:ext cx="8784976" cy="5632311"/>
          </a:xfrm>
          <a:prstGeom prst="rect">
            <a:avLst/>
          </a:prstGeom>
          <a:noFill/>
        </p:spPr>
        <p:txBody>
          <a:bodyPr wrap="square" rtlCol="1">
            <a:spAutoFit/>
          </a:bodyPr>
          <a:lstStyle/>
          <a:p>
            <a:pPr algn="just"/>
            <a:r>
              <a:rPr lang="ar-IQ" sz="2400" b="1" dirty="0">
                <a:solidFill>
                  <a:schemeClr val="bg1"/>
                </a:solidFill>
              </a:rPr>
              <a:t> </a:t>
            </a:r>
            <a:r>
              <a:rPr lang="ar-IQ" sz="2400" b="1" u="sng" dirty="0">
                <a:solidFill>
                  <a:schemeClr val="bg1"/>
                </a:solidFill>
              </a:rPr>
              <a:t>ويلاحظ إن المعمل قد تحمل تكاليف سكراب بمبالغ كبيرة وهي خارج الحدود المسموح بها وبعد البحث عن أسباب ذلك وجد الآتي :ـ  </a:t>
            </a:r>
            <a:endParaRPr lang="en-US" sz="2400" b="1" u="sng" dirty="0">
              <a:solidFill>
                <a:schemeClr val="bg1"/>
              </a:solidFill>
            </a:endParaRPr>
          </a:p>
          <a:p>
            <a:pPr lvl="0" algn="just"/>
            <a:r>
              <a:rPr lang="ar-IQ" sz="2400" b="1" u="sng" dirty="0" smtClean="0">
                <a:solidFill>
                  <a:schemeClr val="bg1"/>
                </a:solidFill>
              </a:rPr>
              <a:t>1-التيار </a:t>
            </a:r>
            <a:r>
              <a:rPr lang="ar-IQ" sz="2400" b="1" u="sng" dirty="0">
                <a:solidFill>
                  <a:schemeClr val="bg1"/>
                </a:solidFill>
              </a:rPr>
              <a:t>الكهربائي :</a:t>
            </a:r>
            <a:r>
              <a:rPr lang="ar-IQ" sz="2400" b="1" dirty="0">
                <a:solidFill>
                  <a:schemeClr val="bg1"/>
                </a:solidFill>
              </a:rPr>
              <a:t>ـ إن الانقطاع المتكرر للتيار الكهربائي يؤدي إلى تلف بعض المواد داخليا"، فمثلا" تتضرر بعض القواعد والأنابيب في المعمل عند إنتاج المدافئ والطباخات في حالة انقطاع التيار الكهربائي بشكل مفاجئ . </a:t>
            </a:r>
            <a:endParaRPr lang="en-US" sz="2400" b="1" dirty="0">
              <a:solidFill>
                <a:schemeClr val="bg1"/>
              </a:solidFill>
            </a:endParaRPr>
          </a:p>
          <a:p>
            <a:pPr lvl="0" algn="just"/>
            <a:r>
              <a:rPr lang="ar-IQ" sz="2400" b="1" dirty="0" smtClean="0">
                <a:solidFill>
                  <a:schemeClr val="bg1"/>
                </a:solidFill>
              </a:rPr>
              <a:t>2-</a:t>
            </a:r>
            <a:r>
              <a:rPr lang="ar-IQ" sz="2400" b="1" u="sng" dirty="0" smtClean="0">
                <a:solidFill>
                  <a:schemeClr val="bg1"/>
                </a:solidFill>
              </a:rPr>
              <a:t>الخزن</a:t>
            </a:r>
            <a:r>
              <a:rPr lang="ar-IQ" sz="2400" b="1" dirty="0" smtClean="0">
                <a:solidFill>
                  <a:schemeClr val="bg1"/>
                </a:solidFill>
              </a:rPr>
              <a:t> </a:t>
            </a:r>
            <a:r>
              <a:rPr lang="ar-IQ" sz="2400" b="1" dirty="0">
                <a:solidFill>
                  <a:schemeClr val="bg1"/>
                </a:solidFill>
              </a:rPr>
              <a:t>:ـ إن بعض المواد الأولية تتلف بسبب الخزن لأنها مستوردة منذ فترة طويلة فمثلا" أنابيب النحاس وبعض أنواع الحديد تم استيرادها قبل عام 2000، وان هذه المواد تتلف بسبب عدم خزنها في أماكن أمينة وبعيدة عن الرطوبة . </a:t>
            </a:r>
            <a:endParaRPr lang="en-US" sz="2400" b="1" dirty="0">
              <a:solidFill>
                <a:schemeClr val="bg1"/>
              </a:solidFill>
            </a:endParaRPr>
          </a:p>
          <a:p>
            <a:pPr lvl="0" algn="just"/>
            <a:r>
              <a:rPr lang="ar-IQ" sz="2400" b="1" dirty="0" smtClean="0">
                <a:solidFill>
                  <a:schemeClr val="bg1"/>
                </a:solidFill>
              </a:rPr>
              <a:t>3-</a:t>
            </a:r>
            <a:r>
              <a:rPr lang="ar-IQ" sz="2400" b="1" u="sng" dirty="0" smtClean="0">
                <a:solidFill>
                  <a:schemeClr val="bg1"/>
                </a:solidFill>
              </a:rPr>
              <a:t>النقل </a:t>
            </a:r>
            <a:r>
              <a:rPr lang="ar-IQ" sz="2400" b="1" dirty="0">
                <a:solidFill>
                  <a:schemeClr val="bg1"/>
                </a:solidFill>
              </a:rPr>
              <a:t>:ـ إن بعض المواد الأولية تتكسر بسبب النقل حيث يتم شراؤها من السوق المحلية وعدم إيصالها من قبل المجهزين أو أن تتلف بعض هذه المواد عندما يتم نقلها من قسم إلى آخر داخل الشركة مثل زجاجة باب الفرن . </a:t>
            </a:r>
            <a:endParaRPr lang="en-US" sz="2400" b="1" dirty="0">
              <a:solidFill>
                <a:schemeClr val="bg1"/>
              </a:solidFill>
            </a:endParaRPr>
          </a:p>
          <a:p>
            <a:pPr algn="just"/>
            <a:r>
              <a:rPr lang="ar-IQ" sz="2400" b="1" u="sng" dirty="0" smtClean="0">
                <a:solidFill>
                  <a:schemeClr val="bg1"/>
                </a:solidFill>
              </a:rPr>
              <a:t>4-جودة </a:t>
            </a:r>
            <a:r>
              <a:rPr lang="ar-IQ" sz="2400" b="1" u="sng" dirty="0">
                <a:solidFill>
                  <a:schemeClr val="bg1"/>
                </a:solidFill>
              </a:rPr>
              <a:t>المواد </a:t>
            </a:r>
            <a:r>
              <a:rPr lang="ar-IQ" sz="2400" b="1" dirty="0">
                <a:solidFill>
                  <a:schemeClr val="bg1"/>
                </a:solidFill>
              </a:rPr>
              <a:t>:ـ بسبب عدم التزام بعض المجهزين بإيصال بعض المواد الأولية للشركة فأنها تقوم بشراء هذه المواد من السوق المحلية والتي عادة" ما تكون بجودة أقل، فمثلا" عدم التزام شركة ليماتيك التركية بإيصال بعض المواد الأولية إلى الشركة في سنة 2008 .</a:t>
            </a:r>
            <a:r>
              <a:rPr lang="ar-IQ" sz="2400" b="1" dirty="0" smtClean="0">
                <a:solidFill>
                  <a:schemeClr val="bg1"/>
                </a:solidFill>
              </a:rPr>
              <a:t>. </a:t>
            </a:r>
            <a:endParaRPr lang="en-US" sz="2400" b="1" dirty="0">
              <a:solidFill>
                <a:schemeClr val="bg1"/>
              </a:solidFill>
            </a:endParaRPr>
          </a:p>
        </p:txBody>
      </p:sp>
    </p:spTree>
    <p:extLst>
      <p:ext uri="{BB962C8B-B14F-4D97-AF65-F5344CB8AC3E}">
        <p14:creationId xmlns:p14="http://schemas.microsoft.com/office/powerpoint/2010/main" val="4090057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graphicFrame>
        <p:nvGraphicFramePr>
          <p:cNvPr id="6" name="جدول 5"/>
          <p:cNvGraphicFramePr>
            <a:graphicFrameLocks noGrp="1"/>
          </p:cNvGraphicFramePr>
          <p:nvPr>
            <p:extLst>
              <p:ext uri="{D42A27DB-BD31-4B8C-83A1-F6EECF244321}">
                <p14:modId xmlns:p14="http://schemas.microsoft.com/office/powerpoint/2010/main" val="448799842"/>
              </p:ext>
            </p:extLst>
          </p:nvPr>
        </p:nvGraphicFramePr>
        <p:xfrm>
          <a:off x="107503" y="1"/>
          <a:ext cx="8934897" cy="6383020"/>
        </p:xfrm>
        <a:graphic>
          <a:graphicData uri="http://schemas.openxmlformats.org/drawingml/2006/table">
            <a:tbl>
              <a:tblPr rtl="1" firstRow="1" firstCol="1" bandRow="1">
                <a:tableStyleId>{5C22544A-7EE6-4342-B048-85BDC9FD1C3A}</a:tableStyleId>
              </a:tblPr>
              <a:tblGrid>
                <a:gridCol w="1412686"/>
                <a:gridCol w="882042"/>
                <a:gridCol w="625416"/>
                <a:gridCol w="964782"/>
                <a:gridCol w="524854"/>
                <a:gridCol w="923343"/>
                <a:gridCol w="715254"/>
                <a:gridCol w="1025849"/>
                <a:gridCol w="1860671"/>
              </a:tblGrid>
              <a:tr h="146193">
                <a:tc rowSpan="2">
                  <a:txBody>
                    <a:bodyPr/>
                    <a:lstStyle/>
                    <a:p>
                      <a:pPr marL="0" marR="0" algn="ctr" rtl="1">
                        <a:lnSpc>
                          <a:spcPct val="115000"/>
                        </a:lnSpc>
                        <a:spcBef>
                          <a:spcPts val="0"/>
                        </a:spcBef>
                        <a:spcAft>
                          <a:spcPts val="1000"/>
                        </a:spcAft>
                        <a:tabLst>
                          <a:tab pos="139065" algn="l"/>
                        </a:tabLst>
                      </a:pPr>
                      <a:r>
                        <a:rPr lang="ar-IQ" sz="1400" cap="all" dirty="0">
                          <a:solidFill>
                            <a:schemeClr val="tx1"/>
                          </a:solidFill>
                          <a:effectLst/>
                        </a:rPr>
                        <a:t> </a:t>
                      </a:r>
                      <a:endParaRPr lang="en-US" sz="1600" dirty="0">
                        <a:solidFill>
                          <a:schemeClr val="tx1"/>
                        </a:solidFill>
                        <a:effectLst/>
                      </a:endParaRPr>
                    </a:p>
                    <a:p>
                      <a:pPr marL="0" marR="0" algn="ctr" rtl="1">
                        <a:lnSpc>
                          <a:spcPct val="115000"/>
                        </a:lnSpc>
                        <a:spcBef>
                          <a:spcPts val="0"/>
                        </a:spcBef>
                        <a:spcAft>
                          <a:spcPts val="1000"/>
                        </a:spcAft>
                        <a:tabLst>
                          <a:tab pos="139065" algn="l"/>
                        </a:tabLst>
                      </a:pPr>
                      <a:r>
                        <a:rPr lang="ar-IQ" sz="1400" cap="all" dirty="0">
                          <a:solidFill>
                            <a:schemeClr val="tx1"/>
                          </a:solidFill>
                          <a:effectLst/>
                        </a:rPr>
                        <a:t>البيان</a:t>
                      </a:r>
                      <a:endParaRPr lang="en-US" sz="1600" dirty="0">
                        <a:solidFill>
                          <a:schemeClr val="tx1"/>
                        </a:solidFill>
                        <a:effectLst/>
                        <a:latin typeface="Calibri"/>
                        <a:ea typeface="Calibri"/>
                        <a:cs typeface="Arial"/>
                      </a:endParaRPr>
                    </a:p>
                  </a:txBody>
                  <a:tcPr marL="39212" marR="39212" marT="0" marB="0"/>
                </a:tc>
                <a:tc rowSpan="2">
                  <a:txBody>
                    <a:bodyPr/>
                    <a:lstStyle/>
                    <a:p>
                      <a:pPr marL="0" marR="0" algn="ctr" rtl="1">
                        <a:lnSpc>
                          <a:spcPct val="115000"/>
                        </a:lnSpc>
                        <a:spcBef>
                          <a:spcPts val="0"/>
                        </a:spcBef>
                        <a:spcAft>
                          <a:spcPts val="1000"/>
                        </a:spcAft>
                        <a:tabLst>
                          <a:tab pos="139065" algn="l"/>
                        </a:tabLst>
                      </a:pPr>
                      <a:r>
                        <a:rPr lang="ar-IQ" sz="1400" cap="all">
                          <a:solidFill>
                            <a:schemeClr val="tx1"/>
                          </a:solidFill>
                          <a:effectLst/>
                        </a:rPr>
                        <a:t>وحدة القياس</a:t>
                      </a:r>
                      <a:endParaRPr lang="en-US" sz="1600">
                        <a:solidFill>
                          <a:schemeClr val="tx1"/>
                        </a:solidFill>
                        <a:effectLst/>
                        <a:latin typeface="Calibri"/>
                        <a:ea typeface="Calibri"/>
                        <a:cs typeface="Arial"/>
                      </a:endParaRPr>
                    </a:p>
                  </a:txBody>
                  <a:tcPr marL="39212" marR="39212" marT="0" marB="0"/>
                </a:tc>
                <a:tc gridSpan="2">
                  <a:txBody>
                    <a:bodyPr/>
                    <a:lstStyle/>
                    <a:p>
                      <a:pPr marL="0" marR="0" algn="ctr" rtl="1">
                        <a:lnSpc>
                          <a:spcPct val="115000"/>
                        </a:lnSpc>
                        <a:spcBef>
                          <a:spcPts val="0"/>
                        </a:spcBef>
                        <a:spcAft>
                          <a:spcPts val="1000"/>
                        </a:spcAft>
                        <a:tabLst>
                          <a:tab pos="139065" algn="l"/>
                        </a:tabLst>
                      </a:pPr>
                      <a:r>
                        <a:rPr lang="ar-IQ" sz="1400" cap="all">
                          <a:solidFill>
                            <a:schemeClr val="tx1"/>
                          </a:solidFill>
                          <a:effectLst/>
                        </a:rPr>
                        <a:t>2007</a:t>
                      </a:r>
                      <a:endParaRPr lang="en-US" sz="1600">
                        <a:solidFill>
                          <a:schemeClr val="tx1"/>
                        </a:solidFill>
                        <a:effectLst/>
                        <a:latin typeface="Calibri"/>
                        <a:ea typeface="Calibri"/>
                        <a:cs typeface="Arial"/>
                      </a:endParaRPr>
                    </a:p>
                  </a:txBody>
                  <a:tcPr marL="39212" marR="39212" marT="0" marB="0"/>
                </a:tc>
                <a:tc hMerge="1">
                  <a:txBody>
                    <a:bodyPr/>
                    <a:lstStyle/>
                    <a:p>
                      <a:pPr rtl="1"/>
                      <a:endParaRPr lang="ar-SA"/>
                    </a:p>
                  </a:txBody>
                  <a:tcPr/>
                </a:tc>
                <a:tc gridSpan="2">
                  <a:txBody>
                    <a:bodyPr/>
                    <a:lstStyle/>
                    <a:p>
                      <a:pPr marL="0" marR="0" algn="ctr" rtl="1">
                        <a:lnSpc>
                          <a:spcPct val="115000"/>
                        </a:lnSpc>
                        <a:spcBef>
                          <a:spcPts val="0"/>
                        </a:spcBef>
                        <a:spcAft>
                          <a:spcPts val="1000"/>
                        </a:spcAft>
                        <a:tabLst>
                          <a:tab pos="139065" algn="l"/>
                        </a:tabLst>
                      </a:pPr>
                      <a:r>
                        <a:rPr lang="ar-IQ" sz="1400" cap="all">
                          <a:solidFill>
                            <a:schemeClr val="tx1"/>
                          </a:solidFill>
                          <a:effectLst/>
                        </a:rPr>
                        <a:t>2008</a:t>
                      </a:r>
                      <a:endParaRPr lang="en-US" sz="1600">
                        <a:solidFill>
                          <a:schemeClr val="tx1"/>
                        </a:solidFill>
                        <a:effectLst/>
                        <a:latin typeface="Calibri"/>
                        <a:ea typeface="Calibri"/>
                        <a:cs typeface="Arial"/>
                      </a:endParaRPr>
                    </a:p>
                  </a:txBody>
                  <a:tcPr marL="39212" marR="39212" marT="0" marB="0"/>
                </a:tc>
                <a:tc hMerge="1">
                  <a:txBody>
                    <a:bodyPr/>
                    <a:lstStyle/>
                    <a:p>
                      <a:pPr rtl="1"/>
                      <a:endParaRPr lang="ar-SA"/>
                    </a:p>
                  </a:txBody>
                  <a:tcPr/>
                </a:tc>
                <a:tc gridSpan="2">
                  <a:txBody>
                    <a:bodyPr/>
                    <a:lstStyle/>
                    <a:p>
                      <a:pPr marL="0" marR="0" algn="ctr" rtl="1">
                        <a:lnSpc>
                          <a:spcPct val="115000"/>
                        </a:lnSpc>
                        <a:spcBef>
                          <a:spcPts val="0"/>
                        </a:spcBef>
                        <a:spcAft>
                          <a:spcPts val="1000"/>
                        </a:spcAft>
                        <a:tabLst>
                          <a:tab pos="139065" algn="l"/>
                        </a:tabLst>
                      </a:pPr>
                      <a:r>
                        <a:rPr lang="ar-IQ" sz="1400" cap="all">
                          <a:solidFill>
                            <a:schemeClr val="tx1"/>
                          </a:solidFill>
                          <a:effectLst/>
                        </a:rPr>
                        <a:t>2009</a:t>
                      </a:r>
                      <a:endParaRPr lang="en-US" sz="1600">
                        <a:solidFill>
                          <a:schemeClr val="tx1"/>
                        </a:solidFill>
                        <a:effectLst/>
                        <a:latin typeface="Calibri"/>
                        <a:ea typeface="Calibri"/>
                        <a:cs typeface="Arial"/>
                      </a:endParaRPr>
                    </a:p>
                  </a:txBody>
                  <a:tcPr marL="39212" marR="39212" marT="0" marB="0"/>
                </a:tc>
                <a:tc hMerge="1">
                  <a:txBody>
                    <a:bodyPr/>
                    <a:lstStyle/>
                    <a:p>
                      <a:pPr rtl="1"/>
                      <a:endParaRPr lang="ar-SA"/>
                    </a:p>
                  </a:txBody>
                  <a:tcPr/>
                </a:tc>
                <a:tc rowSpan="2">
                  <a:txBody>
                    <a:bodyPr/>
                    <a:lstStyle/>
                    <a:p>
                      <a:pPr marL="0" marR="0" algn="ctr" rtl="1">
                        <a:lnSpc>
                          <a:spcPct val="115000"/>
                        </a:lnSpc>
                        <a:spcBef>
                          <a:spcPts val="0"/>
                        </a:spcBef>
                        <a:spcAft>
                          <a:spcPts val="1000"/>
                        </a:spcAft>
                        <a:tabLst>
                          <a:tab pos="139065" algn="l"/>
                        </a:tabLst>
                      </a:pPr>
                      <a:r>
                        <a:rPr lang="ar-IQ" sz="1400" cap="all" dirty="0">
                          <a:solidFill>
                            <a:schemeClr val="tx1"/>
                          </a:solidFill>
                          <a:effectLst/>
                        </a:rPr>
                        <a:t> </a:t>
                      </a:r>
                      <a:endParaRPr lang="en-US" sz="1600" dirty="0">
                        <a:solidFill>
                          <a:schemeClr val="tx1"/>
                        </a:solidFill>
                        <a:effectLst/>
                      </a:endParaRPr>
                    </a:p>
                    <a:p>
                      <a:pPr marL="0" marR="0" algn="ctr" rtl="1">
                        <a:lnSpc>
                          <a:spcPct val="115000"/>
                        </a:lnSpc>
                        <a:spcBef>
                          <a:spcPts val="0"/>
                        </a:spcBef>
                        <a:spcAft>
                          <a:spcPts val="1000"/>
                        </a:spcAft>
                        <a:tabLst>
                          <a:tab pos="139065" algn="l"/>
                        </a:tabLst>
                      </a:pPr>
                      <a:r>
                        <a:rPr lang="ar-IQ" sz="1400" cap="all" dirty="0">
                          <a:solidFill>
                            <a:schemeClr val="tx1"/>
                          </a:solidFill>
                          <a:effectLst/>
                        </a:rPr>
                        <a:t>التكلفة الكلية</a:t>
                      </a:r>
                      <a:endParaRPr lang="en-US" sz="1600" dirty="0">
                        <a:solidFill>
                          <a:schemeClr val="tx1"/>
                        </a:solidFill>
                        <a:effectLst/>
                        <a:latin typeface="Calibri"/>
                        <a:ea typeface="Calibri"/>
                        <a:cs typeface="Arial"/>
                      </a:endParaRPr>
                    </a:p>
                  </a:txBody>
                  <a:tcPr marL="39212" marR="39212" marT="0" marB="0"/>
                </a:tc>
              </a:tr>
              <a:tr h="221862">
                <a:tc vMerge="1">
                  <a:txBody>
                    <a:bodyPr/>
                    <a:lstStyle/>
                    <a:p>
                      <a:pPr rtl="1"/>
                      <a:endParaRPr lang="ar-SA"/>
                    </a:p>
                  </a:txBody>
                  <a:tcPr/>
                </a:tc>
                <a:tc vMerge="1">
                  <a:txBody>
                    <a:bodyPr/>
                    <a:lstStyle/>
                    <a:p>
                      <a:pPr rtl="1"/>
                      <a:endParaRPr lang="ar-SA"/>
                    </a:p>
                  </a:txBody>
                  <a:tcPr/>
                </a:tc>
                <a:tc>
                  <a:txBody>
                    <a:bodyPr/>
                    <a:lstStyle/>
                    <a:p>
                      <a:pPr marL="0" marR="0" algn="ctr" rtl="1">
                        <a:lnSpc>
                          <a:spcPct val="115000"/>
                        </a:lnSpc>
                        <a:spcBef>
                          <a:spcPts val="0"/>
                        </a:spcBef>
                        <a:spcAft>
                          <a:spcPts val="1000"/>
                        </a:spcAft>
                        <a:tabLst>
                          <a:tab pos="139065" algn="l"/>
                        </a:tabLst>
                      </a:pPr>
                      <a:r>
                        <a:rPr lang="ar-IQ" sz="1400">
                          <a:solidFill>
                            <a:schemeClr val="tx1"/>
                          </a:solidFill>
                          <a:effectLst/>
                        </a:rPr>
                        <a:t>وحدة</a:t>
                      </a:r>
                      <a:endParaRPr lang="en-US" sz="1600">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a:solidFill>
                            <a:schemeClr val="tx1"/>
                          </a:solidFill>
                          <a:effectLst/>
                        </a:rPr>
                        <a:t>تكلفة</a:t>
                      </a:r>
                      <a:endParaRPr lang="en-US" sz="1600">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a:solidFill>
                            <a:schemeClr val="tx1"/>
                          </a:solidFill>
                          <a:effectLst/>
                        </a:rPr>
                        <a:t>وحدة</a:t>
                      </a:r>
                      <a:endParaRPr lang="en-US" sz="1600">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a:solidFill>
                            <a:schemeClr val="tx1"/>
                          </a:solidFill>
                          <a:effectLst/>
                        </a:rPr>
                        <a:t>تكلفة</a:t>
                      </a:r>
                      <a:endParaRPr lang="en-US" sz="1600">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a:solidFill>
                            <a:schemeClr val="tx1"/>
                          </a:solidFill>
                          <a:effectLst/>
                        </a:rPr>
                        <a:t>وحدة</a:t>
                      </a:r>
                      <a:endParaRPr lang="en-US" sz="1600">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a:solidFill>
                            <a:schemeClr val="tx1"/>
                          </a:solidFill>
                          <a:effectLst/>
                        </a:rPr>
                        <a:t>تكلفة</a:t>
                      </a:r>
                      <a:endParaRPr lang="en-US" sz="1600">
                        <a:solidFill>
                          <a:schemeClr val="tx1"/>
                        </a:solidFill>
                        <a:effectLst/>
                        <a:latin typeface="Calibri"/>
                        <a:ea typeface="Calibri"/>
                        <a:cs typeface="Arial"/>
                      </a:endParaRPr>
                    </a:p>
                  </a:txBody>
                  <a:tcPr marL="39212" marR="39212" marT="0" marB="0"/>
                </a:tc>
                <a:tc vMerge="1">
                  <a:txBody>
                    <a:bodyPr/>
                    <a:lstStyle/>
                    <a:p>
                      <a:pPr rtl="1"/>
                      <a:endParaRPr lang="ar-SA"/>
                    </a:p>
                  </a:txBody>
                  <a:tcPr/>
                </a:tc>
              </a:tr>
              <a:tr h="4467455">
                <a:tc>
                  <a:txBody>
                    <a:bodyPr/>
                    <a:lstStyle/>
                    <a:p>
                      <a:pPr marL="0" marR="0" algn="ctr" rtl="1">
                        <a:lnSpc>
                          <a:spcPct val="115000"/>
                        </a:lnSpc>
                        <a:spcBef>
                          <a:spcPts val="0"/>
                        </a:spcBef>
                        <a:spcAft>
                          <a:spcPts val="1000"/>
                        </a:spcAft>
                      </a:pPr>
                      <a:r>
                        <a:rPr lang="ar-IQ" sz="1400" b="1" dirty="0">
                          <a:solidFill>
                            <a:schemeClr val="tx1"/>
                          </a:solidFill>
                          <a:effectLst/>
                        </a:rPr>
                        <a:t>قداحة صغيرة</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قداحة وسط</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قداحة كبيرة</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كبسة ضوء الفرن</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كبسة قداحة</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مصباح الفرن</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محولة كهرباء</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زجاج باب الفرن</a:t>
                      </a:r>
                      <a:endParaRPr lang="en-US" sz="1600" b="1" dirty="0">
                        <a:solidFill>
                          <a:schemeClr val="tx1"/>
                        </a:solidFill>
                        <a:effectLst/>
                      </a:endParaRPr>
                    </a:p>
                    <a:p>
                      <a:pPr marL="0" marR="0" algn="ctr" rtl="1">
                        <a:lnSpc>
                          <a:spcPct val="115000"/>
                        </a:lnSpc>
                        <a:spcBef>
                          <a:spcPts val="0"/>
                        </a:spcBef>
                        <a:spcAft>
                          <a:spcPts val="1000"/>
                        </a:spcAft>
                      </a:pPr>
                      <a:r>
                        <a:rPr lang="ar-IQ" sz="1400" b="1" dirty="0" err="1">
                          <a:solidFill>
                            <a:schemeClr val="tx1"/>
                          </a:solidFill>
                          <a:effectLst/>
                        </a:rPr>
                        <a:t>تريشة</a:t>
                      </a:r>
                      <a:r>
                        <a:rPr lang="ar-IQ" sz="1400" b="1" dirty="0">
                          <a:solidFill>
                            <a:schemeClr val="tx1"/>
                          </a:solidFill>
                          <a:effectLst/>
                        </a:rPr>
                        <a:t> جانبية</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واير رئيسي</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أنبوب غاز </a:t>
                      </a:r>
                      <a:r>
                        <a:rPr lang="ar-IQ" sz="1400" b="1" dirty="0" smtClean="0">
                          <a:solidFill>
                            <a:schemeClr val="tx1"/>
                          </a:solidFill>
                          <a:effectLst/>
                        </a:rPr>
                        <a:t>رئيسي</a:t>
                      </a:r>
                      <a:endParaRPr lang="en-US" sz="1600" b="1" dirty="0">
                        <a:solidFill>
                          <a:schemeClr val="tx1"/>
                        </a:solidFill>
                        <a:effectLst/>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عدد</a:t>
                      </a:r>
                      <a:endParaRPr lang="en-US" sz="1600" b="1" dirty="0">
                        <a:solidFill>
                          <a:schemeClr val="tx1"/>
                        </a:solidFill>
                        <a:effectLst/>
                      </a:endParaRPr>
                    </a:p>
                    <a:p>
                      <a:pPr marL="0" marR="0" algn="ctr" rtl="1">
                        <a:lnSpc>
                          <a:spcPct val="115000"/>
                        </a:lnSpc>
                        <a:spcBef>
                          <a:spcPts val="0"/>
                        </a:spcBef>
                        <a:spcAft>
                          <a:spcPts val="1000"/>
                        </a:spcAft>
                      </a:pPr>
                      <a:r>
                        <a:rPr lang="ar-IQ" sz="1400" b="1" dirty="0" smtClean="0">
                          <a:solidFill>
                            <a:schemeClr val="tx1"/>
                          </a:solidFill>
                          <a:effectLst/>
                        </a:rPr>
                        <a:t>عدد</a:t>
                      </a:r>
                      <a:endParaRPr lang="en-US" sz="1600" b="1" dirty="0">
                        <a:solidFill>
                          <a:schemeClr val="tx1"/>
                        </a:solidFill>
                        <a:effectLst/>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156</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170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180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30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24</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166</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120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290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190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210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28</a:t>
                      </a:r>
                      <a:endParaRPr lang="en-US" sz="1600" b="1" dirty="0">
                        <a:solidFill>
                          <a:schemeClr val="tx1"/>
                        </a:solidFill>
                        <a:effectLst/>
                      </a:endParaRPr>
                    </a:p>
                    <a:p>
                      <a:pPr marL="0" marR="0" algn="ctr" rtl="1">
                        <a:lnSpc>
                          <a:spcPct val="115000"/>
                        </a:lnSpc>
                        <a:spcBef>
                          <a:spcPts val="0"/>
                        </a:spcBef>
                        <a:spcAft>
                          <a:spcPts val="1000"/>
                        </a:spcAft>
                      </a:pPr>
                      <a:endParaRPr lang="en-US" sz="1600" b="1" dirty="0">
                        <a:solidFill>
                          <a:schemeClr val="tx1"/>
                        </a:solidFill>
                        <a:effectLst/>
                      </a:endParaRPr>
                    </a:p>
                    <a:p>
                      <a:pPr marL="0" marR="0" algn="ctr" rtl="1">
                        <a:lnSpc>
                          <a:spcPct val="115000"/>
                        </a:lnSpc>
                        <a:spcBef>
                          <a:spcPts val="0"/>
                        </a:spcBef>
                        <a:spcAft>
                          <a:spcPts val="1000"/>
                        </a:spcAft>
                        <a:tabLst>
                          <a:tab pos="139065" algn="l"/>
                        </a:tabLst>
                      </a:pPr>
                      <a:endParaRPr lang="en-US" sz="1600" b="1" dirty="0">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117000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544000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1368000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12000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11400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41500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195000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2291000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513000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42500</a:t>
                      </a:r>
                      <a:endParaRPr lang="en-US" sz="1600" b="1" dirty="0">
                        <a:solidFill>
                          <a:schemeClr val="tx1"/>
                        </a:solidFill>
                        <a:effectLst/>
                      </a:endParaRPr>
                    </a:p>
                    <a:p>
                      <a:pPr marL="0" marR="0" algn="ctr" rtl="1">
                        <a:lnSpc>
                          <a:spcPct val="115000"/>
                        </a:lnSpc>
                        <a:spcBef>
                          <a:spcPts val="0"/>
                        </a:spcBef>
                        <a:spcAft>
                          <a:spcPts val="1000"/>
                        </a:spcAft>
                      </a:pPr>
                      <a:r>
                        <a:rPr lang="ar-IQ" sz="1400" b="1" dirty="0" smtClean="0">
                          <a:solidFill>
                            <a:schemeClr val="tx1"/>
                          </a:solidFill>
                          <a:effectLst/>
                        </a:rPr>
                        <a:t>26600</a:t>
                      </a:r>
                      <a:endParaRPr lang="en-US" sz="1600" b="1" dirty="0">
                        <a:solidFill>
                          <a:schemeClr val="tx1"/>
                        </a:solidFill>
                        <a:effectLst/>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71</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92</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130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8</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6</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72</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22</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148</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130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124</a:t>
                      </a:r>
                      <a:endParaRPr lang="en-US" sz="1600" b="1" dirty="0">
                        <a:solidFill>
                          <a:schemeClr val="tx1"/>
                        </a:solidFill>
                        <a:effectLst/>
                      </a:endParaRPr>
                    </a:p>
                    <a:p>
                      <a:pPr marL="0" marR="0" algn="ctr" rtl="1">
                        <a:lnSpc>
                          <a:spcPct val="115000"/>
                        </a:lnSpc>
                        <a:spcBef>
                          <a:spcPts val="0"/>
                        </a:spcBef>
                        <a:spcAft>
                          <a:spcPts val="1000"/>
                        </a:spcAft>
                      </a:pPr>
                      <a:r>
                        <a:rPr lang="ar-IQ" sz="1400" b="1" dirty="0" smtClean="0">
                          <a:solidFill>
                            <a:schemeClr val="tx1"/>
                          </a:solidFill>
                          <a:effectLst/>
                        </a:rPr>
                        <a:t>10</a:t>
                      </a:r>
                      <a:endParaRPr lang="en-US" sz="1600" b="1" dirty="0">
                        <a:solidFill>
                          <a:schemeClr val="tx1"/>
                        </a:solidFill>
                        <a:effectLst/>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53250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294400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1001000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3400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3000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18000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38500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1147000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351000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30000</a:t>
                      </a:r>
                      <a:endParaRPr lang="en-US" sz="1600" b="1" dirty="0">
                        <a:solidFill>
                          <a:schemeClr val="tx1"/>
                        </a:solidFill>
                        <a:effectLst/>
                      </a:endParaRPr>
                    </a:p>
                    <a:p>
                      <a:pPr marL="0" marR="0" algn="ctr" rtl="1">
                        <a:lnSpc>
                          <a:spcPct val="115000"/>
                        </a:lnSpc>
                        <a:spcBef>
                          <a:spcPts val="0"/>
                        </a:spcBef>
                        <a:spcAft>
                          <a:spcPts val="1000"/>
                        </a:spcAft>
                      </a:pPr>
                      <a:r>
                        <a:rPr lang="ar-IQ" sz="1400" b="1" dirty="0" smtClean="0">
                          <a:solidFill>
                            <a:schemeClr val="tx1"/>
                          </a:solidFill>
                          <a:effectLst/>
                        </a:rPr>
                        <a:t>9750</a:t>
                      </a:r>
                      <a:endParaRPr lang="en-US" sz="1600" b="1" dirty="0">
                        <a:solidFill>
                          <a:schemeClr val="tx1"/>
                        </a:solidFill>
                        <a:effectLst/>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148</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160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162</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24</a:t>
                      </a:r>
                      <a:endParaRPr lang="en-US" sz="1600" b="1" dirty="0">
                        <a:solidFill>
                          <a:schemeClr val="tx1"/>
                        </a:solidFill>
                        <a:effectLst/>
                      </a:endParaRPr>
                    </a:p>
                    <a:p>
                      <a:pPr marL="0" marR="0" algn="ctr" rtl="1">
                        <a:lnSpc>
                          <a:spcPct val="115000"/>
                        </a:lnSpc>
                        <a:spcBef>
                          <a:spcPts val="0"/>
                        </a:spcBef>
                        <a:spcAft>
                          <a:spcPts val="1000"/>
                        </a:spcAft>
                        <a:tabLst>
                          <a:tab pos="155575" algn="l"/>
                          <a:tab pos="201295" algn="ctr"/>
                        </a:tabLst>
                      </a:pPr>
                      <a:r>
                        <a:rPr lang="ar-IQ" sz="1400" b="1" dirty="0">
                          <a:solidFill>
                            <a:schemeClr val="tx1"/>
                          </a:solidFill>
                          <a:effectLst/>
                        </a:rPr>
                        <a:t>12</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170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108</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210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218</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232</a:t>
                      </a:r>
                      <a:endParaRPr lang="en-US" sz="1600" b="1" dirty="0">
                        <a:solidFill>
                          <a:schemeClr val="tx1"/>
                        </a:solidFill>
                        <a:effectLst/>
                      </a:endParaRPr>
                    </a:p>
                    <a:p>
                      <a:pPr marL="0" marR="0" algn="ctr" rtl="1">
                        <a:lnSpc>
                          <a:spcPct val="115000"/>
                        </a:lnSpc>
                        <a:spcBef>
                          <a:spcPts val="0"/>
                        </a:spcBef>
                        <a:spcAft>
                          <a:spcPts val="1000"/>
                        </a:spcAft>
                      </a:pPr>
                      <a:r>
                        <a:rPr lang="ar-IQ" sz="1400" b="1" dirty="0" smtClean="0">
                          <a:solidFill>
                            <a:schemeClr val="tx1"/>
                          </a:solidFill>
                          <a:effectLst/>
                        </a:rPr>
                        <a:t>24</a:t>
                      </a:r>
                      <a:endParaRPr lang="en-US" sz="1600" b="1" dirty="0">
                        <a:solidFill>
                          <a:schemeClr val="tx1"/>
                        </a:solidFill>
                        <a:effectLst/>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118400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520000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1240000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10200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6000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42500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189000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1638000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599500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165000</a:t>
                      </a:r>
                      <a:endParaRPr lang="en-US" sz="1600" b="1" dirty="0">
                        <a:solidFill>
                          <a:schemeClr val="tx1"/>
                        </a:solidFill>
                        <a:effectLst/>
                      </a:endParaRPr>
                    </a:p>
                    <a:p>
                      <a:pPr marL="0" marR="0" algn="ctr" rtl="1">
                        <a:lnSpc>
                          <a:spcPct val="115000"/>
                        </a:lnSpc>
                        <a:spcBef>
                          <a:spcPts val="0"/>
                        </a:spcBef>
                        <a:spcAft>
                          <a:spcPts val="1000"/>
                        </a:spcAft>
                      </a:pPr>
                      <a:r>
                        <a:rPr lang="ar-IQ" sz="1400" b="1" dirty="0" smtClean="0">
                          <a:solidFill>
                            <a:schemeClr val="tx1"/>
                          </a:solidFill>
                          <a:effectLst/>
                        </a:rPr>
                        <a:t>23400</a:t>
                      </a:r>
                      <a:endParaRPr lang="en-US" sz="1600" b="1" dirty="0">
                        <a:solidFill>
                          <a:schemeClr val="tx1"/>
                        </a:solidFill>
                        <a:effectLst/>
                      </a:endParaRPr>
                    </a:p>
                  </a:txBody>
                  <a:tcPr marL="39212" marR="39212" marT="0" marB="0"/>
                </a:tc>
                <a:tc>
                  <a:txBody>
                    <a:bodyPr/>
                    <a:lstStyle/>
                    <a:p>
                      <a:pPr marL="0" marR="0" algn="ctr" rtl="1">
                        <a:lnSpc>
                          <a:spcPct val="115000"/>
                        </a:lnSpc>
                        <a:spcBef>
                          <a:spcPts val="0"/>
                        </a:spcBef>
                        <a:spcAft>
                          <a:spcPts val="1000"/>
                        </a:spcAft>
                      </a:pPr>
                      <a:r>
                        <a:rPr lang="ar-IQ" sz="1400" b="1" dirty="0">
                          <a:solidFill>
                            <a:schemeClr val="tx1"/>
                          </a:solidFill>
                          <a:effectLst/>
                        </a:rPr>
                        <a:t>288650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1358400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3609000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25600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20400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102000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422500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5076000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1463500</a:t>
                      </a:r>
                      <a:endParaRPr lang="en-US" sz="1600" b="1" dirty="0">
                        <a:solidFill>
                          <a:schemeClr val="tx1"/>
                        </a:solidFill>
                        <a:effectLst/>
                      </a:endParaRPr>
                    </a:p>
                    <a:p>
                      <a:pPr marL="0" marR="0" algn="ctr" rtl="1">
                        <a:lnSpc>
                          <a:spcPct val="115000"/>
                        </a:lnSpc>
                        <a:spcBef>
                          <a:spcPts val="0"/>
                        </a:spcBef>
                        <a:spcAft>
                          <a:spcPts val="1000"/>
                        </a:spcAft>
                      </a:pPr>
                      <a:r>
                        <a:rPr lang="ar-IQ" sz="1400" b="1" dirty="0">
                          <a:solidFill>
                            <a:schemeClr val="tx1"/>
                          </a:solidFill>
                          <a:effectLst/>
                        </a:rPr>
                        <a:t>237500</a:t>
                      </a:r>
                      <a:endParaRPr lang="en-US" sz="1600" b="1" dirty="0">
                        <a:solidFill>
                          <a:schemeClr val="tx1"/>
                        </a:solidFill>
                        <a:effectLst/>
                      </a:endParaRPr>
                    </a:p>
                    <a:p>
                      <a:pPr marL="0" marR="0" algn="ctr" rtl="1">
                        <a:lnSpc>
                          <a:spcPct val="115000"/>
                        </a:lnSpc>
                        <a:spcBef>
                          <a:spcPts val="0"/>
                        </a:spcBef>
                        <a:spcAft>
                          <a:spcPts val="1000"/>
                        </a:spcAft>
                        <a:tabLst>
                          <a:tab pos="116205" algn="l"/>
                          <a:tab pos="291465" algn="ctr"/>
                        </a:tabLst>
                      </a:pPr>
                      <a:r>
                        <a:rPr lang="ar-IQ" sz="1400" b="1" dirty="0" smtClean="0">
                          <a:solidFill>
                            <a:schemeClr val="tx1"/>
                          </a:solidFill>
                          <a:effectLst/>
                        </a:rPr>
                        <a:t>59750</a:t>
                      </a:r>
                      <a:endParaRPr lang="en-US" sz="1600" b="1" dirty="0">
                        <a:solidFill>
                          <a:schemeClr val="tx1"/>
                        </a:solidFill>
                        <a:effectLst/>
                      </a:endParaRPr>
                    </a:p>
                  </a:txBody>
                  <a:tcPr marL="39212" marR="39212" marT="0" marB="0"/>
                </a:tc>
              </a:tr>
              <a:tr h="146193">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المجموع</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pPr>
                      <a:r>
                        <a:rPr lang="ar-IQ" sz="1400" b="1">
                          <a:solidFill>
                            <a:schemeClr val="tx1"/>
                          </a:solidFill>
                          <a:effectLst/>
                        </a:rPr>
                        <a:t>3198</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9140700</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1365</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4627600</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3153</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9252200</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dirty="0">
                          <a:solidFill>
                            <a:schemeClr val="tx1"/>
                          </a:solidFill>
                          <a:effectLst/>
                        </a:rPr>
                        <a:t>23020500</a:t>
                      </a:r>
                      <a:endParaRPr lang="en-US" sz="1600" b="1" dirty="0">
                        <a:solidFill>
                          <a:schemeClr val="tx1"/>
                        </a:solidFill>
                        <a:effectLst/>
                        <a:latin typeface="Calibri"/>
                        <a:ea typeface="Calibri"/>
                        <a:cs typeface="Arial"/>
                      </a:endParaRPr>
                    </a:p>
                  </a:txBody>
                  <a:tcPr marL="39212" marR="39212" marT="0" marB="0"/>
                </a:tc>
              </a:tr>
              <a:tr h="146193">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التلف الطبيعي 5%</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457035</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231380</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462610</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dirty="0">
                          <a:solidFill>
                            <a:schemeClr val="tx1"/>
                          </a:solidFill>
                          <a:effectLst/>
                        </a:rPr>
                        <a:t>1151025</a:t>
                      </a:r>
                      <a:endParaRPr lang="en-US" sz="1600" b="1" dirty="0">
                        <a:solidFill>
                          <a:schemeClr val="tx1"/>
                        </a:solidFill>
                        <a:effectLst/>
                        <a:latin typeface="Calibri"/>
                        <a:ea typeface="Calibri"/>
                        <a:cs typeface="Arial"/>
                      </a:endParaRPr>
                    </a:p>
                  </a:txBody>
                  <a:tcPr marL="39212" marR="39212" marT="0" marB="0"/>
                </a:tc>
              </a:tr>
              <a:tr h="292385">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التلف غير الطبيعي 95%</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8683665</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4396220</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 </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a:solidFill>
                            <a:schemeClr val="tx1"/>
                          </a:solidFill>
                          <a:effectLst/>
                        </a:rPr>
                        <a:t>8789590</a:t>
                      </a:r>
                      <a:endParaRPr lang="en-US" sz="1600" b="1">
                        <a:solidFill>
                          <a:schemeClr val="tx1"/>
                        </a:solidFill>
                        <a:effectLst/>
                        <a:latin typeface="Calibri"/>
                        <a:ea typeface="Calibri"/>
                        <a:cs typeface="Arial"/>
                      </a:endParaRPr>
                    </a:p>
                  </a:txBody>
                  <a:tcPr marL="39212" marR="39212" marT="0" marB="0"/>
                </a:tc>
                <a:tc>
                  <a:txBody>
                    <a:bodyPr/>
                    <a:lstStyle/>
                    <a:p>
                      <a:pPr marL="0" marR="0" algn="ctr" rtl="1">
                        <a:lnSpc>
                          <a:spcPct val="115000"/>
                        </a:lnSpc>
                        <a:spcBef>
                          <a:spcPts val="0"/>
                        </a:spcBef>
                        <a:spcAft>
                          <a:spcPts val="1000"/>
                        </a:spcAft>
                        <a:tabLst>
                          <a:tab pos="139065" algn="l"/>
                        </a:tabLst>
                      </a:pPr>
                      <a:r>
                        <a:rPr lang="ar-IQ" sz="1400" b="1" dirty="0">
                          <a:solidFill>
                            <a:schemeClr val="tx1"/>
                          </a:solidFill>
                          <a:effectLst/>
                        </a:rPr>
                        <a:t>21869475</a:t>
                      </a:r>
                      <a:endParaRPr lang="en-US" sz="1600" b="1" dirty="0">
                        <a:solidFill>
                          <a:schemeClr val="tx1"/>
                        </a:solidFill>
                        <a:effectLst/>
                        <a:latin typeface="Calibri"/>
                        <a:ea typeface="Calibri"/>
                        <a:cs typeface="Arial"/>
                      </a:endParaRPr>
                    </a:p>
                  </a:txBody>
                  <a:tcPr marL="39212" marR="39212" marT="0" marB="0"/>
                </a:tc>
              </a:tr>
            </a:tbl>
          </a:graphicData>
        </a:graphic>
      </p:graphicFrame>
    </p:spTree>
    <p:extLst>
      <p:ext uri="{BB962C8B-B14F-4D97-AF65-F5344CB8AC3E}">
        <p14:creationId xmlns:p14="http://schemas.microsoft.com/office/powerpoint/2010/main" val="40604236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0"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88640"/>
            <a:ext cx="9144000" cy="5940088"/>
          </a:xfrm>
          <a:prstGeom prst="rect">
            <a:avLst/>
          </a:prstGeom>
          <a:noFill/>
        </p:spPr>
        <p:txBody>
          <a:bodyPr wrap="square" rtlCol="1">
            <a:spAutoFit/>
          </a:bodyPr>
          <a:lstStyle/>
          <a:p>
            <a:pPr algn="just"/>
            <a:r>
              <a:rPr lang="en-US" sz="4400" b="1" u="sng" dirty="0">
                <a:effectLst>
                  <a:outerShdw blurRad="38100" dist="38100" dir="2700000" algn="tl">
                    <a:srgbClr val="000000">
                      <a:alpha val="43137"/>
                    </a:srgbClr>
                  </a:outerShdw>
                </a:effectLst>
              </a:rPr>
              <a:t> </a:t>
            </a:r>
            <a:r>
              <a:rPr lang="ar-SA" sz="2400" b="1" u="sng" dirty="0"/>
              <a:t>مستخلص البحث:</a:t>
            </a:r>
            <a:endParaRPr lang="en-US" sz="2400" dirty="0"/>
          </a:p>
          <a:p>
            <a:pPr algn="just"/>
            <a:r>
              <a:rPr lang="ar-SA" sz="2400" dirty="0"/>
              <a:t>    </a:t>
            </a:r>
            <a:r>
              <a:rPr lang="ar-SA" sz="2400" b="1" dirty="0"/>
              <a:t>يعرف الفساد الاداري والمالي بانه اساءة استعمال واستغلال الصلاحيات الممنوحة لشخص ما بهدف تحقيق مكاسب شخصية وهو قضية اقتصادية تهدد التنمية الاقتصادية وتفرض تكاليف </a:t>
            </a:r>
            <a:r>
              <a:rPr lang="ar-SA" sz="2400" b="1" dirty="0" smtClean="0"/>
              <a:t>باهظة </a:t>
            </a:r>
            <a:r>
              <a:rPr lang="ar-SA" sz="2400" b="1" dirty="0"/>
              <a:t>على الاقتصاد والحكومة والمواطنين فتهدر الاموال والثروات والطاقات والوقت </a:t>
            </a:r>
            <a:r>
              <a:rPr lang="ar-SA" sz="2400" b="1" dirty="0" smtClean="0"/>
              <a:t>وتأخر </a:t>
            </a:r>
            <a:r>
              <a:rPr lang="ar-SA" sz="2400" b="1" dirty="0"/>
              <a:t>عملية البناء والتقدم الاقتصادي والمالي, وتكاليف الفساد تخل بتخصيص الموارد وتوزيعها وتزيد من الانفاق العام وتقلل من الكفاءة والانتاجية ومن استغلال الطاقة والجودة.</a:t>
            </a:r>
            <a:endParaRPr lang="en-US" sz="2400" dirty="0"/>
          </a:p>
          <a:p>
            <a:pPr algn="just"/>
            <a:r>
              <a:rPr lang="ar-SA" sz="2400" b="1" dirty="0" smtClean="0"/>
              <a:t>فجاء </a:t>
            </a:r>
            <a:r>
              <a:rPr lang="ar-SA" sz="2400" b="1" dirty="0"/>
              <a:t>البحث ليبين المرتكزات المعرفية  للفساد الاداري والمالي واثره على جودة المنتجات وارتفاع تكاليفها وانخفاض الانتاجية والربحية, كما بين واقع حال احد المعامل العراقية </a:t>
            </a:r>
            <a:r>
              <a:rPr lang="ar-SA" sz="2400" b="1" dirty="0" smtClean="0"/>
              <a:t>وتأثير </a:t>
            </a:r>
            <a:r>
              <a:rPr lang="ar-SA" sz="2400" b="1" dirty="0"/>
              <a:t>زيادة المعيب (نتيجة انخفاض مستوى جودة المنتجات) مع ارتفاع تكاليف الانتاج وانخفاض مستوى الطاقة الانتاجية.</a:t>
            </a:r>
            <a:endParaRPr lang="en-US" sz="2400" dirty="0"/>
          </a:p>
          <a:p>
            <a:pPr algn="just"/>
            <a:r>
              <a:rPr lang="ar-SA" sz="2400" b="1" dirty="0"/>
              <a:t> </a:t>
            </a:r>
            <a:endParaRPr lang="en-US" sz="2400" dirty="0"/>
          </a:p>
        </p:txBody>
      </p:sp>
    </p:spTree>
    <p:extLst>
      <p:ext uri="{BB962C8B-B14F-4D97-AF65-F5344CB8AC3E}">
        <p14:creationId xmlns:p14="http://schemas.microsoft.com/office/powerpoint/2010/main" val="313320193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9" y="116632"/>
            <a:ext cx="8784976" cy="400110"/>
          </a:xfrm>
          <a:prstGeom prst="rect">
            <a:avLst/>
          </a:prstGeom>
          <a:noFill/>
        </p:spPr>
        <p:txBody>
          <a:bodyPr wrap="square" rtlCol="1">
            <a:spAutoFit/>
          </a:bodyPr>
          <a:lstStyle/>
          <a:p>
            <a:pPr algn="ctr"/>
            <a:r>
              <a:rPr lang="ar-IQ" sz="2000" b="1" dirty="0" smtClean="0">
                <a:solidFill>
                  <a:schemeClr val="bg1"/>
                </a:solidFill>
              </a:rPr>
              <a:t>والاتي </a:t>
            </a:r>
            <a:r>
              <a:rPr lang="ar-IQ" sz="2000" b="1" dirty="0">
                <a:solidFill>
                  <a:schemeClr val="bg1"/>
                </a:solidFill>
              </a:rPr>
              <a:t>جدول يوضح كلف الجودة في </a:t>
            </a:r>
            <a:r>
              <a:rPr lang="ar-IQ" sz="2000" b="1" dirty="0" smtClean="0">
                <a:solidFill>
                  <a:schemeClr val="bg1"/>
                </a:solidFill>
              </a:rPr>
              <a:t>المعمل </a:t>
            </a:r>
            <a:r>
              <a:rPr lang="ar-IQ" sz="2000" b="1" dirty="0">
                <a:solidFill>
                  <a:schemeClr val="bg1"/>
                </a:solidFill>
              </a:rPr>
              <a:t>لعام </a:t>
            </a:r>
            <a:r>
              <a:rPr lang="ar-IQ" b="1" dirty="0" smtClean="0">
                <a:solidFill>
                  <a:schemeClr val="bg1"/>
                </a:solidFill>
              </a:rPr>
              <a:t>2007</a:t>
            </a:r>
            <a:r>
              <a:rPr lang="ar-IQ" sz="1600" b="1" dirty="0" smtClean="0">
                <a:solidFill>
                  <a:schemeClr val="bg1"/>
                </a:solidFill>
              </a:rPr>
              <a:t>-</a:t>
            </a:r>
            <a:r>
              <a:rPr lang="ar-IQ" b="1" dirty="0" smtClean="0">
                <a:solidFill>
                  <a:schemeClr val="bg1"/>
                </a:solidFill>
              </a:rPr>
              <a:t>2009</a:t>
            </a:r>
            <a:endParaRPr lang="en-US" sz="2000" b="1" dirty="0">
              <a:solidFill>
                <a:schemeClr val="bg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1728696016"/>
              </p:ext>
            </p:extLst>
          </p:nvPr>
        </p:nvGraphicFramePr>
        <p:xfrm>
          <a:off x="123440" y="578297"/>
          <a:ext cx="8913056" cy="6163072"/>
        </p:xfrm>
        <a:graphic>
          <a:graphicData uri="http://schemas.openxmlformats.org/drawingml/2006/table">
            <a:tbl>
              <a:tblPr rtl="1" firstRow="1" firstCol="1" bandRow="1">
                <a:tableStyleId>{5C22544A-7EE6-4342-B048-85BDC9FD1C3A}</a:tableStyleId>
              </a:tblPr>
              <a:tblGrid>
                <a:gridCol w="981366"/>
                <a:gridCol w="2398043"/>
                <a:gridCol w="981366"/>
                <a:gridCol w="980598"/>
                <a:gridCol w="980598"/>
                <a:gridCol w="981366"/>
                <a:gridCol w="981366"/>
                <a:gridCol w="628353"/>
              </a:tblGrid>
              <a:tr h="201567">
                <a:tc rowSpan="2">
                  <a:txBody>
                    <a:bodyPr/>
                    <a:lstStyle/>
                    <a:p>
                      <a:pPr marL="0" marR="0" algn="ctr" rtl="1">
                        <a:lnSpc>
                          <a:spcPct val="90000"/>
                        </a:lnSpc>
                        <a:spcBef>
                          <a:spcPts val="0"/>
                        </a:spcBef>
                        <a:spcAft>
                          <a:spcPts val="1000"/>
                        </a:spcAft>
                      </a:pPr>
                      <a:r>
                        <a:rPr lang="ar-IQ" sz="1100" b="1" cap="all" dirty="0">
                          <a:effectLst/>
                        </a:rPr>
                        <a:t>ت</a:t>
                      </a:r>
                      <a:endParaRPr lang="en-US" sz="1600" b="1" dirty="0">
                        <a:effectLst/>
                        <a:latin typeface="Calibri"/>
                        <a:ea typeface="Calibri"/>
                        <a:cs typeface="Arial"/>
                      </a:endParaRPr>
                    </a:p>
                  </a:txBody>
                  <a:tcPr marL="67529" marR="67529" marT="0" marB="0"/>
                </a:tc>
                <a:tc rowSpan="2">
                  <a:txBody>
                    <a:bodyPr/>
                    <a:lstStyle/>
                    <a:p>
                      <a:pPr marL="0" marR="0" algn="l" rtl="1">
                        <a:lnSpc>
                          <a:spcPct val="90000"/>
                        </a:lnSpc>
                        <a:spcBef>
                          <a:spcPts val="0"/>
                        </a:spcBef>
                        <a:spcAft>
                          <a:spcPts val="1000"/>
                        </a:spcAft>
                      </a:pPr>
                      <a:r>
                        <a:rPr lang="ar-IQ" sz="1100" b="1" cap="all" dirty="0">
                          <a:effectLst/>
                        </a:rPr>
                        <a:t>    السنوات </a:t>
                      </a:r>
                      <a:endParaRPr lang="en-US" sz="1600" b="1" dirty="0">
                        <a:effectLst/>
                      </a:endParaRPr>
                    </a:p>
                    <a:p>
                      <a:pPr marL="0" marR="0" algn="r" rtl="1">
                        <a:lnSpc>
                          <a:spcPct val="90000"/>
                        </a:lnSpc>
                        <a:spcBef>
                          <a:spcPts val="0"/>
                        </a:spcBef>
                        <a:spcAft>
                          <a:spcPts val="1000"/>
                        </a:spcAft>
                      </a:pPr>
                      <a:r>
                        <a:rPr lang="ar-IQ" sz="1100" b="1" cap="all" dirty="0">
                          <a:effectLst/>
                        </a:rPr>
                        <a:t>التكاليف</a:t>
                      </a:r>
                      <a:endParaRPr lang="en-US" sz="1600" b="1" dirty="0">
                        <a:effectLst/>
                        <a:latin typeface="Calibri"/>
                        <a:ea typeface="Calibri"/>
                        <a:cs typeface="Arial"/>
                      </a:endParaRPr>
                    </a:p>
                  </a:txBody>
                  <a:tcPr marL="67529" marR="67529" marT="0" marB="0"/>
                </a:tc>
                <a:tc gridSpan="2">
                  <a:txBody>
                    <a:bodyPr/>
                    <a:lstStyle/>
                    <a:p>
                      <a:pPr marL="0" marR="0" algn="ctr" rtl="1">
                        <a:lnSpc>
                          <a:spcPct val="90000"/>
                        </a:lnSpc>
                        <a:spcBef>
                          <a:spcPts val="0"/>
                        </a:spcBef>
                        <a:spcAft>
                          <a:spcPts val="1000"/>
                        </a:spcAft>
                      </a:pPr>
                      <a:r>
                        <a:rPr lang="ar-IQ" sz="1100" b="1" cap="all">
                          <a:effectLst/>
                        </a:rPr>
                        <a:t>2007</a:t>
                      </a:r>
                      <a:endParaRPr lang="en-US" sz="1600" b="1">
                        <a:effectLst/>
                        <a:latin typeface="Calibri"/>
                        <a:ea typeface="Calibri"/>
                        <a:cs typeface="Arial"/>
                      </a:endParaRPr>
                    </a:p>
                  </a:txBody>
                  <a:tcPr marL="67529" marR="67529" marT="0" marB="0"/>
                </a:tc>
                <a:tc hMerge="1">
                  <a:txBody>
                    <a:bodyPr/>
                    <a:lstStyle/>
                    <a:p>
                      <a:pPr rtl="1"/>
                      <a:endParaRPr lang="ar-SA"/>
                    </a:p>
                  </a:txBody>
                  <a:tcPr/>
                </a:tc>
                <a:tc gridSpan="2">
                  <a:txBody>
                    <a:bodyPr/>
                    <a:lstStyle/>
                    <a:p>
                      <a:pPr marL="0" marR="0" algn="ctr" rtl="1">
                        <a:lnSpc>
                          <a:spcPct val="90000"/>
                        </a:lnSpc>
                        <a:spcBef>
                          <a:spcPts val="0"/>
                        </a:spcBef>
                        <a:spcAft>
                          <a:spcPts val="1000"/>
                        </a:spcAft>
                      </a:pPr>
                      <a:r>
                        <a:rPr lang="ar-IQ" sz="1100" b="1" cap="all">
                          <a:effectLst/>
                        </a:rPr>
                        <a:t>2008</a:t>
                      </a:r>
                      <a:endParaRPr lang="en-US" sz="1600" b="1">
                        <a:effectLst/>
                        <a:latin typeface="Calibri"/>
                        <a:ea typeface="Calibri"/>
                        <a:cs typeface="Arial"/>
                      </a:endParaRPr>
                    </a:p>
                  </a:txBody>
                  <a:tcPr marL="67529" marR="67529" marT="0" marB="0"/>
                </a:tc>
                <a:tc hMerge="1">
                  <a:txBody>
                    <a:bodyPr/>
                    <a:lstStyle/>
                    <a:p>
                      <a:pPr rtl="1"/>
                      <a:endParaRPr lang="ar-SA"/>
                    </a:p>
                  </a:txBody>
                  <a:tcPr/>
                </a:tc>
                <a:tc gridSpan="2">
                  <a:txBody>
                    <a:bodyPr/>
                    <a:lstStyle/>
                    <a:p>
                      <a:pPr marL="0" marR="0" algn="ctr" rtl="1">
                        <a:lnSpc>
                          <a:spcPct val="90000"/>
                        </a:lnSpc>
                        <a:spcBef>
                          <a:spcPts val="0"/>
                        </a:spcBef>
                        <a:spcAft>
                          <a:spcPts val="1000"/>
                        </a:spcAft>
                      </a:pPr>
                      <a:r>
                        <a:rPr lang="ar-IQ" sz="1100" b="1" cap="all">
                          <a:effectLst/>
                        </a:rPr>
                        <a:t>2009</a:t>
                      </a:r>
                      <a:endParaRPr lang="en-US" sz="1600" b="1">
                        <a:effectLst/>
                        <a:latin typeface="Calibri"/>
                        <a:ea typeface="Calibri"/>
                        <a:cs typeface="Arial"/>
                      </a:endParaRPr>
                    </a:p>
                  </a:txBody>
                  <a:tcPr marL="67529" marR="67529" marT="0" marB="0"/>
                </a:tc>
                <a:tc hMerge="1">
                  <a:txBody>
                    <a:bodyPr/>
                    <a:lstStyle/>
                    <a:p>
                      <a:pPr rtl="1"/>
                      <a:endParaRPr lang="ar-SA"/>
                    </a:p>
                  </a:txBody>
                  <a:tcPr/>
                </a:tc>
              </a:tr>
              <a:tr h="489806">
                <a:tc vMerge="1">
                  <a:txBody>
                    <a:bodyPr/>
                    <a:lstStyle/>
                    <a:p>
                      <a:pPr rtl="1"/>
                      <a:endParaRPr lang="ar-SA"/>
                    </a:p>
                  </a:txBody>
                  <a:tcPr/>
                </a:tc>
                <a:tc vMerge="1">
                  <a:txBody>
                    <a:bodyPr/>
                    <a:lstStyle/>
                    <a:p>
                      <a:pPr rtl="1"/>
                      <a:endParaRPr lang="ar-SA"/>
                    </a:p>
                  </a:txBody>
                  <a:tcPr/>
                </a:tc>
                <a:tc>
                  <a:txBody>
                    <a:bodyPr/>
                    <a:lstStyle/>
                    <a:p>
                      <a:pPr marL="0" marR="0" algn="ctr" rtl="1">
                        <a:lnSpc>
                          <a:spcPct val="90000"/>
                        </a:lnSpc>
                        <a:spcBef>
                          <a:spcPts val="0"/>
                        </a:spcBef>
                        <a:spcAft>
                          <a:spcPts val="1000"/>
                        </a:spcAft>
                      </a:pPr>
                      <a:r>
                        <a:rPr lang="ar-IQ" sz="1100" b="1" cap="all">
                          <a:effectLst/>
                        </a:rPr>
                        <a:t>المبلغ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cap="all">
                          <a:effectLst/>
                        </a:rPr>
                        <a:t>النسبة إلى نفس النوع</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cap="all">
                          <a:effectLst/>
                        </a:rPr>
                        <a:t>المبلغ</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cap="all">
                          <a:effectLst/>
                        </a:rPr>
                        <a:t>النسبة إلى نفس النوع</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cap="all">
                          <a:effectLst/>
                        </a:rPr>
                        <a:t>المبلغ</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cap="all">
                          <a:effectLst/>
                        </a:rPr>
                        <a:t>النسبة إلى نفس النوع</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1</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تخطيط الجودة</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1056608</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2.64</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1133101</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3.27</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1408539</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3.50</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2</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تصميم المنتوج</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2304952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5.78</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2365081</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6.83</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2800380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6.80</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3</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تطوير نظم الجودة</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13083668</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32.7</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13276467</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38.2</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15298422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37.6</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4</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التدريب على الجودة</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1379800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3.47</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1379800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3.98</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1574400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3.90</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5</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المعلومات</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396228</a:t>
                      </a:r>
                      <a:endParaRPr lang="en-US" sz="1600" b="1" dirty="0">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0.99</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424913</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1.24</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528202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1.30</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6</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الصيانة الوقائية</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14392110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36.1</a:t>
                      </a:r>
                      <a:r>
                        <a:rPr lang="ar-IQ" sz="1100" b="1" dirty="0">
                          <a:effectLst/>
                        </a:rPr>
                        <a:t>%</a:t>
                      </a:r>
                      <a:endParaRPr lang="en-US" sz="1600" b="1" dirty="0">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9218733</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26.6</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11901729</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29.2</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7</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التدقيق الداخلي للجودة</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924532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2.32</a:t>
                      </a:r>
                      <a:r>
                        <a:rPr lang="ar-IQ" sz="1100" b="1" dirty="0">
                          <a:effectLst/>
                        </a:rPr>
                        <a:t>%</a:t>
                      </a:r>
                      <a:endParaRPr lang="en-US" sz="1600" b="1" dirty="0">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991463</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2.88</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1232471</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3.10</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8</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المنع الأخرى</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6375240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16.0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5892943</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17.0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5949392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14.6</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مجموع تكاليف المنع</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39913138</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34682501</a:t>
                      </a:r>
                      <a:endParaRPr lang="en-US" sz="1600" b="1" dirty="0">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40693535</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نسبة تكاليف المنع إلى تكاليف الجودة الكلية</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47.82</a:t>
                      </a: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52.61</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40.83</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1</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الفحص والاختبار للمواد المستلمة</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2244823</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12.9</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2303374</a:t>
                      </a:r>
                      <a:endParaRPr lang="en-US" sz="1600" b="1" dirty="0">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16.1</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2914218</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13.6</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2</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الفحص والاختبار أثناء الإنتاج</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7057161</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40.8</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7267613</a:t>
                      </a:r>
                      <a:endParaRPr lang="en-US" sz="1600" b="1" dirty="0">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50.9</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9211661</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42.7</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3</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الفحص والاختبار النهائي</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2806028</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16.3</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2864115</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20.0</a:t>
                      </a:r>
                      <a:r>
                        <a:rPr lang="ar-IQ" sz="1100" b="1" dirty="0">
                          <a:effectLst/>
                        </a:rPr>
                        <a:t>%</a:t>
                      </a:r>
                      <a:endParaRPr lang="en-US" sz="1600" b="1" dirty="0">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3324030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15.4</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4</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صيانة معدات الفحص</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550000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3.20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320000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2.30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675000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3.20</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5</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معايرة معدات الفحص</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168362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0.98</a:t>
                      </a: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172370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1.20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218566</a:t>
                      </a:r>
                      <a:endParaRPr lang="en-US" sz="1600" b="1" dirty="0">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1.01</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6</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اندثار معدات الفحص</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120000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0.69</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120000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0.80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120000</a:t>
                      </a:r>
                      <a:endParaRPr lang="en-US" sz="1600" b="1" dirty="0">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0.56</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7</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تقارير الفحص والاختبار</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264152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1.53</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283275</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1.99</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352135</a:t>
                      </a:r>
                      <a:endParaRPr lang="en-US" sz="1600" b="1" dirty="0">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1.63</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8</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تقييم أخرى</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4100263</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23.6</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970321</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6.71</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4719495</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21.9</a:t>
                      </a:r>
                      <a:r>
                        <a:rPr lang="ar-IQ" sz="1100" b="1">
                          <a:effectLst/>
                        </a:rPr>
                        <a:t>%</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مجموع تكاليف التقييم</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17310789</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14301068</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21535105</a:t>
                      </a:r>
                      <a:endParaRPr lang="en-US" sz="1600" b="1" dirty="0">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نسبة تكاليف التقييم إلى تكاليف الجودة الكلية</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20.74</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21.69</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21.61</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1</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السكراب</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8683665</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45.7</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4396220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30.3</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8789590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40.3</a:t>
                      </a:r>
                      <a:r>
                        <a:rPr lang="ar-IQ" sz="1100" b="1" dirty="0">
                          <a:effectLst/>
                        </a:rPr>
                        <a:t>%</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2</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إعادة الصنع</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4572690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24.0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4277677</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29.3</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5900245</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27.0</a:t>
                      </a:r>
                      <a:r>
                        <a:rPr lang="ar-IQ" sz="1100" b="1" dirty="0">
                          <a:effectLst/>
                        </a:rPr>
                        <a:t>%</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3</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إعادة الفحص</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3024497</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16.0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3114691</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21.4</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3947855</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18.0</a:t>
                      </a:r>
                      <a:r>
                        <a:rPr lang="ar-IQ" sz="1100" b="1" dirty="0">
                          <a:effectLst/>
                        </a:rPr>
                        <a:t>%</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4</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تحليل الفشل</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2725856</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14.3</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2765942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19.0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3187426</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14.7</a:t>
                      </a:r>
                      <a:r>
                        <a:rPr lang="ar-IQ" sz="1100" b="1" dirty="0">
                          <a:effectLst/>
                        </a:rPr>
                        <a:t>%</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مجموع تكاليف الفشل الداخلي</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19006708</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14554530</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21825116</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100% </a:t>
                      </a:r>
                      <a:endParaRPr lang="en-US" sz="1600" b="1" dirty="0">
                        <a:effectLst/>
                        <a:latin typeface="Calibri"/>
                        <a:ea typeface="Calibri"/>
                        <a:cs typeface="Arial"/>
                      </a:endParaRPr>
                    </a:p>
                  </a:txBody>
                  <a:tcPr marL="67529" marR="67529" marT="0" marB="0"/>
                </a:tc>
              </a:tr>
              <a:tr h="33161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نسبة تكاليف الفشل الداخلي إلى تكاليف الجودة الكلية</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22.78</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22.08</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21.90</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ــ</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1</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ظاهرة (تكاليف الضمان)</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6768170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93.7</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1396800</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58.6</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8621436</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55.2</a:t>
                      </a:r>
                      <a:r>
                        <a:rPr lang="ar-IQ" sz="1100" b="1" dirty="0">
                          <a:effectLst/>
                        </a:rPr>
                        <a:t>%</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2</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مخفية (محسوبة وفق  </a:t>
                      </a:r>
                      <a:r>
                        <a:rPr lang="en-US" sz="1100" b="1">
                          <a:effectLst/>
                        </a:rPr>
                        <a:t>QLF</a:t>
                      </a:r>
                      <a:r>
                        <a:rPr lang="ar-SA"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457528</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6.30</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985582</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41.4</a:t>
                      </a:r>
                      <a:r>
                        <a:rPr lang="ar-IQ" sz="1100" b="1">
                          <a:effectLst/>
                        </a:rPr>
                        <a:t>%</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6983363</a:t>
                      </a:r>
                      <a:endParaRPr lang="en-US" sz="1600" b="1" dirty="0">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dirty="0">
                          <a:effectLst/>
                        </a:rPr>
                        <a:t>44.8</a:t>
                      </a:r>
                      <a:r>
                        <a:rPr lang="ar-IQ" sz="1100" b="1" dirty="0">
                          <a:effectLst/>
                        </a:rPr>
                        <a:t>%</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مجموع تكاليف الفشل الخارجي</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7225698</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2382382</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100%</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15604799</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100%</a:t>
                      </a:r>
                      <a:endParaRPr lang="en-US" sz="1600" b="1" dirty="0">
                        <a:effectLst/>
                        <a:latin typeface="Calibri"/>
                        <a:ea typeface="Calibri"/>
                        <a:cs typeface="Arial"/>
                      </a:endParaRPr>
                    </a:p>
                  </a:txBody>
                  <a:tcPr marL="67529" marR="67529" marT="0" marB="0"/>
                </a:tc>
              </a:tr>
              <a:tr h="33161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نسبة تكاليف الفشل الخارجي إلى تكاليف الجودة الكلية</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8.66</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3.62</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0">
                        <a:lnSpc>
                          <a:spcPct val="90000"/>
                        </a:lnSpc>
                        <a:spcBef>
                          <a:spcPts val="0"/>
                        </a:spcBef>
                        <a:spcAft>
                          <a:spcPts val="1000"/>
                        </a:spcAft>
                      </a:pPr>
                      <a:r>
                        <a:rPr lang="en-US" sz="1100" b="1">
                          <a:effectLst/>
                        </a:rPr>
                        <a:t>15.66</a:t>
                      </a:r>
                      <a:r>
                        <a:rPr lang="ar-IQ" sz="1100" b="1">
                          <a:effectLst/>
                        </a:rPr>
                        <a:t> %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ــ</a:t>
                      </a:r>
                      <a:endParaRPr lang="en-US" sz="1600" b="1" dirty="0">
                        <a:effectLst/>
                        <a:latin typeface="Calibri"/>
                        <a:ea typeface="Calibri"/>
                        <a:cs typeface="Arial"/>
                      </a:endParaRPr>
                    </a:p>
                  </a:txBody>
                  <a:tcPr marL="67529" marR="67529" marT="0" marB="0"/>
                </a:tc>
              </a:tr>
              <a:tr h="165809">
                <a:tc>
                  <a:txBody>
                    <a:bodyPr/>
                    <a:lstStyle/>
                    <a:p>
                      <a:pPr marL="0" marR="0" algn="ctr" rtl="1">
                        <a:lnSpc>
                          <a:spcPct val="90000"/>
                        </a:lnSpc>
                        <a:spcBef>
                          <a:spcPts val="0"/>
                        </a:spcBef>
                        <a:spcAft>
                          <a:spcPts val="1000"/>
                        </a:spcAft>
                      </a:pPr>
                      <a:r>
                        <a:rPr lang="ar-IQ" sz="1100" b="1">
                          <a:effectLst/>
                        </a:rPr>
                        <a:t> </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تكاليف الجودة الكلية</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83456333</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65920481</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ــ</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a:effectLst/>
                        </a:rPr>
                        <a:t>99658555</a:t>
                      </a:r>
                      <a:endParaRPr lang="en-US" sz="1600" b="1">
                        <a:effectLst/>
                        <a:latin typeface="Calibri"/>
                        <a:ea typeface="Calibri"/>
                        <a:cs typeface="Arial"/>
                      </a:endParaRPr>
                    </a:p>
                  </a:txBody>
                  <a:tcPr marL="67529" marR="67529" marT="0" marB="0"/>
                </a:tc>
                <a:tc>
                  <a:txBody>
                    <a:bodyPr/>
                    <a:lstStyle/>
                    <a:p>
                      <a:pPr marL="0" marR="0" algn="ctr" rtl="1">
                        <a:lnSpc>
                          <a:spcPct val="90000"/>
                        </a:lnSpc>
                        <a:spcBef>
                          <a:spcPts val="0"/>
                        </a:spcBef>
                        <a:spcAft>
                          <a:spcPts val="1000"/>
                        </a:spcAft>
                      </a:pPr>
                      <a:r>
                        <a:rPr lang="ar-IQ" sz="1100" b="1" dirty="0">
                          <a:effectLst/>
                        </a:rPr>
                        <a:t>ــ</a:t>
                      </a:r>
                      <a:endParaRPr lang="en-US" sz="1600" b="1" dirty="0">
                        <a:effectLst/>
                        <a:latin typeface="Calibri"/>
                        <a:ea typeface="Calibri"/>
                        <a:cs typeface="Arial"/>
                      </a:endParaRPr>
                    </a:p>
                  </a:txBody>
                  <a:tcPr marL="67529" marR="67529" marT="0" marB="0"/>
                </a:tc>
              </a:tr>
            </a:tbl>
          </a:graphicData>
        </a:graphic>
      </p:graphicFrame>
    </p:spTree>
    <p:extLst>
      <p:ext uri="{BB962C8B-B14F-4D97-AF65-F5344CB8AC3E}">
        <p14:creationId xmlns:p14="http://schemas.microsoft.com/office/powerpoint/2010/main" val="5169443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b="1"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251520" y="299292"/>
            <a:ext cx="8784976" cy="5509200"/>
          </a:xfrm>
          <a:prstGeom prst="rect">
            <a:avLst/>
          </a:prstGeom>
          <a:noFill/>
        </p:spPr>
        <p:txBody>
          <a:bodyPr wrap="square" rtlCol="1">
            <a:spAutoFit/>
          </a:bodyPr>
          <a:lstStyle/>
          <a:p>
            <a:pPr algn="just"/>
            <a:r>
              <a:rPr lang="ar-IQ" sz="2400" b="1" u="sng" dirty="0">
                <a:solidFill>
                  <a:schemeClr val="bg1"/>
                </a:solidFill>
              </a:rPr>
              <a:t> </a:t>
            </a:r>
            <a:r>
              <a:rPr lang="ar-IQ" sz="3200" b="1" u="sng" dirty="0">
                <a:solidFill>
                  <a:schemeClr val="bg1"/>
                </a:solidFill>
              </a:rPr>
              <a:t>ان التكاليف </a:t>
            </a:r>
            <a:r>
              <a:rPr lang="ar-IQ" sz="3200" b="1" u="sng" dirty="0" err="1">
                <a:solidFill>
                  <a:schemeClr val="bg1"/>
                </a:solidFill>
              </a:rPr>
              <a:t>الباهضة</a:t>
            </a:r>
            <a:r>
              <a:rPr lang="ar-IQ" sz="3200" b="1" u="sng" dirty="0">
                <a:solidFill>
                  <a:schemeClr val="bg1"/>
                </a:solidFill>
              </a:rPr>
              <a:t> التي تتحملها الشركة والمعمل نتيجة انخفاض مستوى جودة المنتجات  ادى الى انخفاض مستوى ادائها </a:t>
            </a:r>
            <a:r>
              <a:rPr lang="ar-IQ" sz="3200" b="1" u="sng" dirty="0" err="1">
                <a:solidFill>
                  <a:schemeClr val="bg1"/>
                </a:solidFill>
              </a:rPr>
              <a:t>وربحيتها</a:t>
            </a:r>
            <a:r>
              <a:rPr lang="ar-IQ" sz="3200" b="1" u="sng" dirty="0">
                <a:solidFill>
                  <a:schemeClr val="bg1"/>
                </a:solidFill>
              </a:rPr>
              <a:t> وحصتها بالسوق ومنافستها للشركات المنافسة ويرجع السبب في ذلك ليس للفساد الاداري والمالي الذي تعانيه الشركات العراقية فحسب بل للواقع الذي تعيشه واثر المتغيرات الداخلية والخارجية . </a:t>
            </a:r>
            <a:r>
              <a:rPr lang="ar-IQ" sz="3200" b="1" u="sng" dirty="0" err="1">
                <a:solidFill>
                  <a:schemeClr val="bg1"/>
                </a:solidFill>
              </a:rPr>
              <a:t>فاغراق</a:t>
            </a:r>
            <a:r>
              <a:rPr lang="ar-IQ" sz="3200" b="1" u="sng" dirty="0">
                <a:solidFill>
                  <a:schemeClr val="bg1"/>
                </a:solidFill>
              </a:rPr>
              <a:t> الاسواق بالسلع المنافسة المستوردة العالية النوعية والمنخفضة السعر وكذلك المكائن الشبه مندثرة للمعمل وعدم وجود التخصيصات المالية للتطوير وانخفاض مستوى الطاقة الانتاجية  وتسرب العمالة الماهرة وعدم توفر المواد الاولية المطابقة للمواصفات كلها اسباب يدعمها الفساد الاداري والمالي ويقلل من انتاجية المعمل وكفاءته بالتصنيع.  </a:t>
            </a:r>
            <a:endParaRPr lang="en-US" sz="3200" b="1" u="sng" dirty="0">
              <a:solidFill>
                <a:schemeClr val="bg1"/>
              </a:solidFill>
            </a:endParaRPr>
          </a:p>
        </p:txBody>
      </p:sp>
    </p:spTree>
    <p:extLst>
      <p:ext uri="{BB962C8B-B14F-4D97-AF65-F5344CB8AC3E}">
        <p14:creationId xmlns:p14="http://schemas.microsoft.com/office/powerpoint/2010/main" val="475297418"/>
      </p:ext>
    </p:extLst>
  </p:cSld>
  <p:clrMapOvr>
    <a:masterClrMapping/>
  </p:clrMapOvr>
  <p:transition spd="slow">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23438" y="116632"/>
            <a:ext cx="8913057" cy="6555641"/>
          </a:xfrm>
          <a:prstGeom prst="rect">
            <a:avLst/>
          </a:prstGeom>
          <a:noFill/>
        </p:spPr>
        <p:txBody>
          <a:bodyPr wrap="square" rtlCol="1">
            <a:spAutoFit/>
          </a:bodyPr>
          <a:lstStyle/>
          <a:p>
            <a:pPr algn="just"/>
            <a:r>
              <a:rPr lang="ar-IQ" sz="2800" b="1" dirty="0">
                <a:solidFill>
                  <a:schemeClr val="bg1"/>
                </a:solidFill>
              </a:rPr>
              <a:t>اولا : الاستنتاجات :</a:t>
            </a:r>
            <a:endParaRPr lang="en-US" sz="2800" b="1" dirty="0">
              <a:solidFill>
                <a:schemeClr val="bg1"/>
              </a:solidFill>
            </a:endParaRPr>
          </a:p>
          <a:p>
            <a:pPr algn="just"/>
            <a:r>
              <a:rPr lang="ar-IQ" sz="2800" b="1" dirty="0">
                <a:solidFill>
                  <a:schemeClr val="bg1"/>
                </a:solidFill>
              </a:rPr>
              <a:t>1- للفساد الاداري والمالي تكاليف </a:t>
            </a:r>
            <a:r>
              <a:rPr lang="ar-IQ" sz="2800" b="1" dirty="0" err="1">
                <a:solidFill>
                  <a:schemeClr val="bg1"/>
                </a:solidFill>
              </a:rPr>
              <a:t>باهضة</a:t>
            </a:r>
            <a:r>
              <a:rPr lang="ar-IQ" sz="2800" b="1" dirty="0">
                <a:solidFill>
                  <a:schemeClr val="bg1"/>
                </a:solidFill>
              </a:rPr>
              <a:t> تتحملها الشركات نتيجة هدر الاموال والطاقات والوقت كما له اثار سلبية على تخصيص الموارد وتوزيعها بشكل عادل وكفوء مما يقلل من مستوى الكفاءة الانتاجية واستغلال الطاقة .</a:t>
            </a:r>
            <a:endParaRPr lang="en-US" sz="2800" b="1" dirty="0">
              <a:solidFill>
                <a:schemeClr val="bg1"/>
              </a:solidFill>
            </a:endParaRPr>
          </a:p>
          <a:p>
            <a:pPr algn="just"/>
            <a:r>
              <a:rPr lang="ar-IQ" sz="2800" b="1" dirty="0">
                <a:solidFill>
                  <a:schemeClr val="bg1"/>
                </a:solidFill>
              </a:rPr>
              <a:t>2- ارتفاع تكاليف المنتجات نتيجة زيادة عدد الوحدات المعيبة من خلال انخفاض مستوى جودتها مقارنة بالسلع المنافسة وعدم تلبية هذه السلع لمتطلبات الزبائن .</a:t>
            </a:r>
            <a:endParaRPr lang="en-US" sz="2800" b="1" dirty="0">
              <a:solidFill>
                <a:schemeClr val="bg1"/>
              </a:solidFill>
            </a:endParaRPr>
          </a:p>
          <a:p>
            <a:pPr algn="just"/>
            <a:r>
              <a:rPr lang="ar-IQ" sz="2800" b="1" dirty="0">
                <a:solidFill>
                  <a:schemeClr val="bg1"/>
                </a:solidFill>
              </a:rPr>
              <a:t>3- للفساد الاداري والمالي اثار سلبية على ربحية الشركات وانتاجيتها واستمرارها وتخفض من حصتها بالسوق ومنافستها للسلع البديلة التي اغرقت الاسواق .</a:t>
            </a:r>
            <a:endParaRPr lang="en-US" sz="2800" b="1" dirty="0">
              <a:solidFill>
                <a:schemeClr val="bg1"/>
              </a:solidFill>
            </a:endParaRPr>
          </a:p>
          <a:p>
            <a:pPr algn="just"/>
            <a:r>
              <a:rPr lang="ar-IQ" sz="2800" b="1" dirty="0">
                <a:solidFill>
                  <a:schemeClr val="bg1"/>
                </a:solidFill>
              </a:rPr>
              <a:t>4- ان انخفاض مستوى جودة المنتجات وارتفاع تكاليفها يؤدي الى فقدان الموازنة العراقية احد الموارد المهمة من خلال الشركات الصناعية العراقية نتيجة انخفاض مبيعاتها وعدم امكانية استغلال الطاقة وانخفاض الانتاج وانخفاض الارباح .</a:t>
            </a:r>
          </a:p>
          <a:p>
            <a:endParaRPr lang="en-US" sz="2800" b="1" dirty="0">
              <a:solidFill>
                <a:schemeClr val="bg1"/>
              </a:solidFill>
            </a:endParaRPr>
          </a:p>
        </p:txBody>
      </p:sp>
    </p:spTree>
    <p:extLst>
      <p:ext uri="{BB962C8B-B14F-4D97-AF65-F5344CB8AC3E}">
        <p14:creationId xmlns:p14="http://schemas.microsoft.com/office/powerpoint/2010/main" val="429460638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16632"/>
            <a:ext cx="9144000" cy="7171194"/>
          </a:xfrm>
          <a:prstGeom prst="rect">
            <a:avLst/>
          </a:prstGeom>
          <a:noFill/>
        </p:spPr>
        <p:txBody>
          <a:bodyPr wrap="square" rtlCol="1">
            <a:spAutoFit/>
          </a:bodyPr>
          <a:lstStyle/>
          <a:p>
            <a:pPr algn="just"/>
            <a:r>
              <a:rPr lang="ar-IQ" sz="2400" b="1" u="sng" dirty="0">
                <a:solidFill>
                  <a:schemeClr val="bg1"/>
                </a:solidFill>
              </a:rPr>
              <a:t>التوصيات :</a:t>
            </a:r>
            <a:endParaRPr lang="en-US" sz="2400" b="1" dirty="0">
              <a:solidFill>
                <a:schemeClr val="bg1"/>
              </a:solidFill>
            </a:endParaRPr>
          </a:p>
          <a:p>
            <a:pPr algn="just"/>
            <a:r>
              <a:rPr lang="ar-IQ" sz="2400" b="1" dirty="0">
                <a:solidFill>
                  <a:schemeClr val="bg1"/>
                </a:solidFill>
              </a:rPr>
              <a:t>1- ترسيخ انظمة الحوكمة الجيدة للشركات من خلال تيسير المساءلة على الاخطاء والعدالة والشفافية والمساءلة والمسؤولية لغرض اداء الاعمال بالشكل الصحيح منذ المرة الاولى والمساءلة عن اي تقصير أو معيب أو فشل </a:t>
            </a:r>
            <a:r>
              <a:rPr lang="ar-IQ" sz="2400" b="1" dirty="0" err="1">
                <a:solidFill>
                  <a:schemeClr val="bg1"/>
                </a:solidFill>
              </a:rPr>
              <a:t>بالانتاج</a:t>
            </a:r>
            <a:r>
              <a:rPr lang="ar-IQ" sz="2400" b="1" dirty="0">
                <a:solidFill>
                  <a:schemeClr val="bg1"/>
                </a:solidFill>
              </a:rPr>
              <a:t> ومحاسبة المسؤولية سيؤدي الى الارتفاع بمستوى الاداء وتخفيض عدد الوحدات المعيبة وتحسين مستوى الجودة .</a:t>
            </a:r>
            <a:endParaRPr lang="en-US" sz="2400" b="1" dirty="0">
              <a:solidFill>
                <a:schemeClr val="bg1"/>
              </a:solidFill>
            </a:endParaRPr>
          </a:p>
          <a:p>
            <a:pPr algn="just"/>
            <a:r>
              <a:rPr lang="ar-IQ" sz="2400" b="1" dirty="0">
                <a:solidFill>
                  <a:schemeClr val="bg1"/>
                </a:solidFill>
              </a:rPr>
              <a:t>2- مكافحة الفساد الاداري والمالي بكل قوة ومحاسبة المخالفين ومعاقبتهم وتعزيز اجهزة الرقابة المالية لتوفير الموارد وتقليل الانفاق العام وتوظيفها لتعزيز الكفاءة الانتاجية ورفع مستوى جودتها وتعزيز التقدم التكنولوجي لغرض الحرص على تقديم منتجات ذات جودة عالية واسعار منخفضة وتلبي متطلبات الزبائن .</a:t>
            </a:r>
            <a:endParaRPr lang="en-US" sz="2400" b="1" dirty="0">
              <a:solidFill>
                <a:schemeClr val="bg1"/>
              </a:solidFill>
            </a:endParaRPr>
          </a:p>
          <a:p>
            <a:pPr algn="just"/>
            <a:r>
              <a:rPr lang="ar-IQ" sz="2400" b="1" dirty="0">
                <a:solidFill>
                  <a:schemeClr val="bg1"/>
                </a:solidFill>
              </a:rPr>
              <a:t>3- تحسين الانظمة </a:t>
            </a:r>
            <a:r>
              <a:rPr lang="ar-IQ" sz="2400" b="1" dirty="0" err="1">
                <a:solidFill>
                  <a:schemeClr val="bg1"/>
                </a:solidFill>
              </a:rPr>
              <a:t>الكلفوية</a:t>
            </a:r>
            <a:r>
              <a:rPr lang="ar-IQ" sz="2400" b="1" dirty="0">
                <a:solidFill>
                  <a:schemeClr val="bg1"/>
                </a:solidFill>
              </a:rPr>
              <a:t> الساندة بالشركات العراقية ومحاولة تطبيق التقنيات </a:t>
            </a:r>
            <a:r>
              <a:rPr lang="ar-IQ" sz="2400" b="1" dirty="0" err="1">
                <a:solidFill>
                  <a:schemeClr val="bg1"/>
                </a:solidFill>
              </a:rPr>
              <a:t>الكلفوية</a:t>
            </a:r>
            <a:r>
              <a:rPr lang="ar-IQ" sz="2400" b="1" dirty="0">
                <a:solidFill>
                  <a:schemeClr val="bg1"/>
                </a:solidFill>
              </a:rPr>
              <a:t> المعاصرة </a:t>
            </a:r>
            <a:r>
              <a:rPr lang="ar-IQ" sz="2400" b="1" dirty="0" err="1">
                <a:solidFill>
                  <a:schemeClr val="bg1"/>
                </a:solidFill>
              </a:rPr>
              <a:t>كأدارة</a:t>
            </a:r>
            <a:r>
              <a:rPr lang="ar-IQ" sz="2400" b="1" dirty="0">
                <a:solidFill>
                  <a:schemeClr val="bg1"/>
                </a:solidFill>
              </a:rPr>
              <a:t> الجودة الشاملة وكلف الجودة لغرض احتساب التكاليف التي تتحملها الشركات نتيجة انخفاض مستوى جودة منتجاتها وتأثيرها على </a:t>
            </a:r>
            <a:r>
              <a:rPr lang="ar-IQ" sz="2400" b="1" dirty="0" err="1">
                <a:solidFill>
                  <a:schemeClr val="bg1"/>
                </a:solidFill>
              </a:rPr>
              <a:t>ربحيتها</a:t>
            </a:r>
            <a:r>
              <a:rPr lang="ar-IQ" sz="2400" b="1" dirty="0">
                <a:solidFill>
                  <a:schemeClr val="bg1"/>
                </a:solidFill>
              </a:rPr>
              <a:t> </a:t>
            </a:r>
            <a:r>
              <a:rPr lang="ar-IQ" sz="2400" b="1" dirty="0" err="1">
                <a:solidFill>
                  <a:schemeClr val="bg1"/>
                </a:solidFill>
              </a:rPr>
              <a:t>وأنتاجيتها</a:t>
            </a:r>
            <a:r>
              <a:rPr lang="ar-IQ" sz="2400" b="1" dirty="0">
                <a:solidFill>
                  <a:schemeClr val="bg1"/>
                </a:solidFill>
              </a:rPr>
              <a:t> ومبيعاتها وحصتها بالسوق وتقديم تقارير كلف الجودة </a:t>
            </a:r>
            <a:r>
              <a:rPr lang="ar-IQ" sz="2400" b="1" dirty="0" err="1">
                <a:solidFill>
                  <a:schemeClr val="bg1"/>
                </a:solidFill>
              </a:rPr>
              <a:t>للادارة</a:t>
            </a:r>
            <a:r>
              <a:rPr lang="ar-IQ" sz="2400" b="1" dirty="0">
                <a:solidFill>
                  <a:schemeClr val="bg1"/>
                </a:solidFill>
              </a:rPr>
              <a:t> لتقييم أدائها واتخاذ الاجراءات التصحيحية لأي انحرافات عن المواصفات والتصاميم بزيادة المعيب </a:t>
            </a:r>
            <a:r>
              <a:rPr lang="ar-IQ" sz="2400" b="1" dirty="0" err="1">
                <a:solidFill>
                  <a:schemeClr val="bg1"/>
                </a:solidFill>
              </a:rPr>
              <a:t>وأرتفاع</a:t>
            </a:r>
            <a:r>
              <a:rPr lang="ar-IQ" sz="2400" b="1" dirty="0">
                <a:solidFill>
                  <a:schemeClr val="bg1"/>
                </a:solidFill>
              </a:rPr>
              <a:t> التكاليف .</a:t>
            </a:r>
            <a:endParaRPr lang="en-US" sz="2400" b="1" dirty="0">
              <a:solidFill>
                <a:schemeClr val="bg1"/>
              </a:solidFill>
            </a:endParaRPr>
          </a:p>
          <a:p>
            <a:pPr algn="just"/>
            <a:r>
              <a:rPr lang="ar-IQ" sz="2400" b="1" dirty="0">
                <a:solidFill>
                  <a:schemeClr val="bg1"/>
                </a:solidFill>
              </a:rPr>
              <a:t>4 – على الدولة دعم الشركات الصناعية </a:t>
            </a:r>
            <a:r>
              <a:rPr lang="ar-IQ" sz="2400" b="1" dirty="0" err="1">
                <a:solidFill>
                  <a:schemeClr val="bg1"/>
                </a:solidFill>
              </a:rPr>
              <a:t>باعادة</a:t>
            </a:r>
            <a:r>
              <a:rPr lang="ar-IQ" sz="2400" b="1" dirty="0">
                <a:solidFill>
                  <a:schemeClr val="bg1"/>
                </a:solidFill>
              </a:rPr>
              <a:t> التخصيصات المالية وتوفير الكهرباء وتحديث مستوى تكنولوجيا التصنيع لتمكين الشركات من التصنيع لمنتجات متطورة وذات جودة عالية تلبي احتياجات الزبائن وتغنيه عن اللجوء للبضائع المستوردة مما يعزز من الحصة السوقية للشركة ومنافستها وارباحها لدعم الاقتصاد الوطني..</a:t>
            </a:r>
            <a:endParaRPr lang="en-US" sz="2400" b="1" dirty="0">
              <a:solidFill>
                <a:schemeClr val="bg1"/>
              </a:solidFill>
            </a:endParaRPr>
          </a:p>
          <a:p>
            <a:pPr algn="just"/>
            <a:endParaRPr lang="en-US" sz="2800" b="1" dirty="0">
              <a:solidFill>
                <a:schemeClr val="bg1"/>
              </a:solidFill>
            </a:endParaRPr>
          </a:p>
        </p:txBody>
      </p:sp>
    </p:spTree>
    <p:extLst>
      <p:ext uri="{BB962C8B-B14F-4D97-AF65-F5344CB8AC3E}">
        <p14:creationId xmlns:p14="http://schemas.microsoft.com/office/powerpoint/2010/main" val="12063883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4" name="عنصر نائب للمحتوى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50000"/>
                    </a14:imgEffect>
                  </a14:imgLayer>
                </a14:imgProps>
              </a:ext>
              <a:ext uri="{28A0092B-C50C-407E-A947-70E740481C1C}">
                <a14:useLocalDpi xmlns:a14="http://schemas.microsoft.com/office/drawing/2010/main" val="0"/>
              </a:ext>
            </a:extLst>
          </a:blip>
          <a:stretch>
            <a:fillRect/>
          </a:stretch>
        </p:blipFill>
        <p:spPr>
          <a:xfrm>
            <a:off x="3325921" y="1932096"/>
            <a:ext cx="969746" cy="969746"/>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1403648" y="332655"/>
            <a:ext cx="7560840" cy="6278642"/>
          </a:xfrm>
          <a:prstGeom prst="rect">
            <a:avLst/>
          </a:prstGeom>
          <a:noFill/>
        </p:spPr>
        <p:txBody>
          <a:bodyPr wrap="square" rtlCol="1">
            <a:spAutoFit/>
          </a:bodyPr>
          <a:lstStyle/>
          <a:p>
            <a:r>
              <a:rPr lang="en-US" sz="9600" b="1" i="1" dirty="0" smtClean="0">
                <a:solidFill>
                  <a:schemeClr val="bg1"/>
                </a:solidFill>
                <a:latin typeface="Arabic Typesetting" pitchFamily="66" charset="-78"/>
                <a:cs typeface="Arabic Typesetting" pitchFamily="66" charset="-78"/>
              </a:rPr>
              <a:t> </a:t>
            </a:r>
            <a:endParaRPr lang="en-US" sz="7200" b="1" i="1" dirty="0">
              <a:effectLst>
                <a:outerShdw blurRad="38100" dist="38100" dir="2700000" algn="tl">
                  <a:srgbClr val="000000">
                    <a:alpha val="43137"/>
                  </a:srgbClr>
                </a:outerShdw>
              </a:effectLst>
              <a:latin typeface="Arabic Typesetting" pitchFamily="66" charset="-78"/>
              <a:cs typeface="Arabic Typesetting" pitchFamily="66" charset="-78"/>
            </a:endParaRPr>
          </a:p>
          <a:p>
            <a:r>
              <a:rPr lang="ar-IQ" sz="7200" b="1" i="1" dirty="0">
                <a:effectLst>
                  <a:outerShdw blurRad="38100" dist="38100" dir="2700000" algn="tl">
                    <a:srgbClr val="000000">
                      <a:alpha val="43137"/>
                    </a:srgbClr>
                  </a:outerShdw>
                </a:effectLst>
                <a:latin typeface="Arabic Typesetting" pitchFamily="66" charset="-78"/>
                <a:cs typeface="Arabic Typesetting" pitchFamily="66" charset="-78"/>
              </a:rPr>
              <a:t>شكرا لحسن </a:t>
            </a:r>
            <a:r>
              <a:rPr lang="ar-SA" sz="7200" b="1" i="1" dirty="0" smtClean="0">
                <a:effectLst>
                  <a:outerShdw blurRad="38100" dist="38100" dir="2700000" algn="tl">
                    <a:srgbClr val="000000">
                      <a:alpha val="43137"/>
                    </a:srgbClr>
                  </a:outerShdw>
                </a:effectLst>
                <a:latin typeface="Arabic Typesetting" pitchFamily="66" charset="-78"/>
                <a:cs typeface="Arabic Typesetting" pitchFamily="66" charset="-78"/>
              </a:rPr>
              <a:t>إصغائكم</a:t>
            </a:r>
            <a:r>
              <a:rPr lang="ar-IQ" sz="7200" b="1" i="1" dirty="0" smtClean="0">
                <a:effectLst>
                  <a:outerShdw blurRad="38100" dist="38100" dir="2700000" algn="tl">
                    <a:srgbClr val="000000">
                      <a:alpha val="43137"/>
                    </a:srgbClr>
                  </a:outerShdw>
                </a:effectLst>
                <a:latin typeface="Arabic Typesetting" pitchFamily="66" charset="-78"/>
                <a:cs typeface="Arabic Typesetting" pitchFamily="66" charset="-78"/>
              </a:rPr>
              <a:t>                     </a:t>
            </a:r>
          </a:p>
          <a:p>
            <a:r>
              <a:rPr lang="ar-SA" sz="7200" b="1" i="1" dirty="0" smtClean="0">
                <a:effectLst>
                  <a:outerShdw blurRad="38100" dist="38100" dir="2700000" algn="tl">
                    <a:srgbClr val="000000">
                      <a:alpha val="43137"/>
                    </a:srgbClr>
                  </a:outerShdw>
                </a:effectLst>
                <a:latin typeface="Arabic Typesetting" pitchFamily="66" charset="-78"/>
                <a:cs typeface="Arabic Typesetting" pitchFamily="66" charset="-78"/>
              </a:rPr>
              <a:t> </a:t>
            </a:r>
            <a:r>
              <a:rPr lang="ar-IQ" sz="7200" b="1" i="1" dirty="0">
                <a:effectLst>
                  <a:outerShdw blurRad="38100" dist="38100" dir="2700000" algn="tl">
                    <a:srgbClr val="000000">
                      <a:alpha val="43137"/>
                    </a:srgbClr>
                  </a:outerShdw>
                </a:effectLst>
                <a:latin typeface="Arabic Typesetting" pitchFamily="66" charset="-78"/>
                <a:cs typeface="Arabic Typesetting" pitchFamily="66" charset="-78"/>
              </a:rPr>
              <a:t>والسلام </a:t>
            </a:r>
            <a:r>
              <a:rPr lang="ar-IQ" sz="7200" b="1" i="1" dirty="0" smtClean="0">
                <a:effectLst>
                  <a:outerShdw blurRad="38100" dist="38100" dir="2700000" algn="tl">
                    <a:srgbClr val="000000">
                      <a:alpha val="43137"/>
                    </a:srgbClr>
                  </a:outerShdw>
                </a:effectLst>
                <a:latin typeface="Arabic Typesetting" pitchFamily="66" charset="-78"/>
                <a:cs typeface="Arabic Typesetting" pitchFamily="66" charset="-78"/>
              </a:rPr>
              <a:t>عليكم  ورحمة</a:t>
            </a:r>
          </a:p>
          <a:p>
            <a:r>
              <a:rPr lang="ar-IQ" sz="7200" b="1" i="1" dirty="0" smtClean="0">
                <a:effectLst>
                  <a:outerShdw blurRad="38100" dist="38100" dir="2700000" algn="tl">
                    <a:srgbClr val="000000">
                      <a:alpha val="43137"/>
                    </a:srgbClr>
                  </a:outerShdw>
                </a:effectLst>
                <a:latin typeface="Arabic Typesetting" pitchFamily="66" charset="-78"/>
                <a:cs typeface="Arabic Typesetting" pitchFamily="66" charset="-78"/>
              </a:rPr>
              <a:t>        الله وبركاته </a:t>
            </a:r>
            <a:endParaRPr lang="en-US" sz="7200" b="1" i="1" dirty="0" smtClean="0">
              <a:effectLst>
                <a:outerShdw blurRad="38100" dist="38100" dir="2700000" algn="tl">
                  <a:srgbClr val="000000">
                    <a:alpha val="43137"/>
                  </a:srgbClr>
                </a:outerShdw>
              </a:effectLst>
              <a:latin typeface="Arabic Typesetting" pitchFamily="66" charset="-78"/>
              <a:cs typeface="Arabic Typesetting" pitchFamily="66" charset="-78"/>
            </a:endParaRPr>
          </a:p>
          <a:p>
            <a:endParaRPr lang="en-US" dirty="0">
              <a:solidFill>
                <a:schemeClr val="bg1"/>
              </a:solidFill>
            </a:endParaRPr>
          </a:p>
          <a:p>
            <a:r>
              <a:rPr lang="ar-SA" i="1" dirty="0"/>
              <a:t> </a:t>
            </a:r>
            <a:endParaRPr lang="en-US" dirty="0"/>
          </a:p>
          <a:p>
            <a:endParaRPr lang="en-US" dirty="0"/>
          </a:p>
          <a:p>
            <a:pPr algn="just"/>
            <a:r>
              <a:rPr lang="ar-SA" i="1" dirty="0"/>
              <a:t> </a:t>
            </a:r>
            <a:endParaRPr lang="en-US" dirty="0"/>
          </a:p>
          <a:p>
            <a:r>
              <a:rPr lang="ar-SA" b="1" i="1" dirty="0" smtClean="0">
                <a:solidFill>
                  <a:schemeClr val="bg1"/>
                </a:solidFill>
              </a:rPr>
              <a:t> </a:t>
            </a:r>
            <a:endParaRPr lang="ar-SA" b="1" i="1" dirty="0">
              <a:solidFill>
                <a:schemeClr val="bg1"/>
              </a:solidFill>
            </a:endParaRPr>
          </a:p>
        </p:txBody>
      </p:sp>
      <p:sp>
        <p:nvSpPr>
          <p:cNvPr id="7" name="Rectangle 1"/>
          <p:cNvSpPr/>
          <p:nvPr/>
        </p:nvSpPr>
        <p:spPr>
          <a:xfrm>
            <a:off x="-576064" y="72008"/>
            <a:ext cx="8964488" cy="3139321"/>
          </a:xfrm>
          <a:prstGeom prst="rect">
            <a:avLst/>
          </a:prstGeom>
        </p:spPr>
        <p:txBody>
          <a:bodyPr wrap="square">
            <a:spAutoFit/>
          </a:bodyPr>
          <a:ls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1" i="0" u="none" strike="noStrike" kern="1200" cap="none" spc="0" normalizeH="0" baseline="0" noProof="0" dirty="0" smtClean="0">
              <a:ln>
                <a:noFill/>
              </a:ln>
              <a:solidFill>
                <a:sysClr val="window" lastClr="FFFFFF"/>
              </a:solidFill>
              <a:effectLst/>
              <a:uLnTx/>
              <a:uFillTx/>
              <a:latin typeface="Verdana"/>
              <a:ea typeface="+mn-ea"/>
              <a:cs typeface="Tahom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1" i="0" u="none" strike="noStrike" kern="1200" cap="none" spc="0" normalizeH="0" baseline="0" noProof="0" dirty="0">
              <a:ln>
                <a:noFill/>
              </a:ln>
              <a:solidFill>
                <a:sysClr val="window" lastClr="FFFFFF"/>
              </a:solidFill>
              <a:effectLst/>
              <a:uLnTx/>
              <a:uFillTx/>
              <a:latin typeface="Verdana"/>
              <a:ea typeface="+mn-ea"/>
              <a:cs typeface="Tahom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1" i="0" u="none" strike="noStrike" kern="1200" cap="none" spc="0" normalizeH="0" baseline="0" noProof="0" dirty="0" smtClean="0">
              <a:ln>
                <a:noFill/>
              </a:ln>
              <a:solidFill>
                <a:sysClr val="window" lastClr="FFFFFF"/>
              </a:solidFill>
              <a:effectLst/>
              <a:uLnTx/>
              <a:uFillTx/>
              <a:latin typeface="Verdana"/>
              <a:ea typeface="+mn-ea"/>
              <a:cs typeface="Tahom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1" i="0" u="none" strike="noStrike" kern="1200" cap="none" spc="0" normalizeH="0" baseline="0" noProof="0" dirty="0">
              <a:ln>
                <a:noFill/>
              </a:ln>
              <a:solidFill>
                <a:sysClr val="window" lastClr="FFFFFF"/>
              </a:solidFill>
              <a:effectLst/>
              <a:uLnTx/>
              <a:uFillTx/>
              <a:latin typeface="Verdana"/>
              <a:ea typeface="+mn-ea"/>
              <a:cs typeface="Tahom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1" i="0" u="none" strike="noStrike" kern="1200" cap="none" spc="0" normalizeH="0" baseline="0" noProof="0" dirty="0" smtClean="0">
              <a:ln>
                <a:noFill/>
              </a:ln>
              <a:solidFill>
                <a:sysClr val="window" lastClr="FFFFFF"/>
              </a:solidFill>
              <a:effectLst/>
              <a:uLnTx/>
              <a:uFillTx/>
              <a:latin typeface="Verdana"/>
              <a:ea typeface="+mn-ea"/>
              <a:cs typeface="Tahom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1" i="0" u="none" strike="noStrike" kern="1200" cap="none" spc="0" normalizeH="0" baseline="0" noProof="0" dirty="0">
              <a:ln>
                <a:noFill/>
              </a:ln>
              <a:solidFill>
                <a:sysClr val="window" lastClr="FFFFFF"/>
              </a:solidFill>
              <a:effectLst/>
              <a:uLnTx/>
              <a:uFillTx/>
              <a:latin typeface="Verdana"/>
              <a:ea typeface="+mn-ea"/>
              <a:cs typeface="Tahoma"/>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IQ" sz="1800" b="1" i="0" u="none" strike="noStrike" kern="1200" cap="none" spc="0" normalizeH="0" baseline="0" noProof="0" dirty="0" smtClean="0">
              <a:ln>
                <a:noFill/>
              </a:ln>
              <a:solidFill>
                <a:sysClr val="window" lastClr="FFFFFF"/>
              </a:solidFill>
              <a:effectLst/>
              <a:uLnTx/>
              <a:uFillTx/>
              <a:latin typeface="Verdana"/>
              <a:ea typeface="+mn-ea"/>
              <a:cs typeface="Tahoma"/>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IQ" sz="7200" b="1" i="0" u="none" strike="noStrike" kern="1200" cap="none" spc="0" normalizeH="0" baseline="0" noProof="0" dirty="0">
                <a:ln>
                  <a:noFill/>
                </a:ln>
                <a:solidFill>
                  <a:sysClr val="window" lastClr="FFFFFF"/>
                </a:solidFill>
                <a:effectLst/>
                <a:uLnTx/>
                <a:uFillTx/>
                <a:latin typeface="Verdana"/>
                <a:ea typeface="+mn-ea"/>
                <a:cs typeface="Tahoma"/>
              </a:rPr>
              <a:t> </a:t>
            </a:r>
            <a:r>
              <a:rPr kumimoji="0" lang="ar-IQ" sz="7200" b="1" i="0" u="none" strike="noStrike" kern="1200" cap="none" spc="0" normalizeH="0" baseline="0" noProof="0" dirty="0" smtClean="0">
                <a:ln>
                  <a:noFill/>
                </a:ln>
                <a:solidFill>
                  <a:sysClr val="window" lastClr="FFFFFF"/>
                </a:solidFill>
                <a:effectLst/>
                <a:uLnTx/>
                <a:uFillTx/>
                <a:latin typeface="Verdana"/>
                <a:ea typeface="+mn-ea"/>
                <a:cs typeface="Tahoma"/>
              </a:rPr>
              <a:t> </a:t>
            </a:r>
            <a:r>
              <a:rPr kumimoji="0" lang="ar-SA" sz="7200" b="1" i="0" u="none" strike="noStrike" kern="1200" cap="none" spc="0" normalizeH="0" baseline="0" noProof="0" dirty="0" smtClean="0">
                <a:ln>
                  <a:noFill/>
                </a:ln>
                <a:solidFill>
                  <a:sysClr val="window" lastClr="FFFFFF"/>
                </a:solidFill>
                <a:effectLst/>
                <a:uLnTx/>
                <a:uFillTx/>
                <a:latin typeface="Verdana"/>
                <a:ea typeface="+mn-ea"/>
                <a:cs typeface="Tahoma"/>
              </a:rPr>
              <a:t>   </a:t>
            </a:r>
            <a:endParaRPr kumimoji="0" lang="en-US" sz="9600" b="0" i="1" u="none" strike="noStrike" kern="1200" cap="none" spc="0" normalizeH="0" baseline="0" noProof="0" dirty="0">
              <a:ln>
                <a:noFill/>
              </a:ln>
              <a:solidFill>
                <a:sysClr val="window" lastClr="FFFFFF">
                  <a:lumMod val="95000"/>
                </a:sysClr>
              </a:solidFill>
              <a:effectLst/>
              <a:uLnTx/>
              <a:uFillTx/>
              <a:latin typeface="Arabic Typesetting" pitchFamily="66" charset="-78"/>
              <a:ea typeface="+mn-ea"/>
              <a:cs typeface="Arabic Typesetting" pitchFamily="66" charset="-78"/>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36751"/>
            <a:ext cx="2968625"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896536"/>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88640"/>
            <a:ext cx="9144000" cy="5693866"/>
          </a:xfrm>
          <a:prstGeom prst="rect">
            <a:avLst/>
          </a:prstGeom>
          <a:noFill/>
        </p:spPr>
        <p:txBody>
          <a:bodyPr wrap="square" rtlCol="1">
            <a:spAutoFit/>
          </a:bodyPr>
          <a:lstStyle/>
          <a:p>
            <a:pPr algn="just"/>
            <a:r>
              <a:rPr lang="en-US" sz="2400" b="1" dirty="0">
                <a:solidFill>
                  <a:schemeClr val="bg1"/>
                </a:solidFill>
              </a:rPr>
              <a:t> </a:t>
            </a:r>
            <a:r>
              <a:rPr lang="ar-IQ" sz="2400" b="1" u="sng" dirty="0">
                <a:solidFill>
                  <a:schemeClr val="bg1"/>
                </a:solidFill>
              </a:rPr>
              <a:t>مشكلة البحث :</a:t>
            </a:r>
            <a:endParaRPr lang="en-US" sz="2400" dirty="0">
              <a:solidFill>
                <a:schemeClr val="bg1"/>
              </a:solidFill>
            </a:endParaRPr>
          </a:p>
          <a:p>
            <a:pPr algn="just"/>
            <a:r>
              <a:rPr lang="ar-IQ" sz="2000" b="1" dirty="0">
                <a:solidFill>
                  <a:schemeClr val="bg1"/>
                </a:solidFill>
              </a:rPr>
              <a:t>ان الفساد الاداري والمالي يمثل اساءة استعمال السلطة لتحقيق مكاسب شخصية وهو قضية اقتصادية تهدد التنمية وتفرض تكاليف </a:t>
            </a:r>
            <a:r>
              <a:rPr lang="ar-IQ" sz="2000" b="1" dirty="0" smtClean="0">
                <a:solidFill>
                  <a:schemeClr val="bg1"/>
                </a:solidFill>
              </a:rPr>
              <a:t>باهضه </a:t>
            </a:r>
            <a:r>
              <a:rPr lang="ar-IQ" sz="2000" b="1" dirty="0">
                <a:solidFill>
                  <a:schemeClr val="bg1"/>
                </a:solidFill>
              </a:rPr>
              <a:t>على الشركات نتيجة هدر الاموال والطاقات والوقت والتقدم التكنولوجي من خلال الاخلال بتخصيص الموارد وتوزيعها وزيادة الانفاق العام وانخفاض الكفاءة الانتاجية واستغلال الطاقة وانخفاض مستوى جودة المنتجات ، فالفساد الاداري أثر على ارتفاع تكاليف المنتجات وانخفاض جودتها بزيادة الوحدات المعيبة وانخفاض مستوى الطاقة الانتاجية مما اثر على ارباح الشركات وحصتها السوقية .وتتجسد مشكلة البحث بالتساؤل التالي :</a:t>
            </a:r>
            <a:endParaRPr lang="en-US" sz="2000" dirty="0">
              <a:solidFill>
                <a:schemeClr val="bg1"/>
              </a:solidFill>
            </a:endParaRPr>
          </a:p>
          <a:p>
            <a:pPr algn="just"/>
            <a:r>
              <a:rPr lang="ar-IQ" sz="2000" b="1" dirty="0">
                <a:solidFill>
                  <a:schemeClr val="bg1"/>
                </a:solidFill>
              </a:rPr>
              <a:t>هل للفساد الاداري والمالي اثر في ارتفاع كلف الجودة للمنتوج؟</a:t>
            </a:r>
            <a:endParaRPr lang="en-US" sz="2000" dirty="0">
              <a:solidFill>
                <a:schemeClr val="bg1"/>
              </a:solidFill>
            </a:endParaRPr>
          </a:p>
          <a:p>
            <a:pPr algn="just"/>
            <a:r>
              <a:rPr lang="ar-SA" sz="2000" b="1" u="sng" dirty="0">
                <a:solidFill>
                  <a:schemeClr val="bg1"/>
                </a:solidFill>
              </a:rPr>
              <a:t>اهداف البحث:</a:t>
            </a:r>
            <a:endParaRPr lang="en-US" sz="2000" dirty="0">
              <a:solidFill>
                <a:schemeClr val="bg1"/>
              </a:solidFill>
            </a:endParaRPr>
          </a:p>
          <a:p>
            <a:pPr lvl="0" algn="just"/>
            <a:r>
              <a:rPr lang="ar-SA" sz="2000" b="1" dirty="0">
                <a:solidFill>
                  <a:schemeClr val="bg1"/>
                </a:solidFill>
              </a:rPr>
              <a:t>يهدف البحث </a:t>
            </a:r>
            <a:r>
              <a:rPr lang="ar-SA" sz="2000" b="1" dirty="0" smtClean="0">
                <a:solidFill>
                  <a:schemeClr val="bg1"/>
                </a:solidFill>
              </a:rPr>
              <a:t>البيان </a:t>
            </a:r>
            <a:r>
              <a:rPr lang="ar-SA" sz="2000" b="1" dirty="0">
                <a:solidFill>
                  <a:schemeClr val="bg1"/>
                </a:solidFill>
              </a:rPr>
              <a:t>المرتكزات المعرفية للفساد الاداري والمالي وما هي تكاليف وخطوات مكافحته.</a:t>
            </a:r>
            <a:endParaRPr lang="en-US" sz="2000" dirty="0">
              <a:solidFill>
                <a:schemeClr val="bg1"/>
              </a:solidFill>
            </a:endParaRPr>
          </a:p>
          <a:p>
            <a:pPr lvl="0" algn="just"/>
            <a:r>
              <a:rPr lang="ar-SA" sz="2000" b="1" dirty="0">
                <a:solidFill>
                  <a:schemeClr val="bg1"/>
                </a:solidFill>
              </a:rPr>
              <a:t>بيان المرتكزات المعرفية للجودة وكلف الجودة ودورها بتحسين الانتاجية وتحسين الربحية وتخفيض التكاليف.</a:t>
            </a:r>
            <a:endParaRPr lang="en-US" sz="2000" dirty="0">
              <a:solidFill>
                <a:schemeClr val="bg1"/>
              </a:solidFill>
            </a:endParaRPr>
          </a:p>
          <a:p>
            <a:pPr lvl="0" algn="just"/>
            <a:r>
              <a:rPr lang="ar-SA" sz="2000" b="1" dirty="0">
                <a:solidFill>
                  <a:schemeClr val="bg1"/>
                </a:solidFill>
              </a:rPr>
              <a:t>بين البحث واقع انخفاض مستوى </a:t>
            </a:r>
            <a:r>
              <a:rPr lang="ar-SA" sz="2000" b="1" dirty="0" smtClean="0">
                <a:solidFill>
                  <a:schemeClr val="bg1"/>
                </a:solidFill>
              </a:rPr>
              <a:t>الجودة </a:t>
            </a:r>
            <a:r>
              <a:rPr lang="ar-SA" sz="2000" b="1" dirty="0">
                <a:solidFill>
                  <a:schemeClr val="bg1"/>
                </a:solidFill>
              </a:rPr>
              <a:t>لدى احد المعامل العراقية نتيجة الفساد الاداري والمالي </a:t>
            </a:r>
            <a:r>
              <a:rPr lang="ar-SA" sz="2000" b="1" dirty="0" smtClean="0">
                <a:solidFill>
                  <a:schemeClr val="bg1"/>
                </a:solidFill>
              </a:rPr>
              <a:t>وتأثيرها </a:t>
            </a:r>
            <a:r>
              <a:rPr lang="ar-SA" sz="2000" b="1" dirty="0">
                <a:solidFill>
                  <a:schemeClr val="bg1"/>
                </a:solidFill>
              </a:rPr>
              <a:t>على ارتفاع التكاليف وانخفاض مستوى الطاقة الانتاجية وانخفاض المبيعات والربحية.</a:t>
            </a:r>
            <a:endParaRPr lang="en-US" sz="2000" dirty="0">
              <a:solidFill>
                <a:schemeClr val="bg1"/>
              </a:solidFill>
            </a:endParaRPr>
          </a:p>
        </p:txBody>
      </p:sp>
    </p:spTree>
    <p:extLst>
      <p:ext uri="{BB962C8B-B14F-4D97-AF65-F5344CB8AC3E}">
        <p14:creationId xmlns:p14="http://schemas.microsoft.com/office/powerpoint/2010/main" val="5419898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0" y="188640"/>
            <a:ext cx="9144000" cy="1569660"/>
          </a:xfrm>
          <a:prstGeom prst="rect">
            <a:avLst/>
          </a:prstGeom>
          <a:noFill/>
        </p:spPr>
        <p:txBody>
          <a:bodyPr wrap="square" rtlCol="1">
            <a:spAutoFit/>
          </a:bodyPr>
          <a:lstStyle/>
          <a:p>
            <a:r>
              <a:rPr lang="en-US" sz="2400" b="1" dirty="0"/>
              <a:t> </a:t>
            </a:r>
            <a:r>
              <a:rPr lang="ar-SA" sz="2400" b="1" u="sng" dirty="0"/>
              <a:t>فرضية البحث:</a:t>
            </a:r>
            <a:r>
              <a:rPr lang="ar-SA" sz="2400" b="1" dirty="0"/>
              <a:t> يستند البحث الى فرضية اساسية مفادها :يساعد الفساد الاداري والمالي بالوحدات الاقتصادية على ارتفاع تكاليف الجودة وانخفاض مستوى جودة الانتاج وانخفاض الارباح</a:t>
            </a:r>
            <a:r>
              <a:rPr lang="ar-SA" sz="2400" b="1" dirty="0" smtClean="0"/>
              <a:t>.</a:t>
            </a:r>
            <a:endParaRPr lang="en-US" sz="2400" dirty="0"/>
          </a:p>
        </p:txBody>
      </p:sp>
    </p:spTree>
    <p:extLst>
      <p:ext uri="{BB962C8B-B14F-4D97-AF65-F5344CB8AC3E}">
        <p14:creationId xmlns:p14="http://schemas.microsoft.com/office/powerpoint/2010/main" val="14615335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4294967295"/>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0"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88640"/>
            <a:ext cx="9144000" cy="5324535"/>
          </a:xfrm>
          <a:prstGeom prst="rect">
            <a:avLst/>
          </a:prstGeom>
          <a:noFill/>
        </p:spPr>
        <p:txBody>
          <a:bodyPr wrap="square" rtlCol="1">
            <a:spAutoFit/>
          </a:bodyPr>
          <a:lstStyle/>
          <a:p>
            <a:pPr algn="just"/>
            <a:r>
              <a:rPr lang="ar-IQ" sz="2000" b="1" u="sng" dirty="0" smtClean="0"/>
              <a:t>ثالثا </a:t>
            </a:r>
            <a:r>
              <a:rPr lang="ar-IQ" sz="2000" b="1" u="sng" dirty="0"/>
              <a:t>: مظاهر الفساد </a:t>
            </a:r>
            <a:r>
              <a:rPr lang="ar-IQ" sz="2000" b="1" u="sng" dirty="0" smtClean="0"/>
              <a:t>:</a:t>
            </a:r>
            <a:endParaRPr lang="en-US" sz="2000" b="1" u="sng" dirty="0" smtClean="0"/>
          </a:p>
          <a:p>
            <a:pPr algn="just"/>
            <a:endParaRPr lang="en-US" sz="2000" b="1" u="sng" dirty="0"/>
          </a:p>
          <a:p>
            <a:pPr algn="just"/>
            <a:endParaRPr lang="en-US" sz="2000" dirty="0"/>
          </a:p>
          <a:p>
            <a:pPr algn="just"/>
            <a:r>
              <a:rPr lang="ar-IQ" sz="2000" b="1" dirty="0"/>
              <a:t>ويشمل انواع عدة </a:t>
            </a:r>
            <a:r>
              <a:rPr lang="ar-IQ" sz="2000" b="1" dirty="0" smtClean="0"/>
              <a:t>:</a:t>
            </a:r>
            <a:endParaRPr lang="en-US" sz="2000" dirty="0"/>
          </a:p>
          <a:p>
            <a:pPr algn="just"/>
            <a:r>
              <a:rPr lang="ar-IQ" sz="2000" b="1" dirty="0"/>
              <a:t>1- الفساد السياسي : يتمثل بالانحرافات المالية ومخالفات القواعد والاحكام التي تنظم عمل المؤسسات بالدولة وفقدان الديمقراطية والمشاركة ، وفساد الحكام وسيطرة نظام حكم الدولة على الاقتصاد .</a:t>
            </a:r>
            <a:endParaRPr lang="en-US" sz="2000" dirty="0"/>
          </a:p>
          <a:p>
            <a:pPr algn="just"/>
            <a:r>
              <a:rPr lang="ar-IQ" sz="2000" b="1" dirty="0"/>
              <a:t>2- </a:t>
            </a:r>
            <a:r>
              <a:rPr lang="ar-IQ" sz="2000" b="1" u="sng" dirty="0"/>
              <a:t>الفساد المالي </a:t>
            </a:r>
            <a:r>
              <a:rPr lang="ar-IQ" sz="2000" b="1" dirty="0"/>
              <a:t>: يتمثل بمجمل الانحرافات المالية ومخالفة القواعد والاحكام المالية التي تنظم سير العمل الاداري والمالي بالمؤسسات ومخالفة التعليمات الخاصة </a:t>
            </a:r>
            <a:r>
              <a:rPr lang="ar-IQ" sz="2000" b="1" dirty="0" smtClean="0"/>
              <a:t>بأجهزة </a:t>
            </a:r>
            <a:r>
              <a:rPr lang="ar-IQ" sz="2000" b="1" dirty="0"/>
              <a:t>الرقابة المالية وبفحص ومراقبة حسابات واموال الحكومة والهيئات والشركات ومن مظاهره الرشاوي والاختلاس والتهرب الضريبي ، وتخصيص الاراضي بالمحاباة والمحسوبية في التعينات الوظيفية .</a:t>
            </a:r>
            <a:endParaRPr lang="en-US" sz="2000" dirty="0"/>
          </a:p>
          <a:p>
            <a:pPr algn="just"/>
            <a:r>
              <a:rPr lang="ar-IQ" sz="2000" b="1" dirty="0"/>
              <a:t>3- </a:t>
            </a:r>
            <a:r>
              <a:rPr lang="ar-IQ" sz="2000" b="1" u="sng" dirty="0"/>
              <a:t>الفساد الاداري </a:t>
            </a:r>
            <a:r>
              <a:rPr lang="ar-IQ" sz="2000" b="1" dirty="0"/>
              <a:t>: الانحرافات الادارية والوظيفية والمخالفات من الموظفين اثناء تأدية وظيفتهم بما يخالف التشريعات والقوانين وهدر الوقت دون انتاج لمهام عملهم والتراخي والتكاسل وعدم تحمل المسؤولية .</a:t>
            </a:r>
            <a:endParaRPr lang="en-US" sz="2000" dirty="0"/>
          </a:p>
          <a:p>
            <a:pPr algn="just"/>
            <a:endParaRPr lang="en-US" sz="2000" dirty="0"/>
          </a:p>
        </p:txBody>
      </p:sp>
    </p:spTree>
    <p:extLst>
      <p:ext uri="{BB962C8B-B14F-4D97-AF65-F5344CB8AC3E}">
        <p14:creationId xmlns:p14="http://schemas.microsoft.com/office/powerpoint/2010/main" val="339668863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88640"/>
            <a:ext cx="9144000" cy="5693866"/>
          </a:xfrm>
          <a:prstGeom prst="rect">
            <a:avLst/>
          </a:prstGeom>
          <a:noFill/>
        </p:spPr>
        <p:txBody>
          <a:bodyPr wrap="square" rtlCol="1">
            <a:spAutoFit/>
          </a:bodyPr>
          <a:lstStyle/>
          <a:p>
            <a:r>
              <a:rPr lang="ar-IQ" sz="2800" b="1" u="sng" dirty="0">
                <a:solidFill>
                  <a:schemeClr val="bg1"/>
                </a:solidFill>
              </a:rPr>
              <a:t>رابعا : تكاليف الفساد :</a:t>
            </a:r>
            <a:endParaRPr lang="en-US" sz="2800" dirty="0">
              <a:solidFill>
                <a:schemeClr val="bg1"/>
              </a:solidFill>
            </a:endParaRPr>
          </a:p>
          <a:p>
            <a:r>
              <a:rPr lang="ar-IQ" sz="2800" b="1" dirty="0">
                <a:solidFill>
                  <a:schemeClr val="bg1"/>
                </a:solidFill>
              </a:rPr>
              <a:t>ان النظر للفساد كمسألة </a:t>
            </a:r>
            <a:r>
              <a:rPr lang="ar-IQ" sz="2800" b="1" dirty="0" smtClean="0">
                <a:solidFill>
                  <a:schemeClr val="bg1"/>
                </a:solidFill>
              </a:rPr>
              <a:t>اقتصادية </a:t>
            </a:r>
            <a:r>
              <a:rPr lang="ar-IQ" sz="2800" b="1" dirty="0">
                <a:solidFill>
                  <a:schemeClr val="bg1"/>
                </a:solidFill>
              </a:rPr>
              <a:t>مكلفة للمجتمع والحكومة  ويجب السعي لاقتلاعه من جذوره وتتجسد تكاليفه </a:t>
            </a:r>
            <a:r>
              <a:rPr lang="ar-IQ" sz="2800" b="1" dirty="0" smtClean="0">
                <a:solidFill>
                  <a:schemeClr val="bg1"/>
                </a:solidFill>
              </a:rPr>
              <a:t>بالاتي:</a:t>
            </a:r>
            <a:endParaRPr lang="en-US" sz="2800" dirty="0">
              <a:solidFill>
                <a:schemeClr val="bg1"/>
              </a:solidFill>
            </a:endParaRPr>
          </a:p>
          <a:p>
            <a:r>
              <a:rPr lang="ar-IQ" sz="2800" b="1" dirty="0">
                <a:solidFill>
                  <a:schemeClr val="bg1"/>
                </a:solidFill>
              </a:rPr>
              <a:t>1- </a:t>
            </a:r>
            <a:r>
              <a:rPr lang="ar-IQ" sz="2800" b="1" u="sng" dirty="0">
                <a:solidFill>
                  <a:schemeClr val="bg1"/>
                </a:solidFill>
              </a:rPr>
              <a:t>يخل بتخصيص </a:t>
            </a:r>
            <a:r>
              <a:rPr lang="ar-IQ" sz="2800" b="1" u="sng" dirty="0" smtClean="0">
                <a:solidFill>
                  <a:schemeClr val="bg1"/>
                </a:solidFill>
              </a:rPr>
              <a:t>الموارد وتوزيعها</a:t>
            </a:r>
            <a:r>
              <a:rPr lang="ar-IQ" sz="2800" b="1" dirty="0" smtClean="0">
                <a:solidFill>
                  <a:schemeClr val="bg1"/>
                </a:solidFill>
              </a:rPr>
              <a:t>: فالأموال </a:t>
            </a:r>
            <a:r>
              <a:rPr lang="ar-IQ" sz="2800" b="1" dirty="0">
                <a:solidFill>
                  <a:schemeClr val="bg1"/>
                </a:solidFill>
              </a:rPr>
              <a:t>المخصصة لتوفير الخدمات </a:t>
            </a:r>
            <a:r>
              <a:rPr lang="ar-IQ" sz="2800" b="1" dirty="0" smtClean="0">
                <a:solidFill>
                  <a:schemeClr val="bg1"/>
                </a:solidFill>
              </a:rPr>
              <a:t>لا تستخدم </a:t>
            </a:r>
            <a:r>
              <a:rPr lang="ar-IQ" sz="2800" b="1" dirty="0">
                <a:solidFill>
                  <a:schemeClr val="bg1"/>
                </a:solidFill>
              </a:rPr>
              <a:t>بالشكل الاكثر كفاءة </a:t>
            </a:r>
            <a:r>
              <a:rPr lang="ar-IQ" sz="2800" b="1" dirty="0" smtClean="0">
                <a:solidFill>
                  <a:schemeClr val="bg1"/>
                </a:solidFill>
              </a:rPr>
              <a:t>لإحالة </a:t>
            </a:r>
            <a:r>
              <a:rPr lang="ar-IQ" sz="2800" b="1" dirty="0">
                <a:solidFill>
                  <a:schemeClr val="bg1"/>
                </a:solidFill>
              </a:rPr>
              <a:t>العقود الى الفاسدين مقابل الرشوة بدلا من المؤسسات الكفوءة .</a:t>
            </a:r>
            <a:endParaRPr lang="en-US" sz="2800" dirty="0">
              <a:solidFill>
                <a:schemeClr val="bg1"/>
              </a:solidFill>
            </a:endParaRPr>
          </a:p>
          <a:p>
            <a:r>
              <a:rPr lang="ar-IQ" sz="2800" b="1" dirty="0">
                <a:solidFill>
                  <a:schemeClr val="bg1"/>
                </a:solidFill>
              </a:rPr>
              <a:t>2- </a:t>
            </a:r>
            <a:r>
              <a:rPr lang="ar-IQ" sz="2800" b="1" u="sng" dirty="0">
                <a:solidFill>
                  <a:schemeClr val="bg1"/>
                </a:solidFill>
              </a:rPr>
              <a:t>يخفض من مستويات الاستثمار </a:t>
            </a:r>
            <a:r>
              <a:rPr lang="ar-IQ" sz="2800" b="1" dirty="0">
                <a:solidFill>
                  <a:schemeClr val="bg1"/>
                </a:solidFill>
              </a:rPr>
              <a:t>: فالمستثمرون المحليون والاجانب يتجنبون البيئات التي يتغلغل فيها الفساد لانه يزيد من تكاليف تنفيذ الاعمال ويضعف سيادة القانون .</a:t>
            </a:r>
            <a:endParaRPr lang="en-US" sz="2800" dirty="0">
              <a:solidFill>
                <a:schemeClr val="bg1"/>
              </a:solidFill>
            </a:endParaRPr>
          </a:p>
          <a:p>
            <a:r>
              <a:rPr lang="ar-IQ" sz="2800" b="1" dirty="0">
                <a:solidFill>
                  <a:schemeClr val="bg1"/>
                </a:solidFill>
              </a:rPr>
              <a:t>3- </a:t>
            </a:r>
            <a:r>
              <a:rPr lang="ar-IQ" sz="2800" b="1" u="sng" dirty="0" smtClean="0">
                <a:solidFill>
                  <a:schemeClr val="bg1"/>
                </a:solidFill>
              </a:rPr>
              <a:t>يقلل من المنافسة والكفاءة : طلب المسؤولين للرشاوي مقابل الرخص والتصاريح يحد من عدد المؤسسات القادرة على الدخول الى السوق مما يخلق بيئة اقتصاد الريع التي تجبر الشركات غير الراغبة في دفع الرشاوي الى اللجوء الى الاقتصاد غير الرسمي</a:t>
            </a:r>
            <a:r>
              <a:rPr lang="ar-IQ" sz="2800" b="1" dirty="0" smtClean="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35110525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88640"/>
            <a:ext cx="9144000" cy="6001643"/>
          </a:xfrm>
          <a:prstGeom prst="rect">
            <a:avLst/>
          </a:prstGeom>
          <a:noFill/>
        </p:spPr>
        <p:txBody>
          <a:bodyPr wrap="square" rtlCol="1">
            <a:spAutoFit/>
          </a:bodyPr>
          <a:lstStyle/>
          <a:p>
            <a:pPr algn="just"/>
            <a:r>
              <a:rPr lang="ar-IQ" sz="2400" b="1" dirty="0">
                <a:solidFill>
                  <a:schemeClr val="bg1"/>
                </a:solidFill>
              </a:rPr>
              <a:t>4- يزيد من الانفاق العام : ان مشاريع الاستثمار العام توفر الفرص لمسؤولي الحكومة الحصول على الرشاوي فمسؤولو الحكومة يعملون على دعم اقامة أكبر عدد من المشاريع الاستثمارية بالقطاع العام </a:t>
            </a:r>
            <a:r>
              <a:rPr lang="ar-IQ" sz="2400" b="1" dirty="0" smtClean="0">
                <a:solidFill>
                  <a:schemeClr val="bg1"/>
                </a:solidFill>
              </a:rPr>
              <a:t>بإحالة </a:t>
            </a:r>
            <a:r>
              <a:rPr lang="ar-IQ" sz="2400" b="1" dirty="0">
                <a:solidFill>
                  <a:schemeClr val="bg1"/>
                </a:solidFill>
              </a:rPr>
              <a:t>العقود لمعارفهم واقاربهم (من خلال الواسطة ) وربما </a:t>
            </a:r>
            <a:r>
              <a:rPr lang="ar-IQ" sz="2400" b="1" dirty="0" smtClean="0">
                <a:solidFill>
                  <a:schemeClr val="bg1"/>
                </a:solidFill>
              </a:rPr>
              <a:t>لا تكتمل </a:t>
            </a:r>
            <a:r>
              <a:rPr lang="ar-IQ" sz="2400" b="1" dirty="0">
                <a:solidFill>
                  <a:schemeClr val="bg1"/>
                </a:solidFill>
              </a:rPr>
              <a:t>هذه المشاريع لان النقود المخصصة قد سرقت .</a:t>
            </a:r>
            <a:endParaRPr lang="en-US" sz="2400" dirty="0">
              <a:solidFill>
                <a:schemeClr val="bg1"/>
              </a:solidFill>
            </a:endParaRPr>
          </a:p>
          <a:p>
            <a:pPr algn="just"/>
            <a:r>
              <a:rPr lang="ar-IQ" sz="2400" b="1" dirty="0">
                <a:solidFill>
                  <a:schemeClr val="bg1"/>
                </a:solidFill>
              </a:rPr>
              <a:t>5- </a:t>
            </a:r>
            <a:r>
              <a:rPr lang="ar-IQ" sz="2400" b="1" u="sng" dirty="0">
                <a:solidFill>
                  <a:schemeClr val="bg1"/>
                </a:solidFill>
              </a:rPr>
              <a:t>تخفض الانتاجية : في الانظمة الفاسدة ينفق الافراد كما تنفق المؤسسات الوقت والموارد لتغطية متطلبات الفساد ( دفع الرشاوي ، تعزيز العلاقات مع المسؤولين الفاسدين ) بدلا من انفاقها على انشطة تعزز النمو والتقدم وتزيد الانتاجية وتحسن الكفاءة .</a:t>
            </a:r>
            <a:endParaRPr lang="en-US" sz="2400" u="sng" dirty="0">
              <a:solidFill>
                <a:schemeClr val="bg1"/>
              </a:solidFill>
            </a:endParaRPr>
          </a:p>
          <a:p>
            <a:pPr algn="just"/>
            <a:r>
              <a:rPr lang="ar-IQ" sz="2400" b="1" u="sng" dirty="0">
                <a:solidFill>
                  <a:schemeClr val="bg1"/>
                </a:solidFill>
              </a:rPr>
              <a:t>6- يخفض من مستويات النمو : يلحق الفساد الاذى بالشركات الصغيرة التي يصعب عليها تحمل تكاليف الفساد (الوقت والمال ) مقارنة بالشركات الكبيرة </a:t>
            </a:r>
            <a:r>
              <a:rPr lang="ar-IQ" sz="2400" b="1" u="sng" dirty="0" smtClean="0">
                <a:solidFill>
                  <a:schemeClr val="bg1"/>
                </a:solidFill>
              </a:rPr>
              <a:t>مما يخلق </a:t>
            </a:r>
            <a:r>
              <a:rPr lang="ar-IQ" sz="2400" b="1" u="sng" dirty="0">
                <a:solidFill>
                  <a:schemeClr val="bg1"/>
                </a:solidFill>
              </a:rPr>
              <a:t>الضرر بنمو الاقتصاد .</a:t>
            </a:r>
            <a:endParaRPr lang="en-US" sz="2400" u="sng" dirty="0">
              <a:solidFill>
                <a:schemeClr val="bg1"/>
              </a:solidFill>
            </a:endParaRPr>
          </a:p>
          <a:p>
            <a:pPr algn="just"/>
            <a:r>
              <a:rPr lang="ar-IQ" sz="2400" b="1" dirty="0">
                <a:solidFill>
                  <a:schemeClr val="bg1"/>
                </a:solidFill>
              </a:rPr>
              <a:t>7- يفاقم الفقر وعدم المساواة : يعمل الفساد على تخفيض امكانيات كسب الدخل لدى الفقراء بسبب تضاؤل الفرص المتاحة بالقطاع الخاص وكذلك من خلال  الحد من الانفاق على خدمات القطاع العام ، يؤدي الى تيسير عدم المساواة </a:t>
            </a:r>
            <a:r>
              <a:rPr lang="ar-IQ" sz="2400" b="1" dirty="0" smtClean="0">
                <a:solidFill>
                  <a:schemeClr val="bg1"/>
                </a:solidFill>
              </a:rPr>
              <a:t>مما يحد </a:t>
            </a:r>
            <a:r>
              <a:rPr lang="ar-IQ" sz="2400" b="1" dirty="0">
                <a:solidFill>
                  <a:schemeClr val="bg1"/>
                </a:solidFill>
              </a:rPr>
              <a:t>من الحصول على الموارد الاساسية مثل الرعاية الصحية والتعليم .</a:t>
            </a:r>
            <a:endParaRPr lang="en-US" sz="2400" dirty="0">
              <a:solidFill>
                <a:schemeClr val="bg1"/>
              </a:solidFill>
            </a:endParaRPr>
          </a:p>
          <a:p>
            <a:pPr algn="just"/>
            <a:r>
              <a:rPr lang="ar-IQ" sz="2400" b="1" dirty="0">
                <a:solidFill>
                  <a:schemeClr val="bg1"/>
                </a:solidFill>
              </a:rPr>
              <a:t>8- يقلل من سيادة القانون : يعمل الفساد على خلق ثقافة يفلت فيها مسؤولوا الحكومة من المساءلة  عن تصرفاتهم </a:t>
            </a:r>
            <a:r>
              <a:rPr lang="ar-IQ" sz="2400" b="1"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123160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bg1"/>
              </a:solidFill>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369" y="533400"/>
            <a:ext cx="5022850" cy="3767138"/>
          </a:xfrm>
          <a:prstGeom prst="rect">
            <a:avLst/>
          </a:prstGeom>
          <a:ln>
            <a:noFill/>
          </a:ln>
          <a:effectLst>
            <a:outerShdw blurRad="292100" dist="139700" dir="2700000" algn="tl" rotWithShape="0">
              <a:srgbClr val="333333">
                <a:alpha val="65000"/>
              </a:srgbClr>
            </a:outerShdw>
          </a:effectLst>
        </p:spPr>
      </p:pic>
      <p:sp>
        <p:nvSpPr>
          <p:cNvPr id="5" name="مربع نص 4"/>
          <p:cNvSpPr txBox="1"/>
          <p:nvPr/>
        </p:nvSpPr>
        <p:spPr>
          <a:xfrm>
            <a:off x="0" y="116632"/>
            <a:ext cx="9036495" cy="7602081"/>
          </a:xfrm>
          <a:prstGeom prst="rect">
            <a:avLst/>
          </a:prstGeom>
          <a:noFill/>
        </p:spPr>
        <p:txBody>
          <a:bodyPr wrap="square" rtlCol="1">
            <a:spAutoFit/>
          </a:bodyPr>
          <a:lstStyle/>
          <a:p>
            <a:endParaRPr lang="en-US" sz="2400" dirty="0">
              <a:solidFill>
                <a:schemeClr val="bg1"/>
              </a:solidFill>
            </a:endParaRPr>
          </a:p>
          <a:p>
            <a:pPr algn="ctr"/>
            <a:r>
              <a:rPr lang="ar-IQ" sz="3200" b="1" dirty="0" smtClean="0">
                <a:solidFill>
                  <a:schemeClr val="bg1"/>
                </a:solidFill>
              </a:rPr>
              <a:t>خلفية </a:t>
            </a:r>
            <a:r>
              <a:rPr lang="ar-IQ" sz="3200" b="1" dirty="0">
                <a:solidFill>
                  <a:schemeClr val="bg1"/>
                </a:solidFill>
              </a:rPr>
              <a:t>نظرية عن الجودة وتكاليفها</a:t>
            </a:r>
            <a:endParaRPr lang="en-US" sz="3200" b="1" dirty="0">
              <a:solidFill>
                <a:schemeClr val="bg1"/>
              </a:solidFill>
            </a:endParaRPr>
          </a:p>
          <a:p>
            <a:r>
              <a:rPr lang="ar-IQ" sz="3200" b="1" dirty="0">
                <a:solidFill>
                  <a:schemeClr val="bg1"/>
                </a:solidFill>
              </a:rPr>
              <a:t>مفهوم الجودة:  </a:t>
            </a:r>
            <a:r>
              <a:rPr lang="en-US" sz="3200" b="1" dirty="0">
                <a:solidFill>
                  <a:schemeClr val="bg1"/>
                </a:solidFill>
              </a:rPr>
              <a:t>Concept of Quality</a:t>
            </a:r>
          </a:p>
          <a:p>
            <a:r>
              <a:rPr lang="ar-IQ" sz="3200" b="1" dirty="0">
                <a:solidFill>
                  <a:schemeClr val="bg1"/>
                </a:solidFill>
              </a:rPr>
              <a:t>  هناك وجهتي نظر رئيسيتين لبيان مفهوم الجودة وهما الجودة من وجهة نظر الزبون والجودة من وجهة نظر المُصّنع (المُنتج) ويمكن توضيحهما كالآتي :ـ </a:t>
            </a:r>
            <a:endParaRPr lang="ar-IQ" sz="3200" b="1" dirty="0" smtClean="0">
              <a:solidFill>
                <a:schemeClr val="bg1"/>
              </a:solidFill>
            </a:endParaRPr>
          </a:p>
          <a:p>
            <a:pPr algn="just"/>
            <a:r>
              <a:rPr lang="ar-IQ" sz="3200" b="1" dirty="0">
                <a:solidFill>
                  <a:schemeClr val="bg1"/>
                </a:solidFill>
              </a:rPr>
              <a:t>أولا" :ـ </a:t>
            </a:r>
            <a:r>
              <a:rPr lang="ar-IQ" sz="3200" b="1" u="sng" dirty="0">
                <a:solidFill>
                  <a:schemeClr val="bg1"/>
                </a:solidFill>
              </a:rPr>
              <a:t>الجودة من وجهة نظر الزبون </a:t>
            </a:r>
            <a:r>
              <a:rPr lang="en-US" sz="3200" b="1" dirty="0">
                <a:solidFill>
                  <a:schemeClr val="bg1"/>
                </a:solidFill>
              </a:rPr>
              <a:t>Quality from the Customer's View </a:t>
            </a:r>
            <a:r>
              <a:rPr lang="ar-IQ" sz="3200" b="1" dirty="0">
                <a:solidFill>
                  <a:schemeClr val="bg1"/>
                </a:solidFill>
              </a:rPr>
              <a:t>:ـ</a:t>
            </a:r>
            <a:endParaRPr lang="en-US" sz="3200" b="1" dirty="0">
              <a:solidFill>
                <a:schemeClr val="bg1"/>
              </a:solidFill>
            </a:endParaRPr>
          </a:p>
          <a:p>
            <a:pPr algn="just"/>
            <a:r>
              <a:rPr lang="ar-IQ" sz="3200" b="1" dirty="0">
                <a:solidFill>
                  <a:schemeClr val="bg1"/>
                </a:solidFill>
              </a:rPr>
              <a:t>إن الجودة هي الملائمة للاستعمال </a:t>
            </a:r>
            <a:r>
              <a:rPr lang="en-US" sz="3200" b="1" dirty="0">
                <a:solidFill>
                  <a:schemeClr val="bg1"/>
                </a:solidFill>
              </a:rPr>
              <a:t>Fitness for use (Juran,et.al,1974:2-2) </a:t>
            </a:r>
            <a:r>
              <a:rPr lang="ar-IQ" sz="3200" b="1" dirty="0">
                <a:solidFill>
                  <a:schemeClr val="bg1"/>
                </a:solidFill>
              </a:rPr>
              <a:t>وقد أشار </a:t>
            </a:r>
            <a:r>
              <a:rPr lang="en-US" sz="3200" b="1" dirty="0">
                <a:solidFill>
                  <a:schemeClr val="bg1"/>
                </a:solidFill>
              </a:rPr>
              <a:t>Evans </a:t>
            </a:r>
            <a:r>
              <a:rPr lang="ar-IQ" sz="3200" b="1" dirty="0">
                <a:solidFill>
                  <a:schemeClr val="bg1"/>
                </a:solidFill>
              </a:rPr>
              <a:t>إلى إن جودة المنتوج أو الخدمة يجب أن تقابل أو تتجاوز حاجات الزبون وتوقعاته </a:t>
            </a:r>
            <a:r>
              <a:rPr lang="en-US" sz="3200" b="1" dirty="0">
                <a:solidFill>
                  <a:schemeClr val="bg1"/>
                </a:solidFill>
              </a:rPr>
              <a:t>(Evans,1997:47)</a:t>
            </a:r>
            <a:r>
              <a:rPr lang="ar-IQ" sz="3200" b="1" dirty="0">
                <a:solidFill>
                  <a:schemeClr val="bg1"/>
                </a:solidFill>
              </a:rPr>
              <a:t>، ويرى </a:t>
            </a:r>
            <a:r>
              <a:rPr lang="en-US" sz="3200" b="1" dirty="0">
                <a:solidFill>
                  <a:schemeClr val="bg1"/>
                </a:solidFill>
              </a:rPr>
              <a:t>Hilton</a:t>
            </a:r>
            <a:r>
              <a:rPr lang="ar-IQ" sz="3200" b="1" dirty="0">
                <a:solidFill>
                  <a:schemeClr val="bg1"/>
                </a:solidFill>
              </a:rPr>
              <a:t> بأن الجودة ما هي إلا درجة امتياز المنتوج وانسجامه مع الاستعمال المراد أو المرتقب منه </a:t>
            </a:r>
            <a:r>
              <a:rPr lang="en-US" sz="3200" b="1" dirty="0">
                <a:solidFill>
                  <a:schemeClr val="bg1"/>
                </a:solidFill>
              </a:rPr>
              <a:t>(Hilton,1999:496</a:t>
            </a:r>
            <a:r>
              <a:rPr lang="en-US" sz="2400" b="1" dirty="0">
                <a:solidFill>
                  <a:schemeClr val="bg1"/>
                </a:solidFill>
              </a:rPr>
              <a:t>)</a:t>
            </a:r>
            <a:r>
              <a:rPr lang="ar-IQ" sz="2400" b="1" dirty="0">
                <a:solidFill>
                  <a:schemeClr val="bg1"/>
                </a:solidFill>
              </a:rPr>
              <a:t>،</a:t>
            </a:r>
            <a:endParaRPr lang="en-US" sz="2400" b="1" dirty="0">
              <a:solidFill>
                <a:schemeClr val="bg1"/>
              </a:solidFill>
            </a:endParaRPr>
          </a:p>
          <a:p>
            <a:pPr marL="342900" indent="-342900">
              <a:buFontTx/>
              <a:buChar char="-"/>
            </a:pPr>
            <a:endParaRPr lang="en-US" sz="2400" dirty="0">
              <a:solidFill>
                <a:schemeClr val="bg1"/>
              </a:solidFill>
            </a:endParaRPr>
          </a:p>
          <a:p>
            <a:pPr lvl="0" algn="ctr"/>
            <a:endParaRPr lang="en-US" sz="2400" b="1" dirty="0">
              <a:solidFill>
                <a:schemeClr val="bg1"/>
              </a:solidFill>
            </a:endParaRPr>
          </a:p>
        </p:txBody>
      </p:sp>
    </p:spTree>
    <p:extLst>
      <p:ext uri="{BB962C8B-B14F-4D97-AF65-F5344CB8AC3E}">
        <p14:creationId xmlns:p14="http://schemas.microsoft.com/office/powerpoint/2010/main" val="2906482361"/>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TM02900771[[fn=Slice]]</Template>
  <TotalTime>8252</TotalTime>
  <Words>4723</Words>
  <Application>Microsoft Office PowerPoint</Application>
  <PresentationFormat>On-screen Show (4:3)</PresentationFormat>
  <Paragraphs>560</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Arabic Typesetting</vt:lpstr>
      <vt:lpstr>Arial</vt:lpstr>
      <vt:lpstr>Calibri</vt:lpstr>
      <vt:lpstr>Century Gothic</vt:lpstr>
      <vt:lpstr>DecoType Thuluth</vt:lpstr>
      <vt:lpstr>Tahoma</vt:lpstr>
      <vt:lpstr>Verdana</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الامتيازات وبضاعة الامانة</dc:title>
  <dc:creator>hussin</dc:creator>
  <cp:lastModifiedBy>Faisal</cp:lastModifiedBy>
  <cp:revision>205</cp:revision>
  <dcterms:created xsi:type="dcterms:W3CDTF">2014-05-29T21:42:15Z</dcterms:created>
  <dcterms:modified xsi:type="dcterms:W3CDTF">2017-04-28T18:01:55Z</dcterms:modified>
</cp:coreProperties>
</file>