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205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2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45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037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143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735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12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0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13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50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36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B241-2069-453B-B31D-B2C4948ACD34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BC17-D405-4C4D-B9DE-0378E5665B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71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Lecture Five</a:t>
            </a:r>
            <a:endParaRPr lang="ar-IQ" sz="54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Fixed </a:t>
            </a:r>
            <a:r>
              <a:rPr lang="en-US" sz="4000" b="1" dirty="0" err="1">
                <a:solidFill>
                  <a:srgbClr val="7030A0"/>
                </a:solidFill>
              </a:rPr>
              <a:t>v.s</a:t>
            </a:r>
            <a:r>
              <a:rPr lang="en-US" sz="4000" b="1" dirty="0">
                <a:solidFill>
                  <a:srgbClr val="7030A0"/>
                </a:solidFill>
              </a:rPr>
              <a:t>. Random </a:t>
            </a:r>
            <a:r>
              <a:rPr lang="en-US" sz="4000" b="1" dirty="0" smtClean="0">
                <a:solidFill>
                  <a:srgbClr val="7030A0"/>
                </a:solidFill>
              </a:rPr>
              <a:t>Designs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 smtClean="0">
                <a:solidFill>
                  <a:srgbClr val="7030A0"/>
                </a:solidFill>
              </a:rPr>
              <a:t>Cross </a:t>
            </a:r>
            <a:r>
              <a:rPr lang="en-US" sz="4000" b="1" dirty="0" err="1" smtClean="0">
                <a:solidFill>
                  <a:srgbClr val="7030A0"/>
                </a:solidFill>
              </a:rPr>
              <a:t>v.s</a:t>
            </a:r>
            <a:r>
              <a:rPr lang="en-US" sz="4000" b="1" dirty="0" smtClean="0">
                <a:solidFill>
                  <a:srgbClr val="7030A0"/>
                </a:solidFill>
              </a:rPr>
              <a:t>. Nested Designs</a:t>
            </a:r>
            <a:endParaRPr lang="ar-IQ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7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Fixed </a:t>
            </a:r>
            <a:r>
              <a:rPr lang="en-US" b="1" u="sng" dirty="0" err="1">
                <a:solidFill>
                  <a:srgbClr val="C00000"/>
                </a:solidFill>
              </a:rPr>
              <a:t>v.s</a:t>
            </a:r>
            <a:r>
              <a:rPr lang="en-US" b="1" u="sng" dirty="0">
                <a:solidFill>
                  <a:srgbClr val="C00000"/>
                </a:solidFill>
              </a:rPr>
              <a:t>. Random </a:t>
            </a:r>
            <a:r>
              <a:rPr lang="en-US" b="1" u="sng" dirty="0" smtClean="0">
                <a:solidFill>
                  <a:srgbClr val="C00000"/>
                </a:solidFill>
              </a:rPr>
              <a:t>effects</a:t>
            </a:r>
            <a:endParaRPr lang="ar-IQ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596412"/>
              </p:ext>
            </p:extLst>
          </p:nvPr>
        </p:nvGraphicFramePr>
        <p:xfrm>
          <a:off x="467544" y="2276872"/>
          <a:ext cx="8229600" cy="26223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14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Random Effects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Effects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91366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Only some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of all treatments were used in the experiment, and the researcher intends to make inference about a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larger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set of treatments. The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once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from which the experimental set was randomly selected.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All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treatments of interest were used in the experiment, and the researcher intends to make inference about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only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this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set of treatments.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Each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effect is estimated with its variation and compared with </a:t>
                      </a:r>
                      <a:r>
                        <a:rPr lang="en-US" sz="2000" i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other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effects.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42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013034"/>
              </p:ext>
            </p:extLst>
          </p:nvPr>
        </p:nvGraphicFramePr>
        <p:xfrm>
          <a:off x="467544" y="836712"/>
          <a:ext cx="8229600" cy="20035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73624"/>
                <a:gridCol w="3260264"/>
                <a:gridCol w="1495712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Random Model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Model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Effects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(constant)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(constant)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µ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Random variable 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τ ~ </a:t>
                      </a:r>
                      <a:r>
                        <a:rPr lang="en-US" sz="18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iidN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(0, σ</a:t>
                      </a:r>
                      <a:r>
                        <a:rPr lang="en-US" sz="1800" b="1" baseline="-25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τ</a:t>
                      </a:r>
                      <a:r>
                        <a:rPr lang="en-US" sz="1800" b="1" baseline="30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)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and  independent of 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(ε)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(constant) such that:  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τ</a:t>
                      </a:r>
                      <a:r>
                        <a:rPr lang="en-US" sz="1800" b="1" baseline="-25000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Random variable ε ~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iidN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(0, σ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aseline="30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) for each treatment population.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Random variable ε ~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iidN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(0, σ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1800" baseline="30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) for each treatment population.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ε</a:t>
                      </a:r>
                      <a:r>
                        <a:rPr lang="en-US" sz="1800" b="1" baseline="-25000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ij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86988"/>
              </p:ext>
            </p:extLst>
          </p:nvPr>
        </p:nvGraphicFramePr>
        <p:xfrm>
          <a:off x="457200" y="3372453"/>
          <a:ext cx="8229600" cy="1587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9475"/>
                <a:gridCol w="3560125"/>
              </a:tblGrid>
              <a:tr h="34457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Fixed </a:t>
                      </a:r>
                      <a:r>
                        <a:rPr lang="en-US" sz="1800" dirty="0" smtClean="0">
                          <a:effectLst/>
                        </a:rPr>
                        <a:t>Effects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Random Effects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666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 test (Means)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(or H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en-US" sz="1800" dirty="0" err="1">
                          <a:effectLst/>
                        </a:rPr>
                        <a:t>τ</a:t>
                      </a:r>
                      <a:r>
                        <a:rPr lang="en-US" sz="1800" baseline="-250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=0)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v.s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 Test (Variances)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v.s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6129"/>
              </p:ext>
            </p:extLst>
          </p:nvPr>
        </p:nvGraphicFramePr>
        <p:xfrm>
          <a:off x="2005980" y="4054971"/>
          <a:ext cx="14859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460500" imgH="228600" progId="Equation.3">
                  <p:embed/>
                </p:oleObj>
              </mc:Choice>
              <mc:Fallback>
                <p:oleObj name="Equation" r:id="rId3" imgW="14605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980" y="4054971"/>
                        <a:ext cx="14859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87281"/>
              </p:ext>
            </p:extLst>
          </p:nvPr>
        </p:nvGraphicFramePr>
        <p:xfrm>
          <a:off x="1749946" y="4437112"/>
          <a:ext cx="18859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854200" imgH="228600" progId="Equation.3">
                  <p:embed/>
                </p:oleObj>
              </mc:Choice>
              <mc:Fallback>
                <p:oleObj name="Equation" r:id="rId5" imgW="1854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946" y="4437112"/>
                        <a:ext cx="188595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593339"/>
              </p:ext>
            </p:extLst>
          </p:nvPr>
        </p:nvGraphicFramePr>
        <p:xfrm>
          <a:off x="5895181" y="4077072"/>
          <a:ext cx="981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965200" imgH="241300" progId="Equation.3">
                  <p:embed/>
                </p:oleObj>
              </mc:Choice>
              <mc:Fallback>
                <p:oleObj name="Equation" r:id="rId7" imgW="9652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181" y="4077072"/>
                        <a:ext cx="981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725163"/>
              </p:ext>
            </p:extLst>
          </p:nvPr>
        </p:nvGraphicFramePr>
        <p:xfrm>
          <a:off x="5976714" y="4509120"/>
          <a:ext cx="971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9" imgW="952087" imgH="241195" progId="Equation.3">
                  <p:embed/>
                </p:oleObj>
              </mc:Choice>
              <mc:Fallback>
                <p:oleObj name="Equation" r:id="rId9" imgW="952087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714" y="4509120"/>
                        <a:ext cx="97155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41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Cross  vs. Nested  </a:t>
            </a:r>
            <a:r>
              <a:rPr lang="en-US" b="1" u="sng" dirty="0" smtClean="0">
                <a:solidFill>
                  <a:srgbClr val="C00000"/>
                </a:solidFill>
              </a:rPr>
              <a:t>Designs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C00000"/>
                </a:solidFill>
              </a:rPr>
              <a:t>Cross Classification</a:t>
            </a:r>
            <a:r>
              <a:rPr lang="en-US" sz="2800" dirty="0">
                <a:solidFill>
                  <a:srgbClr val="C00000"/>
                </a:solidFill>
              </a:rPr>
              <a:t>:</a:t>
            </a:r>
            <a:r>
              <a:rPr lang="en-US" sz="2800" dirty="0"/>
              <a:t> Treatments occur when every level of factor </a:t>
            </a:r>
            <a:r>
              <a:rPr lang="en-US" sz="2800" b="1" i="1" dirty="0"/>
              <a:t>(A)</a:t>
            </a:r>
            <a:r>
              <a:rPr lang="en-US" sz="2800" dirty="0"/>
              <a:t> occurs with every level of factor </a:t>
            </a:r>
            <a:r>
              <a:rPr lang="en-US" sz="2800" b="1" i="1" dirty="0"/>
              <a:t>(B</a:t>
            </a:r>
            <a:r>
              <a:rPr lang="en-US" sz="2800" b="1" i="1" dirty="0" smtClean="0"/>
              <a:t>)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algn="just" rtl="0"/>
            <a:r>
              <a:rPr lang="en-US" sz="2800" b="1" dirty="0">
                <a:solidFill>
                  <a:srgbClr val="C00000"/>
                </a:solidFill>
              </a:rPr>
              <a:t>Nested Classification</a:t>
            </a:r>
            <a:r>
              <a:rPr lang="en-US" sz="2800" dirty="0">
                <a:solidFill>
                  <a:srgbClr val="C00000"/>
                </a:solidFill>
              </a:rPr>
              <a:t>:</a:t>
            </a:r>
            <a:r>
              <a:rPr lang="en-US" sz="2800" dirty="0"/>
              <a:t> Treatments occur when each level of factor </a:t>
            </a:r>
            <a:r>
              <a:rPr lang="en-US" sz="2800" b="1" i="1" dirty="0"/>
              <a:t>(B)</a:t>
            </a:r>
            <a:r>
              <a:rPr lang="en-US" sz="2800" dirty="0"/>
              <a:t> occurs with only one level of factor </a:t>
            </a:r>
            <a:r>
              <a:rPr lang="en-US" sz="2800" b="1" i="1" dirty="0"/>
              <a:t>(A)</a:t>
            </a:r>
            <a:r>
              <a:rPr lang="en-US" sz="2800" dirty="0"/>
              <a:t>. Factors can be fixed or random, but factor </a:t>
            </a:r>
            <a:r>
              <a:rPr lang="en-US" sz="2800" b="1" i="1" dirty="0"/>
              <a:t>(B)</a:t>
            </a:r>
            <a:r>
              <a:rPr lang="en-US" sz="2800" dirty="0"/>
              <a:t> in the nested model is almost always random. </a:t>
            </a:r>
            <a:endParaRPr lang="en-US" sz="2800" dirty="0" smtClean="0"/>
          </a:p>
          <a:p>
            <a:pPr marL="0" indent="0" algn="just" rtl="0">
              <a:buNone/>
            </a:pPr>
            <a:endParaRPr lang="en-US" sz="2800" dirty="0" smtClean="0"/>
          </a:p>
          <a:p>
            <a:pPr marL="0" indent="0" algn="just" rtl="0">
              <a:buNone/>
            </a:pPr>
            <a:endParaRPr lang="en-US" sz="2800" dirty="0"/>
          </a:p>
          <a:p>
            <a:pPr marL="0" indent="0" rtl="0"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4270789" cy="59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16" y="5157192"/>
            <a:ext cx="3096336" cy="53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26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Lecture Five</vt:lpstr>
      <vt:lpstr>Fixed v.s. Random effects</vt:lpstr>
      <vt:lpstr>PowerPoint Presentation</vt:lpstr>
      <vt:lpstr>Cross  vs. Nested  Designs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</dc:title>
  <dc:creator>DR.Ahmed Saker</dc:creator>
  <cp:lastModifiedBy>DR.Ahmed Saker</cp:lastModifiedBy>
  <cp:revision>3</cp:revision>
  <dcterms:created xsi:type="dcterms:W3CDTF">2019-03-29T16:02:17Z</dcterms:created>
  <dcterms:modified xsi:type="dcterms:W3CDTF">2019-03-29T16:29:10Z</dcterms:modified>
</cp:coreProperties>
</file>