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76"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22" y="3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DA36A-9757-4328-BB40-EF6CAC0200FB}" type="datetimeFigureOut">
              <a:rPr lang="en-US" smtClean="0"/>
              <a:t>5/23/2019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F8945-D0AB-4CD4-ABF0-95044D3FD391}" type="slidenum">
              <a:rPr lang="en-US" smtClean="0"/>
              <a:t>‹#›</a:t>
            </a:fld>
            <a:endParaRPr lang="en-US"/>
          </a:p>
        </p:txBody>
      </p:sp>
    </p:spTree>
    <p:extLst>
      <p:ext uri="{BB962C8B-B14F-4D97-AF65-F5344CB8AC3E}">
        <p14:creationId xmlns:p14="http://schemas.microsoft.com/office/powerpoint/2010/main" val="604255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لمى عصام علي</a:t>
            </a:r>
          </a:p>
          <a:p>
            <a:endParaRPr lang="en-US" dirty="0"/>
          </a:p>
        </p:txBody>
      </p:sp>
      <p:sp>
        <p:nvSpPr>
          <p:cNvPr id="4" name="Slide Number Placeholder 3"/>
          <p:cNvSpPr>
            <a:spLocks noGrp="1"/>
          </p:cNvSpPr>
          <p:nvPr>
            <p:ph type="sldNum" sz="quarter" idx="10"/>
          </p:nvPr>
        </p:nvSpPr>
        <p:spPr/>
        <p:txBody>
          <a:bodyPr/>
          <a:lstStyle/>
          <a:p>
            <a:fld id="{86EF8945-D0AB-4CD4-ABF0-95044D3FD391}" type="slidenum">
              <a:rPr lang="en-US" smtClean="0"/>
              <a:t>1</a:t>
            </a:fld>
            <a:endParaRPr lang="en-US"/>
          </a:p>
        </p:txBody>
      </p:sp>
    </p:spTree>
    <p:extLst>
      <p:ext uri="{BB962C8B-B14F-4D97-AF65-F5344CB8AC3E}">
        <p14:creationId xmlns:p14="http://schemas.microsoft.com/office/powerpoint/2010/main" val="384484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لمى عصام علي</a:t>
            </a:r>
          </a:p>
          <a:p>
            <a:endParaRPr lang="en-US" dirty="0"/>
          </a:p>
        </p:txBody>
      </p:sp>
      <p:sp>
        <p:nvSpPr>
          <p:cNvPr id="4" name="Slide Number Placeholder 3"/>
          <p:cNvSpPr>
            <a:spLocks noGrp="1"/>
          </p:cNvSpPr>
          <p:nvPr>
            <p:ph type="sldNum" sz="quarter" idx="10"/>
          </p:nvPr>
        </p:nvSpPr>
        <p:spPr/>
        <p:txBody>
          <a:bodyPr/>
          <a:lstStyle/>
          <a:p>
            <a:fld id="{86EF8945-D0AB-4CD4-ABF0-95044D3FD391}" type="slidenum">
              <a:rPr lang="en-US" smtClean="0"/>
              <a:t>4</a:t>
            </a:fld>
            <a:endParaRPr lang="en-US"/>
          </a:p>
        </p:txBody>
      </p:sp>
    </p:spTree>
    <p:extLst>
      <p:ext uri="{BB962C8B-B14F-4D97-AF65-F5344CB8AC3E}">
        <p14:creationId xmlns:p14="http://schemas.microsoft.com/office/powerpoint/2010/main" val="4165758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لمى عصام علي</a:t>
            </a:r>
          </a:p>
          <a:p>
            <a:endParaRPr lang="en-US" dirty="0"/>
          </a:p>
        </p:txBody>
      </p:sp>
      <p:sp>
        <p:nvSpPr>
          <p:cNvPr id="4" name="Slide Number Placeholder 3"/>
          <p:cNvSpPr>
            <a:spLocks noGrp="1"/>
          </p:cNvSpPr>
          <p:nvPr>
            <p:ph type="sldNum" sz="quarter" idx="10"/>
          </p:nvPr>
        </p:nvSpPr>
        <p:spPr/>
        <p:txBody>
          <a:bodyPr/>
          <a:lstStyle/>
          <a:p>
            <a:fld id="{86EF8945-D0AB-4CD4-ABF0-95044D3FD391}" type="slidenum">
              <a:rPr lang="en-US" smtClean="0"/>
              <a:t>5</a:t>
            </a:fld>
            <a:endParaRPr lang="en-US"/>
          </a:p>
        </p:txBody>
      </p:sp>
    </p:spTree>
    <p:extLst>
      <p:ext uri="{BB962C8B-B14F-4D97-AF65-F5344CB8AC3E}">
        <p14:creationId xmlns:p14="http://schemas.microsoft.com/office/powerpoint/2010/main" val="12977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لمى عصام علي</a:t>
            </a:r>
          </a:p>
          <a:p>
            <a:endParaRPr lang="en-US" dirty="0"/>
          </a:p>
        </p:txBody>
      </p:sp>
      <p:sp>
        <p:nvSpPr>
          <p:cNvPr id="4" name="Slide Number Placeholder 3"/>
          <p:cNvSpPr>
            <a:spLocks noGrp="1"/>
          </p:cNvSpPr>
          <p:nvPr>
            <p:ph type="sldNum" sz="quarter" idx="10"/>
          </p:nvPr>
        </p:nvSpPr>
        <p:spPr/>
        <p:txBody>
          <a:bodyPr/>
          <a:lstStyle/>
          <a:p>
            <a:fld id="{86EF8945-D0AB-4CD4-ABF0-95044D3FD391}" type="slidenum">
              <a:rPr lang="en-US" smtClean="0"/>
              <a:t>7</a:t>
            </a:fld>
            <a:endParaRPr lang="en-US"/>
          </a:p>
        </p:txBody>
      </p:sp>
    </p:spTree>
    <p:extLst>
      <p:ext uri="{BB962C8B-B14F-4D97-AF65-F5344CB8AC3E}">
        <p14:creationId xmlns:p14="http://schemas.microsoft.com/office/powerpoint/2010/main" val="3131155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لمى عصام علي</a:t>
            </a:r>
          </a:p>
          <a:p>
            <a:endParaRPr lang="en-US" dirty="0"/>
          </a:p>
        </p:txBody>
      </p:sp>
      <p:sp>
        <p:nvSpPr>
          <p:cNvPr id="4" name="Slide Number Placeholder 3"/>
          <p:cNvSpPr>
            <a:spLocks noGrp="1"/>
          </p:cNvSpPr>
          <p:nvPr>
            <p:ph type="sldNum" sz="quarter" idx="10"/>
          </p:nvPr>
        </p:nvSpPr>
        <p:spPr/>
        <p:txBody>
          <a:bodyPr/>
          <a:lstStyle/>
          <a:p>
            <a:fld id="{86EF8945-D0AB-4CD4-ABF0-95044D3FD391}" type="slidenum">
              <a:rPr lang="en-US" smtClean="0"/>
              <a:t>10</a:t>
            </a:fld>
            <a:endParaRPr lang="en-US"/>
          </a:p>
        </p:txBody>
      </p:sp>
    </p:spTree>
    <p:extLst>
      <p:ext uri="{BB962C8B-B14F-4D97-AF65-F5344CB8AC3E}">
        <p14:creationId xmlns:p14="http://schemas.microsoft.com/office/powerpoint/2010/main" val="3637177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DEC7177-31C3-4CE0-BB6C-DD1EBBEF3F92}" type="datetimeFigureOut">
              <a:rPr lang="en-US"/>
              <a:pPr>
                <a:defRPr/>
              </a:pPr>
              <a:t>5/23/2019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9C832E-3F5B-4174-9282-81BBDF2BF0E2}" type="slidenum">
              <a:rPr lang="en-US"/>
              <a:pPr>
                <a:defRPr/>
              </a:pPr>
              <a:t>‹#›</a:t>
            </a:fld>
            <a:endParaRPr lang="en-US"/>
          </a:p>
        </p:txBody>
      </p:sp>
    </p:spTree>
    <p:extLst>
      <p:ext uri="{BB962C8B-B14F-4D97-AF65-F5344CB8AC3E}">
        <p14:creationId xmlns:p14="http://schemas.microsoft.com/office/powerpoint/2010/main" val="3701197776"/>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2DBF66-0D03-4893-91E4-8078A16F85D8}" type="datetimeFigureOut">
              <a:rPr lang="en-US"/>
              <a:pPr>
                <a:defRPr/>
              </a:pPr>
              <a:t>5/23/2019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1A5A94-6D5F-4FDD-90DD-01B777930A15}" type="slidenum">
              <a:rPr lang="en-US"/>
              <a:pPr>
                <a:defRPr/>
              </a:pPr>
              <a:t>‹#›</a:t>
            </a:fld>
            <a:endParaRPr lang="en-US"/>
          </a:p>
        </p:txBody>
      </p:sp>
    </p:spTree>
    <p:extLst>
      <p:ext uri="{BB962C8B-B14F-4D97-AF65-F5344CB8AC3E}">
        <p14:creationId xmlns:p14="http://schemas.microsoft.com/office/powerpoint/2010/main" val="177168566"/>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D5E400-F454-424B-96A3-6CE6F2F34875}" type="datetimeFigureOut">
              <a:rPr lang="en-US"/>
              <a:pPr>
                <a:defRPr/>
              </a:pPr>
              <a:t>5/23/2019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E2B5FB-6E78-41B1-B7CF-093D461F0E99}" type="slidenum">
              <a:rPr lang="en-US"/>
              <a:pPr>
                <a:defRPr/>
              </a:pPr>
              <a:t>‹#›</a:t>
            </a:fld>
            <a:endParaRPr lang="en-US"/>
          </a:p>
        </p:txBody>
      </p:sp>
    </p:spTree>
    <p:extLst>
      <p:ext uri="{BB962C8B-B14F-4D97-AF65-F5344CB8AC3E}">
        <p14:creationId xmlns:p14="http://schemas.microsoft.com/office/powerpoint/2010/main" val="123610952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C8DBD1-760D-444D-B8C4-0C26EDD6E2DF}" type="datetimeFigureOut">
              <a:rPr lang="en-US"/>
              <a:pPr>
                <a:defRPr/>
              </a:pPr>
              <a:t>5/23/2019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670065-7A3D-4713-86AF-6900475ACE22}" type="slidenum">
              <a:rPr lang="en-US"/>
              <a:pPr>
                <a:defRPr/>
              </a:pPr>
              <a:t>‹#›</a:t>
            </a:fld>
            <a:endParaRPr lang="en-US"/>
          </a:p>
        </p:txBody>
      </p:sp>
    </p:spTree>
    <p:extLst>
      <p:ext uri="{BB962C8B-B14F-4D97-AF65-F5344CB8AC3E}">
        <p14:creationId xmlns:p14="http://schemas.microsoft.com/office/powerpoint/2010/main" val="99968329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DDB3CE-CA5A-495A-8D6E-B616745942D0}" type="datetimeFigureOut">
              <a:rPr lang="en-US"/>
              <a:pPr>
                <a:defRPr/>
              </a:pPr>
              <a:t>5/23/2019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2E9E85-4CBC-440B-8763-97C1862A1DC0}" type="slidenum">
              <a:rPr lang="en-US"/>
              <a:pPr>
                <a:defRPr/>
              </a:pPr>
              <a:t>‹#›</a:t>
            </a:fld>
            <a:endParaRPr lang="en-US"/>
          </a:p>
        </p:txBody>
      </p:sp>
    </p:spTree>
    <p:extLst>
      <p:ext uri="{BB962C8B-B14F-4D97-AF65-F5344CB8AC3E}">
        <p14:creationId xmlns:p14="http://schemas.microsoft.com/office/powerpoint/2010/main" val="11139596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5136B6-19A4-4F2A-8391-8AF79F245B9C}" type="datetimeFigureOut">
              <a:rPr lang="en-US"/>
              <a:pPr>
                <a:defRPr/>
              </a:pPr>
              <a:t>5/23/2019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1F3712-6E2F-440B-9231-7E75DACE54DA}" type="slidenum">
              <a:rPr lang="en-US"/>
              <a:pPr>
                <a:defRPr/>
              </a:pPr>
              <a:t>‹#›</a:t>
            </a:fld>
            <a:endParaRPr lang="en-US"/>
          </a:p>
        </p:txBody>
      </p:sp>
    </p:spTree>
    <p:extLst>
      <p:ext uri="{BB962C8B-B14F-4D97-AF65-F5344CB8AC3E}">
        <p14:creationId xmlns:p14="http://schemas.microsoft.com/office/powerpoint/2010/main" val="180191520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54881F-BB3C-4603-ACEA-A7703613F979}" type="datetimeFigureOut">
              <a:rPr lang="en-US"/>
              <a:pPr>
                <a:defRPr/>
              </a:pPr>
              <a:t>5/23/2019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F7FA293-2255-482C-8D55-4D1A0B5C4929}" type="slidenum">
              <a:rPr lang="en-US"/>
              <a:pPr>
                <a:defRPr/>
              </a:pPr>
              <a:t>‹#›</a:t>
            </a:fld>
            <a:endParaRPr lang="en-US"/>
          </a:p>
        </p:txBody>
      </p:sp>
    </p:spTree>
    <p:extLst>
      <p:ext uri="{BB962C8B-B14F-4D97-AF65-F5344CB8AC3E}">
        <p14:creationId xmlns:p14="http://schemas.microsoft.com/office/powerpoint/2010/main" val="81974583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D06978-0C49-4BC3-A71B-B079A6A83FB5}" type="datetimeFigureOut">
              <a:rPr lang="en-US"/>
              <a:pPr>
                <a:defRPr/>
              </a:pPr>
              <a:t>5/23/2019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84D6061-3E11-46D9-9D62-BD93E457BA4A}" type="slidenum">
              <a:rPr lang="en-US"/>
              <a:pPr>
                <a:defRPr/>
              </a:pPr>
              <a:t>‹#›</a:t>
            </a:fld>
            <a:endParaRPr lang="en-US"/>
          </a:p>
        </p:txBody>
      </p:sp>
    </p:spTree>
    <p:extLst>
      <p:ext uri="{BB962C8B-B14F-4D97-AF65-F5344CB8AC3E}">
        <p14:creationId xmlns:p14="http://schemas.microsoft.com/office/powerpoint/2010/main" val="44457657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A75E2D-8DF9-4B65-82BC-3D42C767C000}" type="datetimeFigureOut">
              <a:rPr lang="en-US"/>
              <a:pPr>
                <a:defRPr/>
              </a:pPr>
              <a:t>5/23/2019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552C2A-B895-4699-BECC-022B124AEA18}" type="slidenum">
              <a:rPr lang="en-US"/>
              <a:pPr>
                <a:defRPr/>
              </a:pPr>
              <a:t>‹#›</a:t>
            </a:fld>
            <a:endParaRPr lang="en-US"/>
          </a:p>
        </p:txBody>
      </p:sp>
    </p:spTree>
    <p:extLst>
      <p:ext uri="{BB962C8B-B14F-4D97-AF65-F5344CB8AC3E}">
        <p14:creationId xmlns:p14="http://schemas.microsoft.com/office/powerpoint/2010/main" val="311275819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FD43F4-A466-4DC2-9BBC-08752BD27800}" type="datetimeFigureOut">
              <a:rPr lang="en-US"/>
              <a:pPr>
                <a:defRPr/>
              </a:pPr>
              <a:t>5/23/2019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C1C3C1-217A-4A05-AED9-8A7C47914A05}" type="slidenum">
              <a:rPr lang="en-US"/>
              <a:pPr>
                <a:defRPr/>
              </a:pPr>
              <a:t>‹#›</a:t>
            </a:fld>
            <a:endParaRPr lang="en-US"/>
          </a:p>
        </p:txBody>
      </p:sp>
    </p:spTree>
    <p:extLst>
      <p:ext uri="{BB962C8B-B14F-4D97-AF65-F5344CB8AC3E}">
        <p14:creationId xmlns:p14="http://schemas.microsoft.com/office/powerpoint/2010/main" val="395193181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1E7162-3780-4DF0-8DE6-8B1449BB176B}" type="datetimeFigureOut">
              <a:rPr lang="en-US"/>
              <a:pPr>
                <a:defRPr/>
              </a:pPr>
              <a:t>5/23/2019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DFA5F4-3790-4D4E-9CA9-41C97BDECE74}" type="slidenum">
              <a:rPr lang="en-US"/>
              <a:pPr>
                <a:defRPr/>
              </a:pPr>
              <a:t>‹#›</a:t>
            </a:fld>
            <a:endParaRPr lang="en-US"/>
          </a:p>
        </p:txBody>
      </p:sp>
    </p:spTree>
    <p:extLst>
      <p:ext uri="{BB962C8B-B14F-4D97-AF65-F5344CB8AC3E}">
        <p14:creationId xmlns:p14="http://schemas.microsoft.com/office/powerpoint/2010/main" val="2423519883"/>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1" name="arrow.wav"/>
          </p:stSnd>
        </p:sndAc>
      </p:transition>
    </mc:Choice>
    <mc:Fallback xmlns="">
      <p:transition spd="slow">
        <p:split orient="vert"/>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2D1E903-DBFF-42CD-84C9-D0FB5997204C}" type="datetimeFigureOut">
              <a:rPr lang="en-US"/>
              <a:pPr>
                <a:defRPr/>
              </a:pPr>
              <a:t>5/23/2019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AE7616A-B28C-4558-8A2F-9BA4CA972A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sndAc>
          <p:stSnd>
            <p:snd r:embed="rId13" name="arrow.wav"/>
          </p:stSnd>
        </p:sndAc>
      </p:transition>
    </mc:Choice>
    <mc:Fallback xmlns="">
      <p:transition spd="slow">
        <p:split orient="vert"/>
        <p:sndAc>
          <p:stSnd>
            <p:snd r:embed="rId15" name="arrow.wav"/>
          </p:stSnd>
        </p:sndAc>
      </p:transition>
    </mc:Fallback>
  </mc:AlternateConten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33400" y="457200"/>
            <a:ext cx="7924800" cy="6096000"/>
          </a:xfrm>
        </p:spPr>
        <p:txBody>
          <a:bodyPr/>
          <a:lstStyle/>
          <a:p>
            <a:r>
              <a:rPr lang="en-US" sz="2800" b="1" dirty="0" smtClean="0">
                <a:solidFill>
                  <a:srgbClr val="FF0000"/>
                </a:solidFill>
                <a:ea typeface="Calibri" pitchFamily="34" charset="0"/>
                <a:cs typeface="Arial" charset="0"/>
              </a:rPr>
              <a:t>SCHEDULING WITH RESOURCE CONSTRAINTS</a:t>
            </a:r>
            <a:br>
              <a:rPr lang="en-US" sz="2800" b="1" dirty="0" smtClean="0">
                <a:solidFill>
                  <a:srgbClr val="FF0000"/>
                </a:solidFill>
                <a:ea typeface="Calibri" pitchFamily="34" charset="0"/>
                <a:cs typeface="Arial" charset="0"/>
              </a:rPr>
            </a:br>
            <a:r>
              <a:rPr lang="en-US" sz="2800" b="1" dirty="0" smtClean="0">
                <a:solidFill>
                  <a:srgbClr val="FF0000"/>
                </a:solidFill>
                <a:ea typeface="Calibri"/>
                <a:cs typeface="Arial"/>
              </a:rPr>
              <a:t>Resource Loading and Leveling</a:t>
            </a:r>
            <a:br>
              <a:rPr lang="en-US" sz="2800" b="1" dirty="0" smtClean="0">
                <a:solidFill>
                  <a:srgbClr val="FF0000"/>
                </a:solidFill>
                <a:ea typeface="Calibri"/>
                <a:cs typeface="Arial"/>
              </a:rPr>
            </a:br>
            <a:r>
              <a:rPr lang="en-US" sz="2800" b="1" dirty="0" smtClean="0">
                <a:solidFill>
                  <a:srgbClr val="FF0000"/>
                </a:solidFill>
                <a:ea typeface="Calibri"/>
                <a:cs typeface="Arial"/>
              </a:rPr>
              <a:t/>
            </a:r>
            <a:br>
              <a:rPr lang="en-US" sz="2800" b="1" dirty="0" smtClean="0">
                <a:solidFill>
                  <a:srgbClr val="FF0000"/>
                </a:solidFill>
                <a:ea typeface="Calibri"/>
                <a:cs typeface="Arial"/>
              </a:rPr>
            </a:br>
            <a:r>
              <a:rPr lang="en-US" sz="2800" b="1" smtClean="0">
                <a:solidFill>
                  <a:schemeClr val="tx2"/>
                </a:solidFill>
                <a:ea typeface="Calibri"/>
                <a:cs typeface="Arial"/>
              </a:rPr>
              <a:t/>
            </a:r>
            <a:br>
              <a:rPr lang="en-US" sz="2800" b="1" smtClean="0">
                <a:solidFill>
                  <a:schemeClr val="tx2"/>
                </a:solidFill>
                <a:ea typeface="Calibri"/>
                <a:cs typeface="Arial"/>
              </a:rPr>
            </a:br>
            <a:r>
              <a:rPr lang="en-US" sz="2800" b="1" dirty="0" smtClean="0">
                <a:solidFill>
                  <a:schemeClr val="tx2"/>
                </a:solidFill>
                <a:ea typeface="Calibri"/>
                <a:cs typeface="Arial"/>
              </a:rPr>
              <a:t/>
            </a:r>
            <a:br>
              <a:rPr lang="en-US" sz="2800" b="1" dirty="0" smtClean="0">
                <a:solidFill>
                  <a:schemeClr val="tx2"/>
                </a:solidFill>
                <a:ea typeface="Calibri"/>
                <a:cs typeface="Arial"/>
              </a:rPr>
            </a:br>
            <a:r>
              <a:rPr lang="en-US" sz="2800" b="1" dirty="0" smtClean="0">
                <a:solidFill>
                  <a:schemeClr val="tx2"/>
                </a:solidFill>
                <a:ea typeface="Calibri"/>
                <a:cs typeface="Arial"/>
              </a:rPr>
              <a:t>project management course</a:t>
            </a:r>
            <a:br>
              <a:rPr lang="en-US" sz="2800" b="1" dirty="0" smtClean="0">
                <a:solidFill>
                  <a:schemeClr val="tx2"/>
                </a:solidFill>
                <a:ea typeface="Calibri"/>
                <a:cs typeface="Arial"/>
              </a:rPr>
            </a:br>
            <a:r>
              <a:rPr lang="en-US" sz="2800" b="1" dirty="0" smtClean="0">
                <a:solidFill>
                  <a:schemeClr val="tx2"/>
                </a:solidFill>
                <a:ea typeface="Calibri"/>
                <a:cs typeface="Arial"/>
              </a:rPr>
              <a:t>Industrial Management</a:t>
            </a:r>
            <a:br>
              <a:rPr lang="en-US" sz="2800" b="1" dirty="0" smtClean="0">
                <a:solidFill>
                  <a:schemeClr val="tx2"/>
                </a:solidFill>
                <a:ea typeface="Calibri"/>
                <a:cs typeface="Arial"/>
              </a:rPr>
            </a:br>
            <a:r>
              <a:rPr lang="en-US" sz="2800" b="1" dirty="0" smtClean="0">
                <a:solidFill>
                  <a:schemeClr val="tx2"/>
                </a:solidFill>
                <a:ea typeface="Calibri"/>
                <a:cs typeface="Arial"/>
              </a:rPr>
              <a:t/>
            </a:r>
            <a:br>
              <a:rPr lang="en-US" sz="2800" b="1" dirty="0" smtClean="0">
                <a:solidFill>
                  <a:schemeClr val="tx2"/>
                </a:solidFill>
                <a:ea typeface="Calibri"/>
                <a:cs typeface="Arial"/>
              </a:rPr>
            </a:br>
            <a:r>
              <a:rPr lang="en-US" sz="2800" b="1" dirty="0" smtClean="0">
                <a:solidFill>
                  <a:srgbClr val="FF0000"/>
                </a:solidFill>
                <a:ea typeface="Calibri"/>
                <a:cs typeface="Arial"/>
              </a:rPr>
              <a:t>(2018-2019)</a:t>
            </a:r>
            <a:br>
              <a:rPr lang="en-US" sz="2800" b="1" dirty="0" smtClean="0">
                <a:solidFill>
                  <a:srgbClr val="FF0000"/>
                </a:solidFill>
                <a:ea typeface="Calibri"/>
                <a:cs typeface="Arial"/>
              </a:rPr>
            </a:br>
            <a:endParaRPr lang="en-US" sz="2800" dirty="0" smtClean="0">
              <a:solidFill>
                <a:srgbClr val="FF0000"/>
              </a:solidFill>
              <a:ea typeface="Calibri" pitchFamily="34" charset="0"/>
              <a:cs typeface="Arial" charset="0"/>
            </a:endParaRPr>
          </a:p>
        </p:txBody>
      </p:sp>
      <p:sp>
        <p:nvSpPr>
          <p:cNvPr id="3" name="مستطيل 2"/>
          <p:cNvSpPr/>
          <p:nvPr/>
        </p:nvSpPr>
        <p:spPr>
          <a:xfrm>
            <a:off x="381000" y="4649388"/>
            <a:ext cx="2213808" cy="221599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13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a:t>
            </a:r>
            <a:endParaRPr lang="ar-SA" sz="13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sndAc>
          <p:stSnd>
            <p:snd r:embed="rId3" name="arrow.wav"/>
          </p:stSnd>
        </p:sndAc>
      </p:transition>
    </mc:Choice>
    <mc:Fallback xmlns="">
      <p:transition spd="slow">
        <p:circle/>
        <p:sndAc>
          <p:stSnd>
            <p:snd r:embed="rId4" name="arrow.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26"/>
          <p:cNvPicPr/>
          <p:nvPr/>
        </p:nvPicPr>
        <p:blipFill>
          <a:blip r:embed="rId4">
            <a:extLst>
              <a:ext uri="{28A0092B-C50C-407E-A947-70E740481C1C}">
                <a14:useLocalDpi xmlns:a14="http://schemas.microsoft.com/office/drawing/2010/main" val="0"/>
              </a:ext>
            </a:extLst>
          </a:blip>
          <a:stretch>
            <a:fillRect/>
          </a:stretch>
        </p:blipFill>
        <p:spPr>
          <a:xfrm>
            <a:off x="228600" y="304800"/>
            <a:ext cx="8534400" cy="5562600"/>
          </a:xfrm>
          <a:prstGeom prst="rect">
            <a:avLst/>
          </a:prstGeom>
        </p:spPr>
      </p:pic>
      <p:sp>
        <p:nvSpPr>
          <p:cNvPr id="3" name="Rectangle 2"/>
          <p:cNvSpPr/>
          <p:nvPr/>
        </p:nvSpPr>
        <p:spPr>
          <a:xfrm>
            <a:off x="1447800" y="5989802"/>
            <a:ext cx="6400800" cy="584775"/>
          </a:xfrm>
          <a:prstGeom prst="rect">
            <a:avLst/>
          </a:prstGeom>
        </p:spPr>
        <p:txBody>
          <a:bodyPr wrap="square">
            <a:spAutoFit/>
          </a:bodyPr>
          <a:lstStyle/>
          <a:p>
            <a:pPr rtl="1"/>
            <a:r>
              <a:rPr lang="ar-IQ" sz="3200" dirty="0" smtClean="0"/>
              <a:t>شكل رقم 4</a:t>
            </a:r>
            <a:r>
              <a:rPr lang="ar-SA" sz="3200" dirty="0" smtClean="0"/>
              <a:t>تحميل </a:t>
            </a:r>
            <a:r>
              <a:rPr lang="ar-SA" sz="3200" dirty="0"/>
              <a:t>عامل </a:t>
            </a:r>
            <a:r>
              <a:rPr lang="en-US" sz="3200" dirty="0"/>
              <a:t>Smoothed </a:t>
            </a:r>
            <a:r>
              <a:rPr lang="ar-SA" sz="3200" dirty="0" smtClean="0"/>
              <a:t>لمشروع.</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1100">
        <p14:switch dir="r"/>
        <p:sndAc>
          <p:stSnd>
            <p:snd r:embed="rId3" name="arrow.wav"/>
          </p:stSnd>
        </p:sndAc>
      </p:transition>
    </mc:Choice>
    <mc:Fallback xmlns="">
      <p:transition spd="slow">
        <p:fade/>
        <p:sndAc>
          <p:stSnd>
            <p:snd r:embed="rId5" name="arrow.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27"/>
          <p:cNvPicPr/>
          <p:nvPr/>
        </p:nvPicPr>
        <p:blipFill>
          <a:blip r:embed="rId3">
            <a:extLst>
              <a:ext uri="{28A0092B-C50C-407E-A947-70E740481C1C}">
                <a14:useLocalDpi xmlns:a14="http://schemas.microsoft.com/office/drawing/2010/main" val="0"/>
              </a:ext>
            </a:extLst>
          </a:blip>
          <a:stretch>
            <a:fillRect/>
          </a:stretch>
        </p:blipFill>
        <p:spPr>
          <a:xfrm>
            <a:off x="304800" y="394334"/>
            <a:ext cx="8305800" cy="547306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3" name="Rectangle 2"/>
          <p:cNvSpPr/>
          <p:nvPr/>
        </p:nvSpPr>
        <p:spPr>
          <a:xfrm>
            <a:off x="1131277" y="5867400"/>
            <a:ext cx="7239000" cy="584775"/>
          </a:xfrm>
          <a:prstGeom prst="rect">
            <a:avLst/>
          </a:prstGeom>
        </p:spPr>
        <p:txBody>
          <a:bodyPr wrap="square">
            <a:spAutoFit/>
          </a:bodyPr>
          <a:lstStyle/>
          <a:p>
            <a:pPr algn="ctr" rtl="1"/>
            <a:r>
              <a:rPr lang="ar-IQ" sz="3200" dirty="0" smtClean="0"/>
              <a:t>شكل رقم 5 </a:t>
            </a:r>
            <a:r>
              <a:rPr lang="ar-SA" sz="3200" dirty="0" smtClean="0"/>
              <a:t>تحميل </a:t>
            </a:r>
            <a:r>
              <a:rPr lang="ar-SA" sz="3200" dirty="0"/>
              <a:t>المعدات </a:t>
            </a:r>
            <a:r>
              <a:rPr lang="ar-SA" sz="3200" dirty="0" smtClean="0"/>
              <a:t>لمشروع</a:t>
            </a:r>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2" name="arrow.wav"/>
          </p:stSnd>
        </p:sndAc>
      </p:transition>
    </mc:Choice>
    <mc:Fallback xmlns="">
      <p:transition spd="slow">
        <p:fade/>
        <p:sndAc>
          <p:stSnd>
            <p:snd r:embed="rId4"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547688" y="533400"/>
            <a:ext cx="77724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u="sng" dirty="0" smtClean="0">
                <a:solidFill>
                  <a:schemeClr val="tx2"/>
                </a:solidFill>
                <a:effectLst>
                  <a:outerShdw blurRad="38100" dist="38100" dir="2700000" algn="tl">
                    <a:srgbClr val="000000">
                      <a:alpha val="43137"/>
                    </a:srgbClr>
                  </a:outerShdw>
                </a:effectLst>
              </a:rPr>
              <a:t>SCHEDULING </a:t>
            </a:r>
            <a:r>
              <a:rPr lang="en-US" sz="2800" b="1" u="sng" dirty="0">
                <a:solidFill>
                  <a:schemeClr val="tx2"/>
                </a:solidFill>
                <a:effectLst>
                  <a:outerShdw blurRad="38100" dist="38100" dir="2700000" algn="tl">
                    <a:srgbClr val="000000">
                      <a:alpha val="43137"/>
                    </a:srgbClr>
                  </a:outerShdw>
                </a:effectLst>
              </a:rPr>
              <a:t>WITH RESOURCE CONSTRAINTS </a:t>
            </a:r>
          </a:p>
          <a:p>
            <a:pPr algn="ctr"/>
            <a:endParaRPr lang="en-US" dirty="0"/>
          </a:p>
          <a:p>
            <a:pPr algn="ctr"/>
            <a:r>
              <a:rPr lang="ar-IQ" sz="3600" b="1" dirty="0" smtClean="0">
                <a:solidFill>
                  <a:srgbClr val="FF0000"/>
                </a:solidFill>
              </a:rPr>
              <a:t>المورد</a:t>
            </a:r>
            <a:r>
              <a:rPr lang="ar-IQ" sz="2000" b="1" dirty="0" smtClean="0"/>
              <a:t> </a:t>
            </a:r>
            <a:r>
              <a:rPr lang="ar-IQ" sz="2400" b="1" dirty="0"/>
              <a:t>هو رأس المال العامل أو نوع معين من العمالة أو المعدات أو المواد اللازمة لأداء الأنشطة في المشروع</a:t>
            </a:r>
          </a:p>
          <a:p>
            <a:pPr algn="ctr"/>
            <a:r>
              <a:rPr lang="ar-IQ" sz="2000" b="1" dirty="0"/>
              <a:t> </a:t>
            </a:r>
          </a:p>
          <a:p>
            <a:pPr algn="ctr"/>
            <a:r>
              <a:rPr lang="ar-IQ" sz="3200" b="1" dirty="0">
                <a:solidFill>
                  <a:srgbClr val="FF0000"/>
                </a:solidFill>
              </a:rPr>
              <a:t>تحديد الموارد </a:t>
            </a:r>
            <a:r>
              <a:rPr lang="ar-IQ" sz="2000" b="1" dirty="0"/>
              <a:t>: </a:t>
            </a:r>
            <a:r>
              <a:rPr lang="ar-IQ" sz="2400" b="1" dirty="0"/>
              <a:t>توفر العمالة الماهرة والآلات والمعدات ورأس المال العامل للأنشطة في أوقات أخرى غير تاريخ البدء المبكر أو حتى المتأخر واعادة جدولة بعض الانشطة عندما تكون الموارد غير كافية لتلبية متطلبات كل منها. </a:t>
            </a:r>
          </a:p>
          <a:p>
            <a:pPr algn="ctr"/>
            <a:endParaRPr lang="ar-IQ" sz="2000" b="1" dirty="0"/>
          </a:p>
          <a:p>
            <a:pPr algn="ctr"/>
            <a:endParaRPr lang="ar-IQ" sz="2000" b="1" dirty="0"/>
          </a:p>
          <a:p>
            <a:pPr algn="ctr"/>
            <a:r>
              <a:rPr lang="ar-IQ" sz="3200" b="1" dirty="0">
                <a:solidFill>
                  <a:srgbClr val="FF0000"/>
                </a:solidFill>
              </a:rPr>
              <a:t> لجدولة الأنشطة لأي مشروع </a:t>
            </a:r>
          </a:p>
          <a:p>
            <a:pPr algn="ctr"/>
            <a:r>
              <a:rPr lang="ar-IQ" sz="2400" b="1" dirty="0"/>
              <a:t>يجب على المديرين أن يأخذوا في الاعتبار المتطلبات من الموارد الأخرى المتزامنة المشاريع. والنتيجة هي أن جداول المشروعات تتحدد بشكل كبير عندما يتم تحرير الموارد من المشروعات الأخرى ذات الأولوية الأعلى</a:t>
            </a:r>
            <a:r>
              <a:rPr lang="ar-IQ" sz="2000" b="1" dirty="0"/>
              <a:t>.</a:t>
            </a:r>
            <a:r>
              <a:rPr lang="ar-IQ" dirty="0"/>
              <a:t>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sndAc>
          <p:stSnd>
            <p:snd r:embed="rId2" name="arrow.wav"/>
          </p:stSnd>
        </p:sndAc>
      </p:transition>
    </mc:Choice>
    <mc:Fallback xmlns="">
      <p:transition spd="slow">
        <p:split orient="vert"/>
        <p:sndAc>
          <p:stSnd>
            <p:snd r:embed="rId3" name="arrow.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17488" y="381000"/>
            <a:ext cx="83058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endParaRPr lang="ar-IQ" sz="2000" b="1" dirty="0"/>
          </a:p>
          <a:p>
            <a:pPr algn="ctr" rtl="1"/>
            <a:r>
              <a:rPr lang="en-US" sz="3600" b="1" dirty="0">
                <a:solidFill>
                  <a:schemeClr val="tx2"/>
                </a:solidFill>
              </a:rPr>
              <a:t>Resource Loading and Leveling</a:t>
            </a:r>
            <a:endParaRPr lang="en-US" sz="3600" dirty="0">
              <a:solidFill>
                <a:schemeClr val="tx2"/>
              </a:solidFill>
            </a:endParaRPr>
          </a:p>
          <a:p>
            <a:pPr algn="r" rtl="1"/>
            <a:r>
              <a:rPr lang="ar-SA" sz="2800" dirty="0"/>
              <a:t>يشير تحميل الموارد إلى مقدار </a:t>
            </a:r>
            <a:r>
              <a:rPr lang="ar-IQ" sz="2800" dirty="0"/>
              <a:t>ال</a:t>
            </a:r>
            <a:r>
              <a:rPr lang="ar-SA" sz="2800" dirty="0"/>
              <a:t>مورد </a:t>
            </a:r>
            <a:r>
              <a:rPr lang="ar-IQ" sz="2800" dirty="0"/>
              <a:t>ال</a:t>
            </a:r>
            <a:r>
              <a:rPr lang="ar-SA" sz="2800" dirty="0"/>
              <a:t>ضروري لإجراء مشروع.</a:t>
            </a:r>
            <a:endParaRPr lang="ar-IQ" sz="2800" dirty="0"/>
          </a:p>
          <a:p>
            <a:pPr algn="r" rtl="1"/>
            <a:r>
              <a:rPr lang="ar-IQ" sz="2800" dirty="0"/>
              <a:t>و</a:t>
            </a:r>
            <a:r>
              <a:rPr lang="ar-SA" sz="2800" dirty="0"/>
              <a:t>يتغير تحميل الموارد خلال المشروع </a:t>
            </a:r>
            <a:r>
              <a:rPr lang="ar-IQ" sz="2800" dirty="0"/>
              <a:t>وذلك لانه </a:t>
            </a:r>
            <a:r>
              <a:rPr lang="ar-SA" sz="2800" dirty="0"/>
              <a:t>يعتمد على متطلبات الأنشطة الفردية حيث يتم البدء في تنفيذ الأنشطة المختلفة. ينتج عن هذا تحميل متغير لمورد معين بمرور الوقت. </a:t>
            </a:r>
            <a:r>
              <a:rPr lang="ar-SA" sz="2800" dirty="0">
                <a:solidFill>
                  <a:srgbClr val="FF0000"/>
                </a:solidFill>
              </a:rPr>
              <a:t>نمط التحميل المعتاد للموارد في المشروع هو تراكم ثابت ، ثم ذروة ، ثم انخفاض تدريجي</a:t>
            </a:r>
            <a:r>
              <a:rPr lang="ar-SA" sz="2800" dirty="0"/>
              <a:t>. تتطلب معظم المشاريع موارد قليلة نسبيًا خلال </a:t>
            </a:r>
            <a:r>
              <a:rPr lang="ar-SA" sz="2800" dirty="0">
                <a:solidFill>
                  <a:srgbClr val="FF0000"/>
                </a:solidFill>
              </a:rPr>
              <a:t>المراحل المبكرة والمتأخرة </a:t>
            </a:r>
            <a:r>
              <a:rPr lang="ar-SA" sz="2800" dirty="0"/>
              <a:t>مقارنة بالموارد العديدة اللازمة في </a:t>
            </a:r>
            <a:r>
              <a:rPr lang="ar-SA" sz="2800" dirty="0">
                <a:solidFill>
                  <a:srgbClr val="FF0000"/>
                </a:solidFill>
              </a:rPr>
              <a:t>الوسط.</a:t>
            </a:r>
            <a:r>
              <a:rPr lang="ar-SA" sz="2800" dirty="0"/>
              <a:t> ويمثل هذا مشكلة بالنسبة للمدراء الوظيفيين الذين يتعين عليهم دعم مجموعة ثابتة ومتجانسة من العمال والمعدات ، بغض النظر عن متطلبات المشروع. </a:t>
            </a:r>
            <a:endParaRPr lang="en-US" sz="2800" dirty="0"/>
          </a:p>
        </p:txBody>
      </p:sp>
    </p:spTree>
  </p:cSld>
  <p:clrMapOvr>
    <a:masterClrMapping/>
  </p:clrMapOvr>
  <p:transition spd="slow">
    <p:pull/>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685801"/>
            <a:ext cx="8001000" cy="4648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762000" y="5562601"/>
            <a:ext cx="7391400" cy="523220"/>
          </a:xfrm>
          <a:prstGeom prst="rect">
            <a:avLst/>
          </a:prstGeom>
          <a:noFill/>
        </p:spPr>
        <p:txBody>
          <a:bodyPr wrap="square" lIns="91440" tIns="45720" rIns="91440" bIns="45720">
            <a:spAutoFit/>
          </a:bodyPr>
          <a:lstStyle/>
          <a:p>
            <a:pPr algn="ctr"/>
            <a:r>
              <a:rPr lang="ar-IQ"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شكل رقم 1 نمط تحميل الموارد على دورة حياه المشروع </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pull/>
    <p:sndAc>
      <p:stSnd>
        <p:snd r:embed="rId3"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534400" cy="5878513"/>
          </a:xfrm>
          <a:prstGeom prst="rect">
            <a:avLst/>
          </a:prstGeom>
        </p:spPr>
        <p:txBody>
          <a:bodyPr>
            <a:spAutoFit/>
          </a:bodyPr>
          <a:lstStyle/>
          <a:p>
            <a:pPr algn="r" rtl="1" fontAlgn="auto">
              <a:spcBef>
                <a:spcPts val="0"/>
              </a:spcBef>
              <a:spcAft>
                <a:spcPts val="0"/>
              </a:spcAft>
              <a:defRPr/>
            </a:pPr>
            <a:r>
              <a:rPr lang="ar-SA" sz="4800" u="sng" dirty="0">
                <a:solidFill>
                  <a:schemeClr val="tx2"/>
                </a:solidFill>
                <a:effectLst>
                  <a:outerShdw blurRad="38100" dist="38100" dir="2700000" algn="tl">
                    <a:srgbClr val="000000">
                      <a:alpha val="43137"/>
                    </a:srgbClr>
                  </a:outerShdw>
                </a:effectLst>
                <a:latin typeface="+mn-lt"/>
                <a:cs typeface="+mn-cs"/>
              </a:rPr>
              <a:t>تسوية الموارد</a:t>
            </a:r>
            <a:endParaRPr lang="ar-IQ" sz="4800" u="sng" dirty="0">
              <a:solidFill>
                <a:schemeClr val="tx2"/>
              </a:solidFill>
              <a:effectLst>
                <a:outerShdw blurRad="38100" dist="38100" dir="2700000" algn="tl">
                  <a:srgbClr val="000000">
                    <a:alpha val="43137"/>
                  </a:srgbClr>
                </a:outerShdw>
              </a:effectLst>
              <a:latin typeface="+mn-lt"/>
              <a:cs typeface="+mn-cs"/>
            </a:endParaRPr>
          </a:p>
          <a:p>
            <a:pPr algn="r" rtl="1" fontAlgn="auto">
              <a:spcBef>
                <a:spcPts val="0"/>
              </a:spcBef>
              <a:spcAft>
                <a:spcPts val="0"/>
              </a:spcAft>
              <a:defRPr/>
            </a:pPr>
            <a:endParaRPr lang="ar-IQ" sz="4800" dirty="0">
              <a:solidFill>
                <a:srgbClr val="FF0000"/>
              </a:solidFill>
              <a:latin typeface="+mn-lt"/>
              <a:cs typeface="+mn-cs"/>
            </a:endParaRPr>
          </a:p>
          <a:p>
            <a:pPr algn="ctr" rtl="1" fontAlgn="auto">
              <a:spcBef>
                <a:spcPts val="0"/>
              </a:spcBef>
              <a:spcAft>
                <a:spcPts val="0"/>
              </a:spcAft>
              <a:defRPr/>
            </a:pPr>
            <a:r>
              <a:rPr lang="ar-IQ" sz="4000" dirty="0">
                <a:latin typeface="+mn-lt"/>
                <a:cs typeface="+mn-cs"/>
              </a:rPr>
              <a:t>هي </a:t>
            </a:r>
            <a:r>
              <a:rPr lang="ar-SA" sz="4000" dirty="0">
                <a:latin typeface="+mn-lt"/>
                <a:cs typeface="+mn-cs"/>
              </a:rPr>
              <a:t>عملية جدولة الأنشطة بحيث يكون </a:t>
            </a:r>
            <a:r>
              <a:rPr lang="ar-IQ" sz="4000" dirty="0">
                <a:latin typeface="+mn-lt"/>
                <a:cs typeface="+mn-cs"/>
              </a:rPr>
              <a:t>مقدار </a:t>
            </a:r>
            <a:r>
              <a:rPr lang="ar-SA" sz="4000" dirty="0">
                <a:latin typeface="+mn-lt"/>
                <a:cs typeface="+mn-cs"/>
              </a:rPr>
              <a:t>معين </a:t>
            </a:r>
            <a:r>
              <a:rPr lang="ar-IQ" sz="4000" dirty="0">
                <a:latin typeface="+mn-lt"/>
                <a:cs typeface="+mn-cs"/>
              </a:rPr>
              <a:t>لل</a:t>
            </a:r>
            <a:r>
              <a:rPr lang="ar-SA" sz="4000" dirty="0">
                <a:latin typeface="+mn-lt"/>
                <a:cs typeface="+mn-cs"/>
              </a:rPr>
              <a:t>مو</a:t>
            </a:r>
            <a:r>
              <a:rPr lang="ar-IQ" sz="4000" dirty="0">
                <a:latin typeface="+mn-lt"/>
                <a:cs typeface="+mn-cs"/>
              </a:rPr>
              <a:t>ا</a:t>
            </a:r>
            <a:r>
              <a:rPr lang="ar-SA" sz="4000" dirty="0">
                <a:latin typeface="+mn-lt"/>
                <a:cs typeface="+mn-cs"/>
              </a:rPr>
              <a:t>رد متوازن إلى حد ما أو </a:t>
            </a:r>
            <a:r>
              <a:rPr lang="en-US" sz="4000" dirty="0">
                <a:latin typeface="+mn-lt"/>
                <a:ea typeface="Calibri"/>
                <a:cs typeface="Arial"/>
              </a:rPr>
              <a:t>Smoothed</a:t>
            </a:r>
            <a:r>
              <a:rPr lang="en-US" sz="4000" dirty="0">
                <a:latin typeface="+mn-lt"/>
                <a:cs typeface="+mn-cs"/>
              </a:rPr>
              <a:t>”</a:t>
            </a:r>
            <a:r>
              <a:rPr lang="ar-SA" sz="4000" dirty="0">
                <a:latin typeface="+mn-lt"/>
                <a:cs typeface="+mn-cs"/>
              </a:rPr>
              <a:t>" في </a:t>
            </a:r>
            <a:r>
              <a:rPr lang="ar-IQ" sz="4000" dirty="0">
                <a:latin typeface="+mn-lt"/>
                <a:cs typeface="+mn-cs"/>
              </a:rPr>
              <a:t>مختلف نواحي </a:t>
            </a:r>
            <a:r>
              <a:rPr lang="ar-SA" sz="4000" dirty="0">
                <a:latin typeface="+mn-lt"/>
                <a:cs typeface="+mn-cs"/>
              </a:rPr>
              <a:t>المشروع الهدف من تسوية الموارد هو تغيير الجدول الزمني لأنشطة المشاريع الفردية بحيث يتم الاحتفاظ بالاحتياجات الناتجة من الموارد للمشروع ككل عند مستوى ثابت إلى حد ما.</a:t>
            </a:r>
            <a:endParaRPr lang="ar-IQ" sz="4000" dirty="0">
              <a:latin typeface="+mn-lt"/>
              <a:cs typeface="+mn-cs"/>
            </a:endParaRPr>
          </a:p>
          <a:p>
            <a:pPr algn="ctr" rtl="1" fontAlgn="auto">
              <a:spcBef>
                <a:spcPts val="0"/>
              </a:spcBef>
              <a:spcAft>
                <a:spcPts val="0"/>
              </a:spcAft>
              <a:defRPr/>
            </a:pPr>
            <a:r>
              <a:rPr lang="ar-SA" sz="4000" dirty="0">
                <a:latin typeface="+mn-lt"/>
                <a:cs typeface="+mn-cs"/>
              </a:rPr>
              <a:t> </a:t>
            </a:r>
            <a:endParaRPr lang="en-US" sz="4000" dirty="0">
              <a:latin typeface="+mn-lt"/>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arrow.wav"/>
          </p:stSnd>
        </p:sndAc>
      </p:transition>
    </mc:Choice>
    <mc:Fallback xmlns="">
      <p:transition spd="slow">
        <p:split orient="vert"/>
        <p:sndAc>
          <p:stSnd>
            <p:snd r:embed="rId4" name="arrow.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228600" y="457200"/>
            <a:ext cx="8534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SA" sz="2800" dirty="0"/>
              <a:t>على سبيل المثال ، النشاط </a:t>
            </a:r>
            <a:r>
              <a:rPr lang="en-US" sz="2800" dirty="0"/>
              <a:t>H </a:t>
            </a:r>
            <a:r>
              <a:rPr lang="ar-SA" sz="2800" dirty="0"/>
              <a:t>هو النشاط الوحيد المقرر في الأسابيع العشرة الأولى ، لذلك يبقى التحميل في خمسة عمال. على مدار الأسابيع الستة المقبلة ، من المقرر إجراء النشاطين </a:t>
            </a:r>
            <a:r>
              <a:rPr lang="en-US" sz="2800" dirty="0"/>
              <a:t>I , J</a:t>
            </a:r>
            <a:r>
              <a:rPr lang="ar-IQ" sz="2800" dirty="0"/>
              <a:t> </a:t>
            </a:r>
            <a:r>
              <a:rPr lang="en-US" sz="2800" dirty="0"/>
              <a:t> </a:t>
            </a:r>
            <a:r>
              <a:rPr lang="ar-IQ" sz="2800" dirty="0"/>
              <a:t>  </a:t>
            </a:r>
            <a:r>
              <a:rPr lang="ar-SA" sz="2800" dirty="0"/>
              <a:t>بحيث يصبح التحميل</a:t>
            </a:r>
            <a:endParaRPr lang="en-US" sz="2800" dirty="0"/>
          </a:p>
          <a:p>
            <a:pPr algn="r" rtl="1"/>
            <a:r>
              <a:rPr lang="ar-SA" sz="2800" dirty="0"/>
              <a:t> 4 + 8 = 12 ، وهكذا. </a:t>
            </a:r>
            <a:r>
              <a:rPr lang="ar-IQ" sz="2800" dirty="0"/>
              <a:t>كما في الشكل:</a:t>
            </a:r>
            <a:endParaRPr lang="en-US" sz="2800" dirty="0"/>
          </a:p>
        </p:txBody>
      </p:sp>
      <p:pic>
        <p:nvPicPr>
          <p:cNvPr id="3074" name="Picture 2"/>
          <p:cNvPicPr>
            <a:picLocks noChangeAspect="1" noChangeArrowheads="1"/>
          </p:cNvPicPr>
          <p:nvPr/>
        </p:nvPicPr>
        <p:blipFill>
          <a:blip r:embed="rId3"/>
          <a:srcRect/>
          <a:stretch>
            <a:fillRect/>
          </a:stretch>
        </p:blipFill>
        <p:spPr bwMode="auto">
          <a:xfrm>
            <a:off x="457200" y="2273300"/>
            <a:ext cx="8305800" cy="397509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371600" y="6248400"/>
            <a:ext cx="6248400" cy="461665"/>
          </a:xfrm>
          <a:prstGeom prst="rect">
            <a:avLst/>
          </a:prstGeom>
        </p:spPr>
        <p:txBody>
          <a:bodyPr wrap="square">
            <a:spAutoFit/>
          </a:bodyPr>
          <a:lstStyle/>
          <a:p>
            <a:pPr algn="ctr" rtl="1"/>
            <a:r>
              <a:rPr lang="ar-SA" sz="2400" dirty="0"/>
              <a:t>الشكل </a:t>
            </a:r>
            <a:r>
              <a:rPr lang="ar-IQ" sz="2400" dirty="0" smtClean="0"/>
              <a:t>2</a:t>
            </a:r>
            <a:r>
              <a:rPr lang="ar-SA" sz="2400" dirty="0" smtClean="0"/>
              <a:t>جدول </a:t>
            </a:r>
            <a:r>
              <a:rPr lang="ar-IQ" sz="2400" dirty="0" smtClean="0"/>
              <a:t>وتحميل </a:t>
            </a:r>
            <a:r>
              <a:rPr lang="ar-SA" sz="2400" dirty="0" smtClean="0"/>
              <a:t>العامل </a:t>
            </a:r>
            <a:r>
              <a:rPr lang="ar-SA" sz="2400" dirty="0"/>
              <a:t>المقابل </a:t>
            </a:r>
            <a:r>
              <a:rPr lang="ar-SA" sz="2400" dirty="0" smtClean="0"/>
              <a:t>لمشروع.</a:t>
            </a:r>
            <a:endParaRPr lang="en-US" sz="2400" dirty="0"/>
          </a:p>
        </p:txBody>
      </p:sp>
    </p:spTree>
  </p:cSld>
  <p:clrMapOvr>
    <a:masterClrMapping/>
  </p:clrMapOvr>
  <p:transition spd="slow">
    <p:cover/>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381000" y="750888"/>
            <a:ext cx="81534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ar-SA" sz="2400" dirty="0"/>
              <a:t>يمكن تقليل المشكلة من خلال"التنقل"  </a:t>
            </a:r>
            <a:r>
              <a:rPr lang="ar-IQ" sz="2400" dirty="0"/>
              <a:t>بين ال</a:t>
            </a:r>
            <a:r>
              <a:rPr lang="ar-SA" sz="2400" dirty="0"/>
              <a:t>أنشطة. ويتم ذلك من خلال الاستفادة من وقت الركود وتأخير الأنشطة غير الحرجة . يظهر في </a:t>
            </a:r>
            <a:r>
              <a:rPr lang="ar-SA" sz="2400" dirty="0" smtClean="0"/>
              <a:t>الشكل</a:t>
            </a:r>
            <a:r>
              <a:rPr lang="en-US" sz="2400" dirty="0" smtClean="0"/>
              <a:t> </a:t>
            </a:r>
            <a:r>
              <a:rPr lang="ar-IQ" sz="2400" dirty="0" smtClean="0"/>
              <a:t>التالي </a:t>
            </a:r>
            <a:r>
              <a:rPr lang="ar-SA" sz="2400" dirty="0" smtClean="0"/>
              <a:t> </a:t>
            </a:r>
            <a:r>
              <a:rPr lang="ar-SA" sz="2400" dirty="0"/>
              <a:t>عملية </a:t>
            </a:r>
            <a:r>
              <a:rPr lang="ar-IQ" sz="2400" dirty="0"/>
              <a:t>تسويه </a:t>
            </a:r>
            <a:r>
              <a:rPr lang="ar-SA" sz="2400" dirty="0"/>
              <a:t>تحميل عامل، تم تحقيقها عن طريق </a:t>
            </a:r>
            <a:endParaRPr lang="ar-IQ" sz="2400" dirty="0"/>
          </a:p>
          <a:p>
            <a:pPr algn="r" rtl="1"/>
            <a:r>
              <a:rPr lang="ar-SA" sz="2400" dirty="0"/>
              <a:t>تأجيل الأنشطة </a:t>
            </a:r>
            <a:r>
              <a:rPr lang="en-US" sz="2400" dirty="0"/>
              <a:t>P </a:t>
            </a:r>
            <a:r>
              <a:rPr lang="ar-SA" sz="2400" dirty="0"/>
              <a:t>و </a:t>
            </a:r>
            <a:r>
              <a:rPr lang="en-US" sz="2400" dirty="0"/>
              <a:t>Q </a:t>
            </a:r>
            <a:r>
              <a:rPr lang="ar-SA" sz="2400" dirty="0"/>
              <a:t>أسبوعين ، </a:t>
            </a:r>
            <a:r>
              <a:rPr lang="en-US" sz="2400" dirty="0"/>
              <a:t>U </a:t>
            </a:r>
            <a:r>
              <a:rPr lang="ar-SA" sz="2400" dirty="0"/>
              <a:t>و </a:t>
            </a:r>
            <a:r>
              <a:rPr lang="en-US" sz="2400" dirty="0"/>
              <a:t>W </a:t>
            </a:r>
            <a:r>
              <a:rPr lang="ar-SA" sz="2400" dirty="0"/>
              <a:t>5 أسابيع.</a:t>
            </a:r>
            <a:endParaRPr lang="ar-IQ" sz="2400" dirty="0"/>
          </a:p>
        </p:txBody>
      </p:sp>
      <p:pic>
        <p:nvPicPr>
          <p:cNvPr id="8195" name="صورة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438399"/>
            <a:ext cx="8001000" cy="361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11840" y="6055713"/>
            <a:ext cx="5444119" cy="523220"/>
          </a:xfrm>
          <a:prstGeom prst="rect">
            <a:avLst/>
          </a:prstGeom>
        </p:spPr>
        <p:txBody>
          <a:bodyPr wrap="none">
            <a:spAutoFit/>
          </a:bodyPr>
          <a:lstStyle/>
          <a:p>
            <a:pPr algn="ctr" rtl="1"/>
            <a:r>
              <a:rPr lang="ar-SA" sz="2800" dirty="0" smtClean="0"/>
              <a:t> </a:t>
            </a:r>
            <a:r>
              <a:rPr lang="ar-IQ" sz="2800" dirty="0" smtClean="0"/>
              <a:t>الشكل 3 </a:t>
            </a:r>
            <a:r>
              <a:rPr lang="ar-SA" sz="2800" dirty="0" smtClean="0"/>
              <a:t>تحميل </a:t>
            </a:r>
            <a:r>
              <a:rPr lang="ar-SA" sz="2800" dirty="0"/>
              <a:t>عامل </a:t>
            </a:r>
            <a:r>
              <a:rPr lang="en-US" sz="2800" dirty="0"/>
              <a:t>Smoothed </a:t>
            </a:r>
            <a:r>
              <a:rPr lang="ar-SA" sz="2800" dirty="0" smtClean="0"/>
              <a:t>لمشروع.</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arrow.wav"/>
          </p:stSnd>
        </p:sndAc>
      </p:transition>
    </mc:Choice>
    <mc:Fallback xmlns="">
      <p:transition spd="slow">
        <p:fade/>
        <p:sndAc>
          <p:stSnd>
            <p:snd r:embed="rId5"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01000" cy="5509200"/>
          </a:xfrm>
          <a:prstGeom prst="rect">
            <a:avLst/>
          </a:prstGeom>
        </p:spPr>
        <p:txBody>
          <a:bodyPr wrap="square">
            <a:spAutoFit/>
          </a:bodyPr>
          <a:lstStyle/>
          <a:p>
            <a:pPr algn="just" rtl="1"/>
            <a:r>
              <a:rPr lang="ar-SA" sz="4400" dirty="0">
                <a:solidFill>
                  <a:schemeClr val="tx2"/>
                </a:solidFill>
              </a:rPr>
              <a:t>يمكن تطبيق التسوية بسهولة على أي مورد منفرد ، ولكن من الصعب أن يكون هناك توازن بين عدة موارد في وقت واحد. نظرًا لأن حزم العمل غالبًا ما تتطلب موارد من أكثر من وحدة وظيفية أو متعاقد فرعي ، فإن الجدول الزمني الذي يوفر التحميل السلس لوحدة تنظيمية واحدة قد يسبب مشكلات أو صعوبات للآخرين. </a:t>
            </a:r>
            <a:endParaRPr lang="en-US" sz="44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500">
        <p:checker/>
        <p:sndAc>
          <p:stSnd>
            <p:snd r:embed="rId2" name="arrow.wav"/>
          </p:stSnd>
        </p:sndAc>
      </p:transition>
    </mc:Choice>
    <mc:Fallback xmlns="">
      <p:transition spd="slow">
        <p:checker/>
        <p:sndAc>
          <p:stSnd>
            <p:snd r:embed="rId3"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25"/>
          <p:cNvPicPr/>
          <p:nvPr/>
        </p:nvPicPr>
        <p:blipFill>
          <a:blip r:embed="rId3">
            <a:extLst>
              <a:ext uri="{28A0092B-C50C-407E-A947-70E740481C1C}">
                <a14:useLocalDpi xmlns:a14="http://schemas.microsoft.com/office/drawing/2010/main" val="0"/>
              </a:ext>
            </a:extLst>
          </a:blip>
          <a:stretch>
            <a:fillRect/>
          </a:stretch>
        </p:blipFill>
        <p:spPr>
          <a:xfrm>
            <a:off x="533400" y="533400"/>
            <a:ext cx="8001000" cy="434339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3" name="Rectangle 2"/>
          <p:cNvSpPr/>
          <p:nvPr/>
        </p:nvSpPr>
        <p:spPr>
          <a:xfrm>
            <a:off x="1600200" y="5181600"/>
            <a:ext cx="6477000" cy="523220"/>
          </a:xfrm>
          <a:prstGeom prst="rect">
            <a:avLst/>
          </a:prstGeom>
        </p:spPr>
        <p:txBody>
          <a:bodyPr wrap="square">
            <a:spAutoFit/>
          </a:bodyPr>
          <a:lstStyle/>
          <a:p>
            <a:pPr algn="ctr" rtl="1"/>
            <a:r>
              <a:rPr lang="ar-SA" sz="2800" dirty="0" smtClean="0"/>
              <a:t>الجدول</a:t>
            </a:r>
            <a:r>
              <a:rPr lang="ar-IQ" sz="2800" dirty="0" smtClean="0"/>
              <a:t> 1</a:t>
            </a:r>
            <a:r>
              <a:rPr lang="ar-SA" sz="2800" dirty="0" smtClean="0"/>
              <a:t> متطلبات </a:t>
            </a:r>
            <a:r>
              <a:rPr lang="ar-SA" sz="2800" dirty="0"/>
              <a:t>العمل </a:t>
            </a:r>
            <a:r>
              <a:rPr lang="ar-SA" sz="2800" dirty="0" smtClean="0"/>
              <a:t>الأسبوعية</a:t>
            </a:r>
            <a:r>
              <a:rPr lang="ar-IQ" sz="2800" dirty="0" smtClean="0"/>
              <a:t> ل</a:t>
            </a:r>
            <a:r>
              <a:rPr lang="ar-SA" sz="2800" dirty="0" smtClean="0"/>
              <a:t>مشروع </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3000">
        <p14:shred/>
        <p:sndAc>
          <p:stSnd>
            <p:snd r:embed="rId2" name="arrow.wav"/>
          </p:stSnd>
        </p:sndAc>
      </p:transition>
    </mc:Choice>
    <mc:Fallback xmlns="">
      <p:transition spd="slow">
        <p:fade/>
        <p:sndAc>
          <p:stSnd>
            <p:snd r:embed="rId4" name="arrow.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485</Words>
  <Application>Microsoft Office PowerPoint</Application>
  <PresentationFormat>عرض على الشاشة (3:4)‏</PresentationFormat>
  <Paragraphs>40</Paragraphs>
  <Slides>11</Slides>
  <Notes>5</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Office Theme</vt:lpstr>
      <vt:lpstr>SCHEDULING WITH RESOURCE CONSTRAINTS Resource Loading and Leveling    project management course Industrial Management  (2018-2019)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CHEDULING WITH RESOURCE CONSTRAINTS</dc:title>
  <dc:creator>DR.Ahmed Saker 2o1O</dc:creator>
  <cp:lastModifiedBy>win7</cp:lastModifiedBy>
  <cp:revision>40</cp:revision>
  <dcterms:created xsi:type="dcterms:W3CDTF">2019-05-15T18:01:26Z</dcterms:created>
  <dcterms:modified xsi:type="dcterms:W3CDTF">2019-05-23T07:35:35Z</dcterms:modified>
</cp:coreProperties>
</file>