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38" r:id="rId1"/>
  </p:sldMasterIdLst>
  <p:sldIdLst>
    <p:sldId id="256" r:id="rId2"/>
    <p:sldId id="257" r:id="rId3"/>
    <p:sldId id="261" r:id="rId4"/>
    <p:sldId id="262" r:id="rId5"/>
    <p:sldId id="263" r:id="rId6"/>
    <p:sldId id="260" r:id="rId7"/>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70" d="100"/>
          <a:sy n="70" d="100"/>
        </p:scale>
        <p:origin x="71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DEE94FA-BC67-4CD9-A47B-9CB7C1E4D5AE}" type="datetimeFigureOut">
              <a:rPr lang="ar-IQ" smtClean="0"/>
              <a:t>04/09/1440</a:t>
            </a:fld>
            <a:endParaRPr lang="ar-IQ"/>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ar-IQ"/>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1B4FC7CC-D0CD-4AA0-A90A-CAB369774D34}" type="slidenum">
              <a:rPr lang="ar-IQ" smtClean="0"/>
              <a:t>‹#›</a:t>
            </a:fld>
            <a:endParaRPr lang="ar-IQ"/>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8675186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DEE94FA-BC67-4CD9-A47B-9CB7C1E4D5AE}" type="datetimeFigureOut">
              <a:rPr lang="ar-IQ" smtClean="0"/>
              <a:t>04/09/1440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4FC7CC-D0CD-4AA0-A90A-CAB369774D34}" type="slidenum">
              <a:rPr lang="ar-IQ" smtClean="0"/>
              <a:t>‹#›</a:t>
            </a:fld>
            <a:endParaRPr lang="ar-IQ"/>
          </a:p>
        </p:txBody>
      </p:sp>
    </p:spTree>
    <p:extLst>
      <p:ext uri="{BB962C8B-B14F-4D97-AF65-F5344CB8AC3E}">
        <p14:creationId xmlns:p14="http://schemas.microsoft.com/office/powerpoint/2010/main" val="834960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DEE94FA-BC67-4CD9-A47B-9CB7C1E4D5AE}" type="datetimeFigureOut">
              <a:rPr lang="ar-IQ" smtClean="0"/>
              <a:t>04/09/1440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4FC7CC-D0CD-4AA0-A90A-CAB369774D34}" type="slidenum">
              <a:rPr lang="ar-IQ" smtClean="0"/>
              <a:t>‹#›</a:t>
            </a:fld>
            <a:endParaRPr lang="ar-IQ"/>
          </a:p>
        </p:txBody>
      </p:sp>
    </p:spTree>
    <p:extLst>
      <p:ext uri="{BB962C8B-B14F-4D97-AF65-F5344CB8AC3E}">
        <p14:creationId xmlns:p14="http://schemas.microsoft.com/office/powerpoint/2010/main" val="1995373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DEE94FA-BC67-4CD9-A47B-9CB7C1E4D5AE}" type="datetimeFigureOut">
              <a:rPr lang="ar-IQ" smtClean="0"/>
              <a:t>04/09/1440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B4FC7CC-D0CD-4AA0-A90A-CAB369774D34}" type="slidenum">
              <a:rPr lang="ar-IQ" smtClean="0"/>
              <a:t>‹#›</a:t>
            </a:fld>
            <a:endParaRPr lang="ar-IQ"/>
          </a:p>
        </p:txBody>
      </p:sp>
    </p:spTree>
    <p:extLst>
      <p:ext uri="{BB962C8B-B14F-4D97-AF65-F5344CB8AC3E}">
        <p14:creationId xmlns:p14="http://schemas.microsoft.com/office/powerpoint/2010/main" val="1082521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DEE94FA-BC67-4CD9-A47B-9CB7C1E4D5AE}" type="datetimeFigureOut">
              <a:rPr lang="ar-IQ" smtClean="0"/>
              <a:t>04/09/1440</a:t>
            </a:fld>
            <a:endParaRPr lang="ar-IQ"/>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ar-IQ"/>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1B4FC7CC-D0CD-4AA0-A90A-CAB369774D34}" type="slidenum">
              <a:rPr lang="ar-IQ" smtClean="0"/>
              <a:t>‹#›</a:t>
            </a:fld>
            <a:endParaRPr lang="ar-IQ"/>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8142705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FDEE94FA-BC67-4CD9-A47B-9CB7C1E4D5AE}" type="datetimeFigureOut">
              <a:rPr lang="ar-IQ" smtClean="0"/>
              <a:t>04/09/1440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B4FC7CC-D0CD-4AA0-A90A-CAB369774D34}" type="slidenum">
              <a:rPr lang="ar-IQ" smtClean="0"/>
              <a:t>‹#›</a:t>
            </a:fld>
            <a:endParaRPr lang="ar-IQ"/>
          </a:p>
        </p:txBody>
      </p:sp>
    </p:spTree>
    <p:extLst>
      <p:ext uri="{BB962C8B-B14F-4D97-AF65-F5344CB8AC3E}">
        <p14:creationId xmlns:p14="http://schemas.microsoft.com/office/powerpoint/2010/main" val="2661773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DEE94FA-BC67-4CD9-A47B-9CB7C1E4D5AE}" type="datetimeFigureOut">
              <a:rPr lang="ar-IQ" smtClean="0"/>
              <a:t>04/09/1440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B4FC7CC-D0CD-4AA0-A90A-CAB369774D34}" type="slidenum">
              <a:rPr lang="ar-IQ" smtClean="0"/>
              <a:t>‹#›</a:t>
            </a:fld>
            <a:endParaRPr lang="ar-IQ"/>
          </a:p>
        </p:txBody>
      </p:sp>
    </p:spTree>
    <p:extLst>
      <p:ext uri="{BB962C8B-B14F-4D97-AF65-F5344CB8AC3E}">
        <p14:creationId xmlns:p14="http://schemas.microsoft.com/office/powerpoint/2010/main" val="1640782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DEE94FA-BC67-4CD9-A47B-9CB7C1E4D5AE}" type="datetimeFigureOut">
              <a:rPr lang="ar-IQ" smtClean="0"/>
              <a:t>04/09/1440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B4FC7CC-D0CD-4AA0-A90A-CAB369774D34}" type="slidenum">
              <a:rPr lang="ar-IQ" smtClean="0"/>
              <a:t>‹#›</a:t>
            </a:fld>
            <a:endParaRPr lang="ar-IQ"/>
          </a:p>
        </p:txBody>
      </p:sp>
    </p:spTree>
    <p:extLst>
      <p:ext uri="{BB962C8B-B14F-4D97-AF65-F5344CB8AC3E}">
        <p14:creationId xmlns:p14="http://schemas.microsoft.com/office/powerpoint/2010/main" val="1443934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E94FA-BC67-4CD9-A47B-9CB7C1E4D5AE}" type="datetimeFigureOut">
              <a:rPr lang="ar-IQ" smtClean="0"/>
              <a:t>04/09/1440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B4FC7CC-D0CD-4AA0-A90A-CAB369774D34}" type="slidenum">
              <a:rPr lang="ar-IQ" smtClean="0"/>
              <a:t>‹#›</a:t>
            </a:fld>
            <a:endParaRPr lang="ar-IQ"/>
          </a:p>
        </p:txBody>
      </p:sp>
    </p:spTree>
    <p:extLst>
      <p:ext uri="{BB962C8B-B14F-4D97-AF65-F5344CB8AC3E}">
        <p14:creationId xmlns:p14="http://schemas.microsoft.com/office/powerpoint/2010/main" val="1020471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DEE94FA-BC67-4CD9-A47B-9CB7C1E4D5AE}" type="datetimeFigureOut">
              <a:rPr lang="ar-IQ" smtClean="0"/>
              <a:t>04/09/1440</a:t>
            </a:fld>
            <a:endParaRPr lang="ar-IQ"/>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ar-IQ"/>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B4FC7CC-D0CD-4AA0-A90A-CAB369774D34}" type="slidenum">
              <a:rPr lang="ar-IQ" smtClean="0"/>
              <a:t>‹#›</a:t>
            </a:fld>
            <a:endParaRPr lang="ar-IQ"/>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48514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DEE94FA-BC67-4CD9-A47B-9CB7C1E4D5AE}" type="datetimeFigureOut">
              <a:rPr lang="ar-IQ" smtClean="0"/>
              <a:t>04/09/1440</a:t>
            </a:fld>
            <a:endParaRPr lang="ar-IQ"/>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ar-IQ"/>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B4FC7CC-D0CD-4AA0-A90A-CAB369774D34}" type="slidenum">
              <a:rPr lang="ar-IQ" smtClean="0"/>
              <a:t>‹#›</a:t>
            </a:fld>
            <a:endParaRPr lang="ar-IQ"/>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2021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r">
              <a:defRPr sz="1200" baseline="0">
                <a:solidFill>
                  <a:schemeClr val="tx2"/>
                </a:solidFill>
              </a:defRPr>
            </a:lvl1pPr>
          </a:lstStyle>
          <a:p>
            <a:fld id="{FDEE94FA-BC67-4CD9-A47B-9CB7C1E4D5AE}" type="datetimeFigureOut">
              <a:rPr lang="ar-IQ" smtClean="0"/>
              <a:t>04/09/1440</a:t>
            </a:fld>
            <a:endParaRPr lang="ar-IQ"/>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r">
              <a:defRPr sz="1200" baseline="0">
                <a:solidFill>
                  <a:schemeClr val="tx2"/>
                </a:solidFill>
              </a:defRPr>
            </a:lvl1pPr>
          </a:lstStyle>
          <a:p>
            <a:endParaRPr lang="ar-IQ"/>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1B4FC7CC-D0CD-4AA0-A90A-CAB369774D34}" type="slidenum">
              <a:rPr lang="ar-IQ" smtClean="0"/>
              <a:t>‹#›</a:t>
            </a:fld>
            <a:endParaRPr lang="ar-IQ"/>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19533671"/>
      </p:ext>
    </p:extLst>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 id="2147483948" r:id="rId10"/>
    <p:sldLayoutId id="2147483949" r:id="rId11"/>
  </p:sldLayoutIdLst>
  <p:txStyles>
    <p:titleStyle>
      <a:lvl1pPr algn="r" defTabSz="914400" rtl="1"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016007" y="1419367"/>
            <a:ext cx="8915399" cy="3152633"/>
          </a:xfrm>
        </p:spPr>
        <p:txBody>
          <a:bodyPr>
            <a:normAutofit/>
          </a:bodyPr>
          <a:lstStyle/>
          <a:p>
            <a:pPr algn="ctr"/>
            <a:r>
              <a:rPr lang="ar-IQ" sz="3200" b="1" dirty="0">
                <a:solidFill>
                  <a:srgbClr val="FF0000"/>
                </a:solidFill>
              </a:rPr>
              <a:t>محاضرات في </a:t>
            </a:r>
            <a:r>
              <a:rPr lang="ar-IQ" sz="3200" b="1" dirty="0" smtClean="0">
                <a:solidFill>
                  <a:srgbClr val="FF0000"/>
                </a:solidFill>
              </a:rPr>
              <a:t>المصارف الاسلامية</a:t>
            </a:r>
            <a:r>
              <a:rPr lang="ar-IQ" sz="3200" b="1" dirty="0">
                <a:solidFill>
                  <a:srgbClr val="FF0000"/>
                </a:solidFill>
              </a:rPr>
              <a:t/>
            </a:r>
            <a:br>
              <a:rPr lang="ar-IQ" sz="3200" b="1" dirty="0">
                <a:solidFill>
                  <a:srgbClr val="FF0000"/>
                </a:solidFill>
              </a:rPr>
            </a:br>
            <a:endParaRPr lang="ar-IQ" sz="3200" b="1" dirty="0" smtClean="0">
              <a:solidFill>
                <a:srgbClr val="FF0000"/>
              </a:solidFill>
            </a:endParaRPr>
          </a:p>
          <a:p>
            <a:pPr algn="ctr"/>
            <a:r>
              <a:rPr lang="ar-IQ" sz="3200" b="1" dirty="0" smtClean="0">
                <a:solidFill>
                  <a:srgbClr val="FF0000"/>
                </a:solidFill>
              </a:rPr>
              <a:t>اعداد التدريسية</a:t>
            </a:r>
          </a:p>
          <a:p>
            <a:pPr algn="ctr"/>
            <a:r>
              <a:rPr lang="ar-IQ" sz="3200" b="1" dirty="0" smtClean="0">
                <a:solidFill>
                  <a:srgbClr val="FF0000"/>
                </a:solidFill>
              </a:rPr>
              <a:t>م. نبراس جاسم كاظم</a:t>
            </a:r>
            <a:endParaRPr lang="ar-IQ" sz="3200" b="1" dirty="0">
              <a:solidFill>
                <a:srgbClr val="FF0000"/>
              </a:solidFill>
            </a:endParaRPr>
          </a:p>
        </p:txBody>
      </p:sp>
    </p:spTree>
    <p:extLst>
      <p:ext uri="{BB962C8B-B14F-4D97-AF65-F5344CB8AC3E}">
        <p14:creationId xmlns:p14="http://schemas.microsoft.com/office/powerpoint/2010/main" val="2479260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09684" y="709684"/>
            <a:ext cx="10794928" cy="5704764"/>
          </a:xfrm>
        </p:spPr>
        <p:txBody>
          <a:bodyPr>
            <a:normAutofit/>
          </a:bodyPr>
          <a:lstStyle/>
          <a:p>
            <a:r>
              <a:rPr lang="ar-SA" b="1" dirty="0"/>
              <a:t>خامسا: علاقة المصارف </a:t>
            </a:r>
            <a:r>
              <a:rPr lang="ar-SA" b="1" dirty="0" err="1"/>
              <a:t>الأسلامية</a:t>
            </a:r>
            <a:r>
              <a:rPr lang="ar-SA" b="1" dirty="0"/>
              <a:t> بالبنوك المركزية</a:t>
            </a:r>
            <a:endParaRPr lang="en-US" dirty="0"/>
          </a:p>
          <a:p>
            <a:pPr marL="0" indent="0" algn="just">
              <a:buNone/>
            </a:pPr>
            <a:r>
              <a:rPr lang="ar-SA" dirty="0" smtClean="0"/>
              <a:t>أن </a:t>
            </a:r>
            <a:r>
              <a:rPr lang="ar-SA" dirty="0"/>
              <a:t>البنك المركزي قلب الجهاز المصرفي، فهو يشرف على النشاط المصرفي بشكل عام  ويقوم بإصدار أوراق النقد ( العملة الوطنية للبلد) ويعمل على المحافظة على استقرار قيمتها، ونظام الرقابة المطبق من البنك المركزي على المصارف الاسلامية  قد تمت صياغته </a:t>
            </a:r>
            <a:r>
              <a:rPr lang="ar-SA" dirty="0" err="1"/>
              <a:t>وأشتقاق</a:t>
            </a:r>
            <a:r>
              <a:rPr lang="ar-SA" dirty="0"/>
              <a:t> ضوابطه ومعاييره من الطبيعة الخاصة بالمصارف التقليدية  ولخصوصية العمل بالصيرفة الاسلامية وكما بينته الدراسة في المبحثين السابقين ، لذا ستعرض الدراسة في هذا المبحث العلاقة بين المصرف الاسلامي والبنك المركزي والذي يمثل السلطة النقدية للدولة والجهة القطاعية المسؤولة على عمل اي مصرف يعمل بتلك الدولة، من حيث بيان ماهية هذه العلاقة وآليات فرض القواعد والانظمة التشريعية التي يضعها البنك المركزي على عمل المصرف الاسلامي وماهية المشاكل التي تعيق تعميق تلك العلاقة والمقترحات التي جاء بها بعض الباحثين المصرفيين لتحسين ورفع كفاءة العمل المصرفي </a:t>
            </a:r>
            <a:r>
              <a:rPr lang="ar-SA" dirty="0" smtClean="0"/>
              <a:t>الإسلامي</a:t>
            </a:r>
            <a:r>
              <a:rPr lang="ar-IQ" dirty="0" smtClean="0"/>
              <a:t>.</a:t>
            </a:r>
          </a:p>
          <a:p>
            <a:pPr marL="0" indent="0" algn="just">
              <a:buNone/>
            </a:pPr>
            <a:r>
              <a:rPr lang="ar-SA" dirty="0"/>
              <a:t>ويمكننا بيان العلاقة بين البنك المركزي والمصرف الاسلامي من خلال المرتكزات التالية </a:t>
            </a:r>
            <a:r>
              <a:rPr lang="ar-SA" dirty="0" smtClean="0"/>
              <a:t>:</a:t>
            </a:r>
            <a:endParaRPr lang="ar-IQ" dirty="0" smtClean="0"/>
          </a:p>
          <a:p>
            <a:pPr marL="0" indent="0" algn="just">
              <a:buNone/>
            </a:pPr>
            <a:r>
              <a:rPr lang="ar-SA" b="1" dirty="0"/>
              <a:t>(اولا) علاقة تنظيمية</a:t>
            </a:r>
            <a:endParaRPr lang="en-US" dirty="0"/>
          </a:p>
          <a:p>
            <a:pPr marL="0" indent="0" algn="just">
              <a:buNone/>
            </a:pPr>
            <a:r>
              <a:rPr lang="ar-SA" b="1" dirty="0"/>
              <a:t>(ثانياً) علاقة التوجيه </a:t>
            </a:r>
            <a:r>
              <a:rPr lang="ar-SA" b="1" dirty="0" smtClean="0"/>
              <a:t>والرقابة</a:t>
            </a:r>
            <a:endParaRPr lang="ar-IQ" b="1" dirty="0"/>
          </a:p>
          <a:p>
            <a:pPr marL="0" indent="0" algn="just">
              <a:buNone/>
            </a:pPr>
            <a:r>
              <a:rPr lang="ar-SA" b="1" dirty="0"/>
              <a:t>(ثالثاً) علاقة الدعم للمصرف </a:t>
            </a:r>
            <a:r>
              <a:rPr lang="ar-SA" b="1" dirty="0" smtClean="0"/>
              <a:t>الاسلامي</a:t>
            </a:r>
            <a:endParaRPr lang="en-US" dirty="0"/>
          </a:p>
        </p:txBody>
      </p:sp>
    </p:spTree>
    <p:extLst>
      <p:ext uri="{BB962C8B-B14F-4D97-AF65-F5344CB8AC3E}">
        <p14:creationId xmlns:p14="http://schemas.microsoft.com/office/powerpoint/2010/main" val="3551198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08077" y="0"/>
            <a:ext cx="10461009" cy="6045958"/>
          </a:xfrm>
        </p:spPr>
        <p:txBody>
          <a:bodyPr>
            <a:normAutofit/>
          </a:bodyPr>
          <a:lstStyle/>
          <a:p>
            <a:r>
              <a:rPr lang="ar-SA" b="1" dirty="0"/>
              <a:t>سادسا: أهم المشاكل الناجمة عن  علاقة المصارف </a:t>
            </a:r>
            <a:r>
              <a:rPr lang="ar-SA" b="1" dirty="0" err="1"/>
              <a:t>الأسلامية</a:t>
            </a:r>
            <a:r>
              <a:rPr lang="ar-SA" b="1" dirty="0"/>
              <a:t> بالبنوك المركزية</a:t>
            </a:r>
            <a:endParaRPr lang="en-US" dirty="0"/>
          </a:p>
          <a:p>
            <a:pPr marL="0" indent="0" algn="just">
              <a:buNone/>
            </a:pPr>
            <a:r>
              <a:rPr lang="ar-SA" dirty="0" smtClean="0"/>
              <a:t>كثيرة</a:t>
            </a:r>
            <a:r>
              <a:rPr lang="ar-SA" dirty="0"/>
              <a:t>" هي المشاكل التي تنجم عن علاقة المصارف </a:t>
            </a:r>
            <a:r>
              <a:rPr lang="ar-SA" dirty="0" err="1"/>
              <a:t>الأسلامية</a:t>
            </a:r>
            <a:r>
              <a:rPr lang="ar-SA" dirty="0"/>
              <a:t> بالبنوك المركزية جراء ممارسة البنك المركزي للعلاقات الثلاث التي تربطه مع المصارف </a:t>
            </a:r>
            <a:r>
              <a:rPr lang="ar-SA" dirty="0" err="1"/>
              <a:t>الأسلامية</a:t>
            </a:r>
            <a:r>
              <a:rPr lang="ar-SA" dirty="0"/>
              <a:t> التي تم بيانها في المطلب السابق من هذا المبحث ولقد تم حصر أو تبويب هذه المشاكل من زاويتين همـــا</a:t>
            </a:r>
            <a:r>
              <a:rPr lang="ar-SA" dirty="0" smtClean="0"/>
              <a:t>:-</a:t>
            </a:r>
            <a:endParaRPr lang="ar-IQ" dirty="0" smtClean="0"/>
          </a:p>
          <a:p>
            <a:pPr marL="457200" indent="-457200" algn="just">
              <a:buAutoNum type="arabicPeriod"/>
            </a:pPr>
            <a:r>
              <a:rPr lang="ar-SA" b="1" dirty="0" smtClean="0"/>
              <a:t>تطبق </a:t>
            </a:r>
            <a:r>
              <a:rPr lang="ar-SA" b="1" dirty="0"/>
              <a:t>البنوك المركزية على المصارف الإسلامية نفس نسبة السيولة المطبقة على المصارف </a:t>
            </a:r>
            <a:r>
              <a:rPr lang="ar-SA" b="1" dirty="0" smtClean="0"/>
              <a:t>التقليدية</a:t>
            </a:r>
            <a:endParaRPr lang="ar-IQ" b="1" dirty="0"/>
          </a:p>
          <a:p>
            <a:pPr marL="457200" indent="-457200" algn="just">
              <a:buAutoNum type="arabicPeriod"/>
            </a:pPr>
            <a:r>
              <a:rPr lang="ar-SA" b="1" dirty="0"/>
              <a:t>تطبق البنوك المركزية على المصارف الإسلامية نفس نسبة الاحتياطي النقدي الإلزامي المطبق على المصارف </a:t>
            </a:r>
            <a:r>
              <a:rPr lang="ar-SA" b="1" dirty="0" smtClean="0"/>
              <a:t>التقليدية</a:t>
            </a:r>
            <a:endParaRPr lang="ar-IQ" b="1" dirty="0" smtClean="0"/>
          </a:p>
          <a:p>
            <a:pPr marL="457200" indent="-457200" algn="just">
              <a:buAutoNum type="arabicPeriod"/>
            </a:pPr>
            <a:r>
              <a:rPr lang="ar-SA" b="1" dirty="0"/>
              <a:t>صعوبة الحصول على تمويل من البنوك المركزية عند الحاجة</a:t>
            </a:r>
            <a:r>
              <a:rPr lang="ar-SA" dirty="0"/>
              <a:t> </a:t>
            </a:r>
            <a:endParaRPr lang="ar-IQ" dirty="0" smtClean="0"/>
          </a:p>
          <a:p>
            <a:pPr marL="457200" indent="-457200" algn="just">
              <a:buAutoNum type="arabicPeriod"/>
            </a:pPr>
            <a:r>
              <a:rPr lang="ar-SA" b="1" dirty="0"/>
              <a:t>عدم استفادة البنوك الإسلامية من إعادة الخصم</a:t>
            </a:r>
            <a:r>
              <a:rPr lang="ar-SA" dirty="0"/>
              <a:t> </a:t>
            </a:r>
            <a:endParaRPr lang="ar-IQ" dirty="0" smtClean="0"/>
          </a:p>
          <a:p>
            <a:pPr marL="457200" indent="-457200" algn="just">
              <a:buAutoNum type="arabicPeriod"/>
            </a:pPr>
            <a:r>
              <a:rPr lang="ar-SA" b="1" dirty="0"/>
              <a:t>تعارض قيام البنوك المركزية بعمليات السوق المفتوحة مع طبيعة عمل المصارف </a:t>
            </a:r>
            <a:r>
              <a:rPr lang="ar-SA" b="1" dirty="0" smtClean="0"/>
              <a:t>الإسلامية</a:t>
            </a:r>
            <a:endParaRPr lang="ar-IQ" b="1" dirty="0" smtClean="0"/>
          </a:p>
          <a:p>
            <a:pPr marL="457200" indent="-457200" algn="just">
              <a:buAutoNum type="arabicPeriod"/>
            </a:pPr>
            <a:r>
              <a:rPr lang="ar-SA" b="1" dirty="0"/>
              <a:t>تطبق نسبة راس المال إلى الودائع على المصارف الإسلامية كما هي مطبقه على المصارف </a:t>
            </a:r>
            <a:r>
              <a:rPr lang="ar-SA" b="1" dirty="0" smtClean="0"/>
              <a:t>التقليدية</a:t>
            </a:r>
            <a:endParaRPr lang="ar-IQ" b="1" dirty="0" smtClean="0"/>
          </a:p>
          <a:p>
            <a:pPr marL="457200" indent="-457200" algn="just">
              <a:buAutoNum type="arabicPeriod"/>
            </a:pPr>
            <a:r>
              <a:rPr lang="ar-SA" b="1" dirty="0"/>
              <a:t>تعتمد البنوك المركزية في تطبيق العقوبات والغرامات المالية كالنقص في الاحتياطي النقدي الإلزامي على استخدام سعر الفائدة</a:t>
            </a:r>
            <a:r>
              <a:rPr lang="ar-SA" dirty="0"/>
              <a:t> </a:t>
            </a:r>
            <a:endParaRPr lang="ar-IQ" dirty="0"/>
          </a:p>
        </p:txBody>
      </p:sp>
    </p:spTree>
    <p:extLst>
      <p:ext uri="{BB962C8B-B14F-4D97-AF65-F5344CB8AC3E}">
        <p14:creationId xmlns:p14="http://schemas.microsoft.com/office/powerpoint/2010/main" val="1871810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71600" y="395785"/>
            <a:ext cx="10420066" cy="5471615"/>
          </a:xfrm>
        </p:spPr>
        <p:txBody>
          <a:bodyPr/>
          <a:lstStyle/>
          <a:p>
            <a:r>
              <a:rPr lang="ar-IQ" b="1" dirty="0"/>
              <a:t>سابعا : عيوب المصارف الاسلامية من وجهة نظر البنوك </a:t>
            </a:r>
            <a:r>
              <a:rPr lang="ar-IQ" b="1" dirty="0" smtClean="0"/>
              <a:t>المركزية</a:t>
            </a:r>
          </a:p>
          <a:p>
            <a:pPr marL="0" indent="0" algn="just">
              <a:buNone/>
            </a:pPr>
            <a:r>
              <a:rPr lang="ar-IQ" dirty="0" smtClean="0"/>
              <a:t>1. </a:t>
            </a:r>
            <a:r>
              <a:rPr lang="ar-SA" dirty="0" smtClean="0"/>
              <a:t>عدم </a:t>
            </a:r>
            <a:r>
              <a:rPr lang="ar-SA" dirty="0"/>
              <a:t>الشفافية في كيفية عرض  توزيع الارباح ، حيث </a:t>
            </a:r>
            <a:r>
              <a:rPr lang="ar-SA" dirty="0" err="1"/>
              <a:t>لاتعلن</a:t>
            </a:r>
            <a:r>
              <a:rPr lang="ar-SA" dirty="0"/>
              <a:t> في كثير من الاحايين الطريقة التي يتم بموجبها احتساب الارباح لمختلف انواع المودعين والناتجة عن عمليات المضاربة والمشاركة.</a:t>
            </a:r>
            <a:endParaRPr lang="en-US" dirty="0"/>
          </a:p>
          <a:p>
            <a:pPr marL="0" indent="0" algn="just">
              <a:buNone/>
            </a:pPr>
            <a:r>
              <a:rPr lang="ar-IQ" dirty="0" smtClean="0"/>
              <a:t>2. </a:t>
            </a:r>
            <a:r>
              <a:rPr lang="ar-SA" dirty="0" smtClean="0"/>
              <a:t>عدم </a:t>
            </a:r>
            <a:r>
              <a:rPr lang="ar-SA" dirty="0"/>
              <a:t>الشفافية في كيفية عرض </a:t>
            </a:r>
            <a:r>
              <a:rPr lang="ar-SA" dirty="0" err="1"/>
              <a:t>أستخدام</a:t>
            </a:r>
            <a:r>
              <a:rPr lang="ar-SA" dirty="0"/>
              <a:t> اموال المودعين في عمليات المضاربة. </a:t>
            </a:r>
            <a:endParaRPr lang="en-US" dirty="0"/>
          </a:p>
          <a:p>
            <a:pPr marL="0" indent="0" algn="just">
              <a:buNone/>
            </a:pPr>
            <a:r>
              <a:rPr lang="ar-IQ" dirty="0" smtClean="0"/>
              <a:t>3. </a:t>
            </a:r>
            <a:r>
              <a:rPr lang="ar-SA" dirty="0" smtClean="0"/>
              <a:t>اختلاف </a:t>
            </a:r>
            <a:r>
              <a:rPr lang="ar-SA" dirty="0"/>
              <a:t>المنطلقات الفقهية لهيئات الرقابة الشرعية التي تبنى عليها قرارات الاستثمارات في بعض المصارف مع المنطلقات الفقهية لهيئة الرقابة الشرعية في البنك المركزي.</a:t>
            </a:r>
            <a:endParaRPr lang="en-US" dirty="0"/>
          </a:p>
          <a:p>
            <a:pPr marL="0" indent="0" algn="just">
              <a:buNone/>
            </a:pPr>
            <a:r>
              <a:rPr lang="ar-IQ" dirty="0" smtClean="0"/>
              <a:t>4. </a:t>
            </a:r>
            <a:r>
              <a:rPr lang="ar-SA" dirty="0" smtClean="0"/>
              <a:t>صعوبة </a:t>
            </a:r>
            <a:r>
              <a:rPr lang="ar-SA" dirty="0"/>
              <a:t>الرقابة والمقارنة للمفاهيم والممارسات الحسابية من موازنات وتقارير الربح والخسارة التي يقدمها المصرف الاسلامي لابل تكون مستحيلة التطبيق وقد تم معالجة هذه الفقرة و توحيد النمط في الممارسات الحسابية للمؤسسات المالية الاسلامية  من خلال انشاء بعض المصارف الاسلامية وبتوجيه من البنك الاسلامي للتنمية هيئة المحاسبة والمراجعة للمؤسسات المالية الاسلامية التي مقرها دولة البحرين , وهي تتكون من لجنة للأشراف ومجلس لمعايير المحاسبة المالية مسؤوله عن أصدار وتعديل المعايير المحاسبية للمصارف الاسلامية والتي وافـقـت على تطبيق المعايير التي وضعها المجلس  وهذه المعالجة ليست شاملة لجميع المصارف وذلك لكون هذه الهيئة منظمة طوعية وليس لها الصلاحيات الملزمة لتطبيق.</a:t>
            </a:r>
            <a:endParaRPr lang="ar-IQ" b="1" dirty="0"/>
          </a:p>
        </p:txBody>
      </p:sp>
    </p:spTree>
    <p:extLst>
      <p:ext uri="{BB962C8B-B14F-4D97-AF65-F5344CB8AC3E}">
        <p14:creationId xmlns:p14="http://schemas.microsoft.com/office/powerpoint/2010/main" val="4221823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71599" y="464024"/>
            <a:ext cx="10461009" cy="6182436"/>
          </a:xfrm>
        </p:spPr>
        <p:txBody>
          <a:bodyPr>
            <a:normAutofit fontScale="85000" lnSpcReduction="20000"/>
          </a:bodyPr>
          <a:lstStyle/>
          <a:p>
            <a:r>
              <a:rPr lang="ar-IQ" b="1" dirty="0"/>
              <a:t>ثامنا: أعمال الصيرفة الإسلامية </a:t>
            </a:r>
            <a:endParaRPr lang="en-US" dirty="0"/>
          </a:p>
          <a:p>
            <a:pPr marL="0" indent="0">
              <a:buNone/>
            </a:pPr>
            <a:r>
              <a:rPr lang="ar-IQ" dirty="0"/>
              <a:t>تقوم المصارف الاسلامية بالوظائف والاعمال الأتية :</a:t>
            </a:r>
            <a:endParaRPr lang="en-US" dirty="0"/>
          </a:p>
          <a:p>
            <a:pPr lvl="0" algn="just"/>
            <a:r>
              <a:rPr lang="ar-IQ" b="1" dirty="0"/>
              <a:t>أعمال الاستثمار</a:t>
            </a:r>
            <a:r>
              <a:rPr lang="ar-IQ" dirty="0"/>
              <a:t>: إذ يقوم المصرف الاسلامي باستثمار أمواله وأموال المودعين في شراء السلع الجاهزة أو المواد بقصد تأجيرها أو بيعها نقدا أو على إقساط وكذلك القيام بعمليات الاستيراد والتصدير لغرض جلب البضائع المطلوبة من قبل الزبائن , وكذلك القيام بالاستثمار أو المشاركة أو المضاربة في كافة المشاريع التجارية والصناعية والإنتاجية .</a:t>
            </a:r>
            <a:endParaRPr lang="en-US" dirty="0"/>
          </a:p>
          <a:p>
            <a:pPr lvl="0" algn="just"/>
            <a:r>
              <a:rPr lang="ar-IQ" b="1" dirty="0"/>
              <a:t>قبول الودائع</a:t>
            </a:r>
            <a:r>
              <a:rPr lang="ar-IQ" dirty="0"/>
              <a:t> : من الوظائف التي تقوم بها المصارف الإسلامية قبول الودائع بمختلف أنواعها سواء أكأنت جارية أم لأجل أم توفير أم استثمارية وبمختلف العملات سواء أكأنت محلية أم أجنبية </a:t>
            </a:r>
            <a:endParaRPr lang="en-US" dirty="0"/>
          </a:p>
          <a:p>
            <a:pPr lvl="0" algn="just"/>
            <a:r>
              <a:rPr lang="ar-IQ" b="1" dirty="0"/>
              <a:t>المحافظ الاستثمارية</a:t>
            </a:r>
            <a:r>
              <a:rPr lang="ar-IQ" dirty="0"/>
              <a:t> : وهي عبارة عن أوعية ادخارية يقبل فيها البنك المبالغ من الزبائن لإدارتها واستثمارها نيابة عن زبائنه وغالبا ما تكون المحافظ مرتبطة بمشروع معين أو صفقة معينة . </a:t>
            </a:r>
            <a:endParaRPr lang="en-US" dirty="0"/>
          </a:p>
          <a:p>
            <a:pPr lvl="0" algn="just"/>
            <a:r>
              <a:rPr lang="ar-IQ" b="1" dirty="0"/>
              <a:t>التمويل الشخصي الإسلامي</a:t>
            </a:r>
            <a:r>
              <a:rPr lang="ar-IQ" dirty="0"/>
              <a:t> : تقوم بعض المصارف الإسلامية أو فروعها التابعة بتقديم بعض المنتجات أو الأدوات والصيغ التي صممت لتوفير التمويل للمستهلكين على وفق الضوابط الشرعية وتعتمد هذه المنتجات أو الصيغ بشكل عام على أسلوب المرابحة الشخصية وهو أسلوب يوفر للعملاء شراء واقتناء السلع الشخصية بالتقسيط كالمستلزمات المنزلية والسيارات إذ يقوم البنك بشراء السلعة ثم يبيعها على الزبون بالتقسيط من دون فائدة .</a:t>
            </a:r>
            <a:endParaRPr lang="en-US" dirty="0"/>
          </a:p>
          <a:p>
            <a:pPr lvl="0" algn="just"/>
            <a:r>
              <a:rPr lang="ar-IQ" b="1" dirty="0"/>
              <a:t>الوظائف الاجتماعية والثقافية والتعليمية</a:t>
            </a:r>
            <a:r>
              <a:rPr lang="ar-IQ" dirty="0"/>
              <a:t> : ومنها الوقوف الى جانب المتعاملين معها بهدف مساعدتهم في تعثرهم المالي وعدم رفع دعاوى عليهم لمجرد تعثرهم في دفع المستحقات عليهم والصبر عليهم لحين الوصول الى حل يضمن استمرار التعامل مع الزبون وضمان حقوق المساهمين , وكذلك القرض الحسن لمساعدة المحتاجين في تدبير أمور حياتهم دون فائدة وأنشاء صناديق الزكاة بهدف التقليل من الفقر وفتح فرص العمل.  </a:t>
            </a:r>
            <a:endParaRPr lang="en-US" dirty="0"/>
          </a:p>
          <a:p>
            <a:pPr algn="just"/>
            <a:r>
              <a:rPr lang="ar-IQ" b="1" dirty="0"/>
              <a:t>الوظائف التقليدية</a:t>
            </a:r>
            <a:r>
              <a:rPr lang="ar-IQ" dirty="0"/>
              <a:t> :- إذ يقوم البنك الإسلامي بمجموعة من الوظائف التقليدية مثل تحصيل الصكوك وصرفها وتأجير الخزائن الحديدية وبيع وشراء الأوراق التجارية وبيع وشراء العملات الأجنبية وتنفيذ الحوالات الداخلية والخارجية , وإصدار خطابات الضمان بمختلف أنواعها وغيرها من خدمات الاكتتاب في الشركات المساهمة والصرف الالي وخدمات أمناء الاستثمار الى آخره من الخدمات التي غالبيتها متشابهة مع ما تقدمه المصارف التقليدية وهناك وظائف أخرى تقدمها المصارف الإسلامية منها القرض الحسن إذ تقدم المصارف الإسلامية هذا النوع من القروض الى أشخاص نزلت بهم الحاجة ويكون تقديمه بدون إي مقابل حتى وأن كانت هناك مصاريف فأن البنك يتحملها ,وبعد توفر المال لدى المقترض يعود به الى المصرف </a:t>
            </a:r>
            <a:r>
              <a:rPr lang="ar-IQ" dirty="0" smtClean="0"/>
              <a:t>.</a:t>
            </a:r>
            <a:endParaRPr lang="ar-IQ" dirty="0"/>
          </a:p>
        </p:txBody>
      </p:sp>
    </p:spTree>
    <p:extLst>
      <p:ext uri="{BB962C8B-B14F-4D97-AF65-F5344CB8AC3E}">
        <p14:creationId xmlns:p14="http://schemas.microsoft.com/office/powerpoint/2010/main" val="3253188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14901" y="259307"/>
            <a:ext cx="9989711" cy="5651915"/>
          </a:xfrm>
        </p:spPr>
        <p:txBody>
          <a:bodyPr/>
          <a:lstStyle/>
          <a:p>
            <a:pPr marL="0" indent="0" algn="ctr">
              <a:buNone/>
            </a:pPr>
            <a:endParaRPr lang="en-US" dirty="0" smtClean="0"/>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sz="4400" b="1" dirty="0" smtClean="0">
                <a:solidFill>
                  <a:srgbClr val="FF0000"/>
                </a:solidFill>
              </a:rPr>
              <a:t>Thank </a:t>
            </a:r>
            <a:r>
              <a:rPr lang="en-US" sz="4400" b="1" dirty="0">
                <a:solidFill>
                  <a:srgbClr val="FF0000"/>
                </a:solidFill>
              </a:rPr>
              <a:t>you for your listening</a:t>
            </a:r>
            <a:endParaRPr lang="en-US" sz="4400" b="1" dirty="0" smtClean="0">
              <a:solidFill>
                <a:srgbClr val="FF0000"/>
              </a:solidFill>
            </a:endParaRPr>
          </a:p>
        </p:txBody>
      </p:sp>
    </p:spTree>
    <p:extLst>
      <p:ext uri="{BB962C8B-B14F-4D97-AF65-F5344CB8AC3E}">
        <p14:creationId xmlns:p14="http://schemas.microsoft.com/office/powerpoint/2010/main" val="374822514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TM10001105[[fn=اقتصاص]]</Template>
  <TotalTime>39</TotalTime>
  <Words>855</Words>
  <Application>Microsoft Office PowerPoint</Application>
  <PresentationFormat>شاشة عريضة</PresentationFormat>
  <Paragraphs>37</Paragraphs>
  <Slides>6</Slides>
  <Notes>0</Notes>
  <HiddenSlides>0</HiddenSlides>
  <MMClips>0</MMClips>
  <ScaleCrop>false</ScaleCrop>
  <HeadingPairs>
    <vt:vector size="6" baseType="variant">
      <vt:variant>
        <vt:lpstr>الخطوط المستخدمة</vt:lpstr>
      </vt:variant>
      <vt:variant>
        <vt:i4>2</vt:i4>
      </vt:variant>
      <vt:variant>
        <vt:lpstr>نسق</vt:lpstr>
      </vt:variant>
      <vt:variant>
        <vt:i4>1</vt:i4>
      </vt:variant>
      <vt:variant>
        <vt:lpstr>عناوين الشرائح</vt:lpstr>
      </vt:variant>
      <vt:variant>
        <vt:i4>6</vt:i4>
      </vt:variant>
    </vt:vector>
  </HeadingPairs>
  <TitlesOfParts>
    <vt:vector size="9" baseType="lpstr">
      <vt:lpstr>Franklin Gothic Book</vt:lpstr>
      <vt:lpstr>Tahoma</vt:lpstr>
      <vt:lpstr>Crop</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Finance and Banking</dc:creator>
  <cp:lastModifiedBy>Finance and Banking</cp:lastModifiedBy>
  <cp:revision>28</cp:revision>
  <dcterms:created xsi:type="dcterms:W3CDTF">2019-05-05T18:42:28Z</dcterms:created>
  <dcterms:modified xsi:type="dcterms:W3CDTF">2019-05-08T05:45:22Z</dcterms:modified>
</cp:coreProperties>
</file>