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38" r:id="rId1"/>
  </p:sldMasterIdLst>
  <p:sldIdLst>
    <p:sldId id="256" r:id="rId2"/>
    <p:sldId id="257" r:id="rId3"/>
    <p:sldId id="261" r:id="rId4"/>
    <p:sldId id="262" r:id="rId5"/>
    <p:sldId id="263" r:id="rId6"/>
    <p:sldId id="264" r:id="rId7"/>
    <p:sldId id="265" r:id="rId8"/>
    <p:sldId id="260" r:id="rId9"/>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0" d="100"/>
          <a:sy n="70" d="100"/>
        </p:scale>
        <p:origin x="71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515E5-C6C2-4369-A0DE-B6B2E31B6CFB}" type="doc">
      <dgm:prSet loTypeId="urn:microsoft.com/office/officeart/2005/8/layout/radial1" loCatId="relationship" qsTypeId="urn:microsoft.com/office/officeart/2005/8/quickstyle/simple1" qsCatId="simple" csTypeId="urn:microsoft.com/office/officeart/2005/8/colors/accent1_2" csCatId="accent1"/>
      <dgm:spPr/>
      <dgm:t>
        <a:bodyPr/>
        <a:lstStyle/>
        <a:p>
          <a:pPr rtl="1"/>
          <a:endParaRPr lang="ar-SA"/>
        </a:p>
      </dgm:t>
    </dgm:pt>
    <dgm:pt modelId="{390276B2-9EE1-4D54-A54A-E98C9561F86D}">
      <dgm:prSet/>
      <dgm:spPr/>
      <dgm:t>
        <a:bodyPr/>
        <a:lstStyle/>
        <a:p>
          <a:pPr marR="0" algn="ctr" rtl="1"/>
          <a:endParaRPr lang="ar-AE" b="1" i="0" u="none" strike="noStrike" baseline="0" smtClean="0">
            <a:latin typeface="Arial"/>
          </a:endParaRPr>
        </a:p>
        <a:p>
          <a:pPr marR="0" algn="ctr" rtl="1"/>
          <a:r>
            <a:rPr lang="ar-AE" b="1" i="0" u="none" strike="noStrike" baseline="0" smtClean="0">
              <a:latin typeface="Arial"/>
              <a:cs typeface="Arial"/>
            </a:rPr>
            <a:t>صيغ الاستثمار في المصرف الاسلامي</a:t>
          </a:r>
          <a:endParaRPr lang="ar-SA" smtClean="0"/>
        </a:p>
      </dgm:t>
    </dgm:pt>
    <dgm:pt modelId="{0E20DCB0-5EE7-4E60-A368-2BE181E8D405}" type="parTrans" cxnId="{1D8686EF-4724-46FC-94C0-A4291E0A5023}">
      <dgm:prSet/>
      <dgm:spPr/>
      <dgm:t>
        <a:bodyPr/>
        <a:lstStyle/>
        <a:p>
          <a:pPr rtl="1"/>
          <a:endParaRPr lang="ar-SA"/>
        </a:p>
      </dgm:t>
    </dgm:pt>
    <dgm:pt modelId="{F8063094-4DCB-412D-80A8-649CF228FBA0}" type="sibTrans" cxnId="{1D8686EF-4724-46FC-94C0-A4291E0A5023}">
      <dgm:prSet/>
      <dgm:spPr/>
      <dgm:t>
        <a:bodyPr/>
        <a:lstStyle/>
        <a:p>
          <a:pPr rtl="1"/>
          <a:endParaRPr lang="ar-SA"/>
        </a:p>
      </dgm:t>
    </dgm:pt>
    <dgm:pt modelId="{63F86181-34FC-4D97-B34D-A3CDFB0028B4}">
      <dgm:prSet/>
      <dgm:spPr/>
      <dgm:t>
        <a:bodyPr/>
        <a:lstStyle/>
        <a:p>
          <a:pPr marR="0" algn="ctr" rtl="1"/>
          <a:endParaRPr lang="ar-AE" b="1" i="0" u="none" strike="noStrike" baseline="0" smtClean="0">
            <a:latin typeface="Arial"/>
          </a:endParaRPr>
        </a:p>
        <a:p>
          <a:pPr marR="0" algn="ctr" rtl="1"/>
          <a:r>
            <a:rPr lang="ar-AE" b="1" i="0" u="none" strike="noStrike" baseline="0" smtClean="0">
              <a:latin typeface="Arial"/>
              <a:cs typeface="Arial"/>
            </a:rPr>
            <a:t>الموجودات نقدية</a:t>
          </a:r>
        </a:p>
        <a:p>
          <a:pPr marR="0" algn="ctr" rtl="1"/>
          <a:r>
            <a:rPr lang="ar-AE" b="1" i="0" u="none" strike="noStrike" baseline="0" smtClean="0">
              <a:latin typeface="Arial"/>
            </a:rPr>
            <a:t>1</a:t>
          </a:r>
          <a:endParaRPr lang="ar-SA" smtClean="0"/>
        </a:p>
      </dgm:t>
    </dgm:pt>
    <dgm:pt modelId="{683485D1-9E5E-4AA2-9580-6593836B2F10}" type="parTrans" cxnId="{2A92E66A-787A-4EA6-ABC2-73461F7C81A0}">
      <dgm:prSet/>
      <dgm:spPr/>
      <dgm:t>
        <a:bodyPr/>
        <a:lstStyle/>
        <a:p>
          <a:pPr rtl="1"/>
          <a:endParaRPr lang="ar-SA"/>
        </a:p>
      </dgm:t>
    </dgm:pt>
    <dgm:pt modelId="{3E1D8061-AE43-4CB5-8663-2334A3EE86D6}" type="sibTrans" cxnId="{2A92E66A-787A-4EA6-ABC2-73461F7C81A0}">
      <dgm:prSet/>
      <dgm:spPr/>
      <dgm:t>
        <a:bodyPr/>
        <a:lstStyle/>
        <a:p>
          <a:pPr rtl="1"/>
          <a:endParaRPr lang="ar-SA"/>
        </a:p>
      </dgm:t>
    </dgm:pt>
    <dgm:pt modelId="{D6EEBFF3-D653-4EFB-B4D8-B2B969BE02C1}">
      <dgm:prSet/>
      <dgm:spPr/>
      <dgm:t>
        <a:bodyPr/>
        <a:lstStyle/>
        <a:p>
          <a:pPr marR="0" algn="ctr" rtl="1"/>
          <a:endParaRPr lang="ar-AE" b="1" i="0" u="none" strike="noStrike" baseline="0" smtClean="0">
            <a:latin typeface="Arial"/>
          </a:endParaRPr>
        </a:p>
        <a:p>
          <a:pPr marR="0" algn="ctr" rtl="1"/>
          <a:r>
            <a:rPr lang="ar-AE" b="1" i="0" u="none" strike="noStrike" baseline="0" smtClean="0">
              <a:latin typeface="Arial"/>
              <a:cs typeface="Arial"/>
            </a:rPr>
            <a:t>الاستثمار المباشر</a:t>
          </a:r>
        </a:p>
        <a:p>
          <a:pPr marR="0" algn="ctr" rtl="1"/>
          <a:r>
            <a:rPr lang="ar-AE" b="1" i="0" u="none" strike="noStrike" baseline="0" smtClean="0">
              <a:latin typeface="Arial"/>
            </a:rPr>
            <a:t>2</a:t>
          </a:r>
          <a:endParaRPr lang="ar-SA" smtClean="0"/>
        </a:p>
      </dgm:t>
    </dgm:pt>
    <dgm:pt modelId="{9A68EF1D-BF5F-44FA-AFB3-5CE84696CA08}" type="parTrans" cxnId="{ED970A11-1B55-406F-867D-5827750ADAC1}">
      <dgm:prSet/>
      <dgm:spPr/>
      <dgm:t>
        <a:bodyPr/>
        <a:lstStyle/>
        <a:p>
          <a:pPr rtl="1"/>
          <a:endParaRPr lang="ar-SA"/>
        </a:p>
      </dgm:t>
    </dgm:pt>
    <dgm:pt modelId="{60468EF4-B972-46E5-A64A-5FBF327CBD87}" type="sibTrans" cxnId="{ED970A11-1B55-406F-867D-5827750ADAC1}">
      <dgm:prSet/>
      <dgm:spPr/>
      <dgm:t>
        <a:bodyPr/>
        <a:lstStyle/>
        <a:p>
          <a:pPr rtl="1"/>
          <a:endParaRPr lang="ar-SA"/>
        </a:p>
      </dgm:t>
    </dgm:pt>
    <dgm:pt modelId="{C0F3C54A-4550-4A0C-BAB1-B7510B558A20}">
      <dgm:prSet/>
      <dgm:spPr/>
      <dgm:t>
        <a:bodyPr/>
        <a:lstStyle/>
        <a:p>
          <a:pPr marR="0" algn="ctr" rtl="1"/>
          <a:endParaRPr lang="ar-AE" b="1" i="0" u="none" strike="noStrike" baseline="0" smtClean="0">
            <a:latin typeface="Arial"/>
          </a:endParaRPr>
        </a:p>
        <a:p>
          <a:pPr marR="0" algn="ctr" rtl="1"/>
          <a:r>
            <a:rPr lang="ar-AE" b="1" i="0" u="none" strike="noStrike" baseline="0" smtClean="0">
              <a:latin typeface="Arial"/>
              <a:cs typeface="Arial"/>
            </a:rPr>
            <a:t>القرض الحسن</a:t>
          </a:r>
        </a:p>
        <a:p>
          <a:pPr marR="0" algn="ctr" rtl="1"/>
          <a:r>
            <a:rPr lang="ar-AE" b="1" i="0" u="none" strike="noStrike" baseline="0" smtClean="0">
              <a:latin typeface="Arial"/>
            </a:rPr>
            <a:t>3</a:t>
          </a:r>
          <a:endParaRPr lang="ar-SA" smtClean="0"/>
        </a:p>
      </dgm:t>
    </dgm:pt>
    <dgm:pt modelId="{C696A31F-D42B-457F-83FF-1458A1DE9E38}" type="parTrans" cxnId="{CDA628EE-8C5D-4AE3-B180-605959BB3657}">
      <dgm:prSet/>
      <dgm:spPr/>
      <dgm:t>
        <a:bodyPr/>
        <a:lstStyle/>
        <a:p>
          <a:pPr rtl="1"/>
          <a:endParaRPr lang="ar-SA"/>
        </a:p>
      </dgm:t>
    </dgm:pt>
    <dgm:pt modelId="{2DAF8BDE-8176-4ADB-AE02-77BB8CE733BD}" type="sibTrans" cxnId="{CDA628EE-8C5D-4AE3-B180-605959BB3657}">
      <dgm:prSet/>
      <dgm:spPr/>
      <dgm:t>
        <a:bodyPr/>
        <a:lstStyle/>
        <a:p>
          <a:pPr rtl="1"/>
          <a:endParaRPr lang="ar-SA"/>
        </a:p>
      </dgm:t>
    </dgm:pt>
    <dgm:pt modelId="{791D1741-B111-477F-8A4E-99EA30BAF3EA}">
      <dgm:prSet/>
      <dgm:spPr/>
      <dgm:t>
        <a:bodyPr/>
        <a:lstStyle/>
        <a:p>
          <a:pPr marR="0" algn="ctr" rtl="1"/>
          <a:endParaRPr lang="ar-AE" b="1" i="0" u="none" strike="noStrike" baseline="0" smtClean="0">
            <a:latin typeface="Arial"/>
          </a:endParaRPr>
        </a:p>
        <a:p>
          <a:pPr marR="0" algn="ctr" rtl="1"/>
          <a:r>
            <a:rPr lang="ar-AE" b="1" i="0" u="none" strike="noStrike" baseline="0" smtClean="0">
              <a:latin typeface="Arial"/>
              <a:cs typeface="Arial"/>
            </a:rPr>
            <a:t>التمويل والاستثمار المشترك</a:t>
          </a:r>
        </a:p>
        <a:p>
          <a:pPr marR="0" algn="ctr" rtl="1"/>
          <a:r>
            <a:rPr lang="ar-AE" b="1" i="0" u="none" strike="noStrike" baseline="0" smtClean="0">
              <a:latin typeface="Arial"/>
            </a:rPr>
            <a:t>4</a:t>
          </a:r>
        </a:p>
      </dgm:t>
    </dgm:pt>
    <dgm:pt modelId="{CDDB8038-FDD8-4AA5-810E-3F6C4AAE4630}" type="parTrans" cxnId="{21AAA13D-C054-42B6-B05B-BAD6B0F3B8EF}">
      <dgm:prSet/>
      <dgm:spPr/>
      <dgm:t>
        <a:bodyPr/>
        <a:lstStyle/>
        <a:p>
          <a:pPr rtl="1"/>
          <a:endParaRPr lang="ar-SA"/>
        </a:p>
      </dgm:t>
    </dgm:pt>
    <dgm:pt modelId="{C823FE6F-FD30-404E-A706-7CF8E811978E}" type="sibTrans" cxnId="{21AAA13D-C054-42B6-B05B-BAD6B0F3B8EF}">
      <dgm:prSet/>
      <dgm:spPr/>
      <dgm:t>
        <a:bodyPr/>
        <a:lstStyle/>
        <a:p>
          <a:pPr rtl="1"/>
          <a:endParaRPr lang="ar-SA"/>
        </a:p>
      </dgm:t>
    </dgm:pt>
    <dgm:pt modelId="{895A38BE-2655-424F-99A3-0808A57391EC}" type="pres">
      <dgm:prSet presAssocID="{C9A515E5-C6C2-4369-A0DE-B6B2E31B6CFB}" presName="cycle" presStyleCnt="0">
        <dgm:presLayoutVars>
          <dgm:chMax val="1"/>
          <dgm:dir/>
          <dgm:animLvl val="ctr"/>
          <dgm:resizeHandles val="exact"/>
        </dgm:presLayoutVars>
      </dgm:prSet>
      <dgm:spPr/>
    </dgm:pt>
    <dgm:pt modelId="{6BF9003E-6D3B-41DC-9DEB-BC89436414C4}" type="pres">
      <dgm:prSet presAssocID="{390276B2-9EE1-4D54-A54A-E98C9561F86D}" presName="centerShape" presStyleLbl="node0" presStyleIdx="0" presStyleCnt="1"/>
      <dgm:spPr/>
      <dgm:t>
        <a:bodyPr/>
        <a:lstStyle/>
        <a:p>
          <a:pPr rtl="1"/>
          <a:endParaRPr lang="ar-SA"/>
        </a:p>
      </dgm:t>
    </dgm:pt>
    <dgm:pt modelId="{26B04E4E-B18A-4CF3-B47A-972F531650C0}" type="pres">
      <dgm:prSet presAssocID="{683485D1-9E5E-4AA2-9580-6593836B2F10}" presName="Name9" presStyleLbl="parChTrans1D2" presStyleIdx="0" presStyleCnt="4"/>
      <dgm:spPr/>
      <dgm:t>
        <a:bodyPr/>
        <a:lstStyle/>
        <a:p>
          <a:pPr rtl="1"/>
          <a:endParaRPr lang="ar-SA"/>
        </a:p>
      </dgm:t>
    </dgm:pt>
    <dgm:pt modelId="{C8FDD846-8E1D-4C36-9D5A-A77554AD78FB}" type="pres">
      <dgm:prSet presAssocID="{683485D1-9E5E-4AA2-9580-6593836B2F10}" presName="connTx" presStyleLbl="parChTrans1D2" presStyleIdx="0" presStyleCnt="4"/>
      <dgm:spPr/>
      <dgm:t>
        <a:bodyPr/>
        <a:lstStyle/>
        <a:p>
          <a:pPr rtl="1"/>
          <a:endParaRPr lang="ar-SA"/>
        </a:p>
      </dgm:t>
    </dgm:pt>
    <dgm:pt modelId="{E573C71E-2E49-4DAA-B87A-0EB4AE995694}" type="pres">
      <dgm:prSet presAssocID="{63F86181-34FC-4D97-B34D-A3CDFB0028B4}" presName="node" presStyleLbl="node1" presStyleIdx="0" presStyleCnt="4">
        <dgm:presLayoutVars>
          <dgm:bulletEnabled val="1"/>
        </dgm:presLayoutVars>
      </dgm:prSet>
      <dgm:spPr/>
      <dgm:t>
        <a:bodyPr/>
        <a:lstStyle/>
        <a:p>
          <a:pPr rtl="1"/>
          <a:endParaRPr lang="ar-SA"/>
        </a:p>
      </dgm:t>
    </dgm:pt>
    <dgm:pt modelId="{90737250-107C-4F33-921A-EBB3F87851C9}" type="pres">
      <dgm:prSet presAssocID="{9A68EF1D-BF5F-44FA-AFB3-5CE84696CA08}" presName="Name9" presStyleLbl="parChTrans1D2" presStyleIdx="1" presStyleCnt="4"/>
      <dgm:spPr/>
      <dgm:t>
        <a:bodyPr/>
        <a:lstStyle/>
        <a:p>
          <a:pPr rtl="1"/>
          <a:endParaRPr lang="ar-SA"/>
        </a:p>
      </dgm:t>
    </dgm:pt>
    <dgm:pt modelId="{C5CE7B0F-8A34-46ED-926E-7EA0E43C467C}" type="pres">
      <dgm:prSet presAssocID="{9A68EF1D-BF5F-44FA-AFB3-5CE84696CA08}" presName="connTx" presStyleLbl="parChTrans1D2" presStyleIdx="1" presStyleCnt="4"/>
      <dgm:spPr/>
      <dgm:t>
        <a:bodyPr/>
        <a:lstStyle/>
        <a:p>
          <a:pPr rtl="1"/>
          <a:endParaRPr lang="ar-SA"/>
        </a:p>
      </dgm:t>
    </dgm:pt>
    <dgm:pt modelId="{8BF99C7C-A18E-4023-AF36-1255D518A95D}" type="pres">
      <dgm:prSet presAssocID="{D6EEBFF3-D653-4EFB-B4D8-B2B969BE02C1}" presName="node" presStyleLbl="node1" presStyleIdx="1" presStyleCnt="4">
        <dgm:presLayoutVars>
          <dgm:bulletEnabled val="1"/>
        </dgm:presLayoutVars>
      </dgm:prSet>
      <dgm:spPr/>
      <dgm:t>
        <a:bodyPr/>
        <a:lstStyle/>
        <a:p>
          <a:pPr rtl="1"/>
          <a:endParaRPr lang="ar-SA"/>
        </a:p>
      </dgm:t>
    </dgm:pt>
    <dgm:pt modelId="{0ED1DD22-9CAB-4149-957D-11CE1979B80A}" type="pres">
      <dgm:prSet presAssocID="{C696A31F-D42B-457F-83FF-1458A1DE9E38}" presName="Name9" presStyleLbl="parChTrans1D2" presStyleIdx="2" presStyleCnt="4"/>
      <dgm:spPr/>
      <dgm:t>
        <a:bodyPr/>
        <a:lstStyle/>
        <a:p>
          <a:pPr rtl="1"/>
          <a:endParaRPr lang="ar-SA"/>
        </a:p>
      </dgm:t>
    </dgm:pt>
    <dgm:pt modelId="{CE4A709D-E818-49C1-9510-9AE2F7824C60}" type="pres">
      <dgm:prSet presAssocID="{C696A31F-D42B-457F-83FF-1458A1DE9E38}" presName="connTx" presStyleLbl="parChTrans1D2" presStyleIdx="2" presStyleCnt="4"/>
      <dgm:spPr/>
      <dgm:t>
        <a:bodyPr/>
        <a:lstStyle/>
        <a:p>
          <a:pPr rtl="1"/>
          <a:endParaRPr lang="ar-SA"/>
        </a:p>
      </dgm:t>
    </dgm:pt>
    <dgm:pt modelId="{15992613-1D78-4CD0-A6E2-2ACE98C27B73}" type="pres">
      <dgm:prSet presAssocID="{C0F3C54A-4550-4A0C-BAB1-B7510B558A20}" presName="node" presStyleLbl="node1" presStyleIdx="2" presStyleCnt="4">
        <dgm:presLayoutVars>
          <dgm:bulletEnabled val="1"/>
        </dgm:presLayoutVars>
      </dgm:prSet>
      <dgm:spPr/>
      <dgm:t>
        <a:bodyPr/>
        <a:lstStyle/>
        <a:p>
          <a:pPr rtl="1"/>
          <a:endParaRPr lang="ar-SA"/>
        </a:p>
      </dgm:t>
    </dgm:pt>
    <dgm:pt modelId="{291A46E3-0161-4A17-A11D-E844E4F74959}" type="pres">
      <dgm:prSet presAssocID="{CDDB8038-FDD8-4AA5-810E-3F6C4AAE4630}" presName="Name9" presStyleLbl="parChTrans1D2" presStyleIdx="3" presStyleCnt="4"/>
      <dgm:spPr/>
      <dgm:t>
        <a:bodyPr/>
        <a:lstStyle/>
        <a:p>
          <a:pPr rtl="1"/>
          <a:endParaRPr lang="ar-SA"/>
        </a:p>
      </dgm:t>
    </dgm:pt>
    <dgm:pt modelId="{8F19AAC9-61A1-4A1C-AA92-564533939378}" type="pres">
      <dgm:prSet presAssocID="{CDDB8038-FDD8-4AA5-810E-3F6C4AAE4630}" presName="connTx" presStyleLbl="parChTrans1D2" presStyleIdx="3" presStyleCnt="4"/>
      <dgm:spPr/>
      <dgm:t>
        <a:bodyPr/>
        <a:lstStyle/>
        <a:p>
          <a:pPr rtl="1"/>
          <a:endParaRPr lang="ar-SA"/>
        </a:p>
      </dgm:t>
    </dgm:pt>
    <dgm:pt modelId="{33CA9CD3-898D-4508-AD87-3C11ED5D260E}" type="pres">
      <dgm:prSet presAssocID="{791D1741-B111-477F-8A4E-99EA30BAF3EA}" presName="node" presStyleLbl="node1" presStyleIdx="3" presStyleCnt="4">
        <dgm:presLayoutVars>
          <dgm:bulletEnabled val="1"/>
        </dgm:presLayoutVars>
      </dgm:prSet>
      <dgm:spPr/>
      <dgm:t>
        <a:bodyPr/>
        <a:lstStyle/>
        <a:p>
          <a:pPr rtl="1"/>
          <a:endParaRPr lang="ar-SA"/>
        </a:p>
      </dgm:t>
    </dgm:pt>
  </dgm:ptLst>
  <dgm:cxnLst>
    <dgm:cxn modelId="{70149D3A-2C17-466D-9C94-96479C77C176}" type="presOf" srcId="{683485D1-9E5E-4AA2-9580-6593836B2F10}" destId="{26B04E4E-B18A-4CF3-B47A-972F531650C0}" srcOrd="0" destOrd="0" presId="urn:microsoft.com/office/officeart/2005/8/layout/radial1"/>
    <dgm:cxn modelId="{54F3F191-209A-4CA3-8635-0A2958EA2581}" type="presOf" srcId="{683485D1-9E5E-4AA2-9580-6593836B2F10}" destId="{C8FDD846-8E1D-4C36-9D5A-A77554AD78FB}" srcOrd="1" destOrd="0" presId="urn:microsoft.com/office/officeart/2005/8/layout/radial1"/>
    <dgm:cxn modelId="{7A39C625-825B-4EE3-8E26-C3D3B361162D}" type="presOf" srcId="{C696A31F-D42B-457F-83FF-1458A1DE9E38}" destId="{0ED1DD22-9CAB-4149-957D-11CE1979B80A}" srcOrd="0" destOrd="0" presId="urn:microsoft.com/office/officeart/2005/8/layout/radial1"/>
    <dgm:cxn modelId="{1D8686EF-4724-46FC-94C0-A4291E0A5023}" srcId="{C9A515E5-C6C2-4369-A0DE-B6B2E31B6CFB}" destId="{390276B2-9EE1-4D54-A54A-E98C9561F86D}" srcOrd="0" destOrd="0" parTransId="{0E20DCB0-5EE7-4E60-A368-2BE181E8D405}" sibTransId="{F8063094-4DCB-412D-80A8-649CF228FBA0}"/>
    <dgm:cxn modelId="{50414617-980A-4747-8BBE-F8042B595813}" type="presOf" srcId="{9A68EF1D-BF5F-44FA-AFB3-5CE84696CA08}" destId="{90737250-107C-4F33-921A-EBB3F87851C9}" srcOrd="0" destOrd="0" presId="urn:microsoft.com/office/officeart/2005/8/layout/radial1"/>
    <dgm:cxn modelId="{3EBD7072-260A-4B72-B4D1-4AE3F847186B}" type="presOf" srcId="{791D1741-B111-477F-8A4E-99EA30BAF3EA}" destId="{33CA9CD3-898D-4508-AD87-3C11ED5D260E}" srcOrd="0" destOrd="0" presId="urn:microsoft.com/office/officeart/2005/8/layout/radial1"/>
    <dgm:cxn modelId="{2A92E66A-787A-4EA6-ABC2-73461F7C81A0}" srcId="{390276B2-9EE1-4D54-A54A-E98C9561F86D}" destId="{63F86181-34FC-4D97-B34D-A3CDFB0028B4}" srcOrd="0" destOrd="0" parTransId="{683485D1-9E5E-4AA2-9580-6593836B2F10}" sibTransId="{3E1D8061-AE43-4CB5-8663-2334A3EE86D6}"/>
    <dgm:cxn modelId="{2CED809D-C3DF-4972-9038-399BD7B4216F}" type="presOf" srcId="{63F86181-34FC-4D97-B34D-A3CDFB0028B4}" destId="{E573C71E-2E49-4DAA-B87A-0EB4AE995694}" srcOrd="0" destOrd="0" presId="urn:microsoft.com/office/officeart/2005/8/layout/radial1"/>
    <dgm:cxn modelId="{DD000F66-5062-4DA3-9D82-C2D0593924DB}" type="presOf" srcId="{C0F3C54A-4550-4A0C-BAB1-B7510B558A20}" destId="{15992613-1D78-4CD0-A6E2-2ACE98C27B73}" srcOrd="0" destOrd="0" presId="urn:microsoft.com/office/officeart/2005/8/layout/radial1"/>
    <dgm:cxn modelId="{21AAA13D-C054-42B6-B05B-BAD6B0F3B8EF}" srcId="{390276B2-9EE1-4D54-A54A-E98C9561F86D}" destId="{791D1741-B111-477F-8A4E-99EA30BAF3EA}" srcOrd="3" destOrd="0" parTransId="{CDDB8038-FDD8-4AA5-810E-3F6C4AAE4630}" sibTransId="{C823FE6F-FD30-404E-A706-7CF8E811978E}"/>
    <dgm:cxn modelId="{06B0EC93-6318-4BA9-8CFF-7921EFD28DCD}" type="presOf" srcId="{390276B2-9EE1-4D54-A54A-E98C9561F86D}" destId="{6BF9003E-6D3B-41DC-9DEB-BC89436414C4}" srcOrd="0" destOrd="0" presId="urn:microsoft.com/office/officeart/2005/8/layout/radial1"/>
    <dgm:cxn modelId="{0161D172-5BA5-452F-9393-1EDC6D88C527}" type="presOf" srcId="{D6EEBFF3-D653-4EFB-B4D8-B2B969BE02C1}" destId="{8BF99C7C-A18E-4023-AF36-1255D518A95D}" srcOrd="0" destOrd="0" presId="urn:microsoft.com/office/officeart/2005/8/layout/radial1"/>
    <dgm:cxn modelId="{12FABF77-E7C6-4B30-8127-0CCC04E70020}" type="presOf" srcId="{CDDB8038-FDD8-4AA5-810E-3F6C4AAE4630}" destId="{291A46E3-0161-4A17-A11D-E844E4F74959}" srcOrd="0" destOrd="0" presId="urn:microsoft.com/office/officeart/2005/8/layout/radial1"/>
    <dgm:cxn modelId="{B92B0799-00AF-4004-A90C-18F345972EEF}" type="presOf" srcId="{C9A515E5-C6C2-4369-A0DE-B6B2E31B6CFB}" destId="{895A38BE-2655-424F-99A3-0808A57391EC}" srcOrd="0" destOrd="0" presId="urn:microsoft.com/office/officeart/2005/8/layout/radial1"/>
    <dgm:cxn modelId="{22F42431-252A-4687-976B-56CEEA5ACD7B}" type="presOf" srcId="{CDDB8038-FDD8-4AA5-810E-3F6C4AAE4630}" destId="{8F19AAC9-61A1-4A1C-AA92-564533939378}" srcOrd="1" destOrd="0" presId="urn:microsoft.com/office/officeart/2005/8/layout/radial1"/>
    <dgm:cxn modelId="{ECD82694-8A83-4C8F-B868-47538B2EB48A}" type="presOf" srcId="{9A68EF1D-BF5F-44FA-AFB3-5CE84696CA08}" destId="{C5CE7B0F-8A34-46ED-926E-7EA0E43C467C}" srcOrd="1" destOrd="0" presId="urn:microsoft.com/office/officeart/2005/8/layout/radial1"/>
    <dgm:cxn modelId="{ED970A11-1B55-406F-867D-5827750ADAC1}" srcId="{390276B2-9EE1-4D54-A54A-E98C9561F86D}" destId="{D6EEBFF3-D653-4EFB-B4D8-B2B969BE02C1}" srcOrd="1" destOrd="0" parTransId="{9A68EF1D-BF5F-44FA-AFB3-5CE84696CA08}" sibTransId="{60468EF4-B972-46E5-A64A-5FBF327CBD87}"/>
    <dgm:cxn modelId="{6A018271-422C-44FA-88AF-D16802EC512E}" type="presOf" srcId="{C696A31F-D42B-457F-83FF-1458A1DE9E38}" destId="{CE4A709D-E818-49C1-9510-9AE2F7824C60}" srcOrd="1" destOrd="0" presId="urn:microsoft.com/office/officeart/2005/8/layout/radial1"/>
    <dgm:cxn modelId="{CDA628EE-8C5D-4AE3-B180-605959BB3657}" srcId="{390276B2-9EE1-4D54-A54A-E98C9561F86D}" destId="{C0F3C54A-4550-4A0C-BAB1-B7510B558A20}" srcOrd="2" destOrd="0" parTransId="{C696A31F-D42B-457F-83FF-1458A1DE9E38}" sibTransId="{2DAF8BDE-8176-4ADB-AE02-77BB8CE733BD}"/>
    <dgm:cxn modelId="{2ED9AD42-63E4-4AB2-B541-DB0A125DEDAA}" type="presParOf" srcId="{895A38BE-2655-424F-99A3-0808A57391EC}" destId="{6BF9003E-6D3B-41DC-9DEB-BC89436414C4}" srcOrd="0" destOrd="0" presId="urn:microsoft.com/office/officeart/2005/8/layout/radial1"/>
    <dgm:cxn modelId="{1930DE3F-0D1F-446A-8A36-5A0BA7021D7F}" type="presParOf" srcId="{895A38BE-2655-424F-99A3-0808A57391EC}" destId="{26B04E4E-B18A-4CF3-B47A-972F531650C0}" srcOrd="1" destOrd="0" presId="urn:microsoft.com/office/officeart/2005/8/layout/radial1"/>
    <dgm:cxn modelId="{52356D9F-98D3-4062-A3A5-A71205D4FED7}" type="presParOf" srcId="{26B04E4E-B18A-4CF3-B47A-972F531650C0}" destId="{C8FDD846-8E1D-4C36-9D5A-A77554AD78FB}" srcOrd="0" destOrd="0" presId="urn:microsoft.com/office/officeart/2005/8/layout/radial1"/>
    <dgm:cxn modelId="{849761F3-7F6D-4BA5-A5ED-3101FAFDA432}" type="presParOf" srcId="{895A38BE-2655-424F-99A3-0808A57391EC}" destId="{E573C71E-2E49-4DAA-B87A-0EB4AE995694}" srcOrd="2" destOrd="0" presId="urn:microsoft.com/office/officeart/2005/8/layout/radial1"/>
    <dgm:cxn modelId="{4F8FC7F4-08B1-461E-BC39-8FE166D0927E}" type="presParOf" srcId="{895A38BE-2655-424F-99A3-0808A57391EC}" destId="{90737250-107C-4F33-921A-EBB3F87851C9}" srcOrd="3" destOrd="0" presId="urn:microsoft.com/office/officeart/2005/8/layout/radial1"/>
    <dgm:cxn modelId="{52D85B10-5B23-45B3-A2F2-75AB85B11CD8}" type="presParOf" srcId="{90737250-107C-4F33-921A-EBB3F87851C9}" destId="{C5CE7B0F-8A34-46ED-926E-7EA0E43C467C}" srcOrd="0" destOrd="0" presId="urn:microsoft.com/office/officeart/2005/8/layout/radial1"/>
    <dgm:cxn modelId="{2281BD0A-5F1A-4F8D-8B01-27BDEB1219C6}" type="presParOf" srcId="{895A38BE-2655-424F-99A3-0808A57391EC}" destId="{8BF99C7C-A18E-4023-AF36-1255D518A95D}" srcOrd="4" destOrd="0" presId="urn:microsoft.com/office/officeart/2005/8/layout/radial1"/>
    <dgm:cxn modelId="{90B5AC58-AD6C-4354-9A5C-F0F3FBC42409}" type="presParOf" srcId="{895A38BE-2655-424F-99A3-0808A57391EC}" destId="{0ED1DD22-9CAB-4149-957D-11CE1979B80A}" srcOrd="5" destOrd="0" presId="urn:microsoft.com/office/officeart/2005/8/layout/radial1"/>
    <dgm:cxn modelId="{1FB02305-5B44-4529-B068-8E876E29992B}" type="presParOf" srcId="{0ED1DD22-9CAB-4149-957D-11CE1979B80A}" destId="{CE4A709D-E818-49C1-9510-9AE2F7824C60}" srcOrd="0" destOrd="0" presId="urn:microsoft.com/office/officeart/2005/8/layout/radial1"/>
    <dgm:cxn modelId="{0534F0DC-0BF0-4550-92A8-983F83021B47}" type="presParOf" srcId="{895A38BE-2655-424F-99A3-0808A57391EC}" destId="{15992613-1D78-4CD0-A6E2-2ACE98C27B73}" srcOrd="6" destOrd="0" presId="urn:microsoft.com/office/officeart/2005/8/layout/radial1"/>
    <dgm:cxn modelId="{00925960-3F4E-4507-A564-D5363ED9ED40}" type="presParOf" srcId="{895A38BE-2655-424F-99A3-0808A57391EC}" destId="{291A46E3-0161-4A17-A11D-E844E4F74959}" srcOrd="7" destOrd="0" presId="urn:microsoft.com/office/officeart/2005/8/layout/radial1"/>
    <dgm:cxn modelId="{E0AC0261-400A-4F6F-8E34-CE3C183233B6}" type="presParOf" srcId="{291A46E3-0161-4A17-A11D-E844E4F74959}" destId="{8F19AAC9-61A1-4A1C-AA92-564533939378}" srcOrd="0" destOrd="0" presId="urn:microsoft.com/office/officeart/2005/8/layout/radial1"/>
    <dgm:cxn modelId="{9D6FED75-6BCB-4141-B67A-10D60FF8AC4C}" type="presParOf" srcId="{895A38BE-2655-424F-99A3-0808A57391EC}" destId="{33CA9CD3-898D-4508-AD87-3C11ED5D260E}"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9003E-6D3B-41DC-9DEB-BC89436414C4}">
      <dsp:nvSpPr>
        <dsp:cNvPr id="0" name=""/>
        <dsp:cNvSpPr/>
      </dsp:nvSpPr>
      <dsp:spPr>
        <a:xfrm>
          <a:off x="4298680" y="2220464"/>
          <a:ext cx="1686464" cy="1686464"/>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R="0" lvl="0" algn="ctr" defTabSz="844550" rtl="1">
            <a:lnSpc>
              <a:spcPct val="90000"/>
            </a:lnSpc>
            <a:spcBef>
              <a:spcPct val="0"/>
            </a:spcBef>
            <a:spcAft>
              <a:spcPct val="35000"/>
            </a:spcAft>
          </a:pPr>
          <a:endParaRPr lang="ar-AE" sz="1900" b="1" i="0" u="none" strike="noStrike" kern="1200" baseline="0" smtClean="0">
            <a:latin typeface="Arial"/>
          </a:endParaRPr>
        </a:p>
        <a:p>
          <a:pPr marR="0" lvl="0" algn="ctr" defTabSz="844550" rtl="1">
            <a:lnSpc>
              <a:spcPct val="90000"/>
            </a:lnSpc>
            <a:spcBef>
              <a:spcPct val="0"/>
            </a:spcBef>
            <a:spcAft>
              <a:spcPct val="35000"/>
            </a:spcAft>
          </a:pPr>
          <a:r>
            <a:rPr lang="ar-AE" sz="1900" b="1" i="0" u="none" strike="noStrike" kern="1200" baseline="0" smtClean="0">
              <a:latin typeface="Arial"/>
              <a:cs typeface="Arial"/>
            </a:rPr>
            <a:t>صيغ الاستثمار في المصرف الاسلامي</a:t>
          </a:r>
          <a:endParaRPr lang="ar-SA" sz="1900" kern="1200" smtClean="0"/>
        </a:p>
      </dsp:txBody>
      <dsp:txXfrm>
        <a:off x="4545657" y="2467441"/>
        <a:ext cx="1192510" cy="1192510"/>
      </dsp:txXfrm>
    </dsp:sp>
    <dsp:sp modelId="{26B04E4E-B18A-4CF3-B47A-972F531650C0}">
      <dsp:nvSpPr>
        <dsp:cNvPr id="0" name=""/>
        <dsp:cNvSpPr/>
      </dsp:nvSpPr>
      <dsp:spPr>
        <a:xfrm rot="16200000">
          <a:off x="4887020" y="1950813"/>
          <a:ext cx="509784" cy="29518"/>
        </a:xfrm>
        <a:custGeom>
          <a:avLst/>
          <a:gdLst/>
          <a:ahLst/>
          <a:cxnLst/>
          <a:rect l="0" t="0" r="0" b="0"/>
          <a:pathLst>
            <a:path>
              <a:moveTo>
                <a:pt x="0" y="14759"/>
              </a:moveTo>
              <a:lnTo>
                <a:pt x="509784" y="14759"/>
              </a:lnTo>
            </a:path>
          </a:pathLst>
        </a:custGeom>
        <a:noFill/>
        <a:ln w="34925" cap="flat" cmpd="sng" algn="in">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a:off x="5129167" y="1952827"/>
        <a:ext cx="25489" cy="25489"/>
      </dsp:txXfrm>
    </dsp:sp>
    <dsp:sp modelId="{E573C71E-2E49-4DAA-B87A-0EB4AE995694}">
      <dsp:nvSpPr>
        <dsp:cNvPr id="0" name=""/>
        <dsp:cNvSpPr/>
      </dsp:nvSpPr>
      <dsp:spPr>
        <a:xfrm>
          <a:off x="4298680" y="24216"/>
          <a:ext cx="1686464" cy="1686464"/>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1">
            <a:lnSpc>
              <a:spcPct val="90000"/>
            </a:lnSpc>
            <a:spcBef>
              <a:spcPct val="0"/>
            </a:spcBef>
            <a:spcAft>
              <a:spcPct val="35000"/>
            </a:spcAft>
          </a:pPr>
          <a:endParaRPr lang="ar-AE" sz="1500" b="1" i="0" u="none" strike="noStrike" kern="1200" baseline="0" smtClean="0">
            <a:latin typeface="Arial"/>
          </a:endParaRPr>
        </a:p>
        <a:p>
          <a:pPr marR="0" lvl="0" algn="ctr" defTabSz="666750" rtl="1">
            <a:lnSpc>
              <a:spcPct val="90000"/>
            </a:lnSpc>
            <a:spcBef>
              <a:spcPct val="0"/>
            </a:spcBef>
            <a:spcAft>
              <a:spcPct val="35000"/>
            </a:spcAft>
          </a:pPr>
          <a:r>
            <a:rPr lang="ar-AE" sz="1500" b="1" i="0" u="none" strike="noStrike" kern="1200" baseline="0" smtClean="0">
              <a:latin typeface="Arial"/>
              <a:cs typeface="Arial"/>
            </a:rPr>
            <a:t>الموجودات نقدية</a:t>
          </a:r>
        </a:p>
        <a:p>
          <a:pPr marR="0" lvl="0" algn="ctr" defTabSz="666750" rtl="1">
            <a:lnSpc>
              <a:spcPct val="90000"/>
            </a:lnSpc>
            <a:spcBef>
              <a:spcPct val="0"/>
            </a:spcBef>
            <a:spcAft>
              <a:spcPct val="35000"/>
            </a:spcAft>
          </a:pPr>
          <a:r>
            <a:rPr lang="ar-AE" sz="1500" b="1" i="0" u="none" strike="noStrike" kern="1200" baseline="0" smtClean="0">
              <a:latin typeface="Arial"/>
            </a:rPr>
            <a:t>1</a:t>
          </a:r>
          <a:endParaRPr lang="ar-SA" sz="1500" kern="1200" smtClean="0"/>
        </a:p>
      </dsp:txBody>
      <dsp:txXfrm>
        <a:off x="4545657" y="271193"/>
        <a:ext cx="1192510" cy="1192510"/>
      </dsp:txXfrm>
    </dsp:sp>
    <dsp:sp modelId="{90737250-107C-4F33-921A-EBB3F87851C9}">
      <dsp:nvSpPr>
        <dsp:cNvPr id="0" name=""/>
        <dsp:cNvSpPr/>
      </dsp:nvSpPr>
      <dsp:spPr>
        <a:xfrm>
          <a:off x="5985144" y="3048937"/>
          <a:ext cx="509784" cy="29518"/>
        </a:xfrm>
        <a:custGeom>
          <a:avLst/>
          <a:gdLst/>
          <a:ahLst/>
          <a:cxnLst/>
          <a:rect l="0" t="0" r="0" b="0"/>
          <a:pathLst>
            <a:path>
              <a:moveTo>
                <a:pt x="0" y="14759"/>
              </a:moveTo>
              <a:lnTo>
                <a:pt x="509784" y="14759"/>
              </a:lnTo>
            </a:path>
          </a:pathLst>
        </a:custGeom>
        <a:noFill/>
        <a:ln w="34925" cap="flat" cmpd="sng" algn="in">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a:off x="6227292" y="3050952"/>
        <a:ext cx="25489" cy="25489"/>
      </dsp:txXfrm>
    </dsp:sp>
    <dsp:sp modelId="{8BF99C7C-A18E-4023-AF36-1255D518A95D}">
      <dsp:nvSpPr>
        <dsp:cNvPr id="0" name=""/>
        <dsp:cNvSpPr/>
      </dsp:nvSpPr>
      <dsp:spPr>
        <a:xfrm>
          <a:off x="6494929" y="2220464"/>
          <a:ext cx="1686464" cy="1686464"/>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1">
            <a:lnSpc>
              <a:spcPct val="90000"/>
            </a:lnSpc>
            <a:spcBef>
              <a:spcPct val="0"/>
            </a:spcBef>
            <a:spcAft>
              <a:spcPct val="35000"/>
            </a:spcAft>
          </a:pPr>
          <a:endParaRPr lang="ar-AE" sz="1500" b="1" i="0" u="none" strike="noStrike" kern="1200" baseline="0" smtClean="0">
            <a:latin typeface="Arial"/>
          </a:endParaRPr>
        </a:p>
        <a:p>
          <a:pPr marR="0" lvl="0" algn="ctr" defTabSz="666750" rtl="1">
            <a:lnSpc>
              <a:spcPct val="90000"/>
            </a:lnSpc>
            <a:spcBef>
              <a:spcPct val="0"/>
            </a:spcBef>
            <a:spcAft>
              <a:spcPct val="35000"/>
            </a:spcAft>
          </a:pPr>
          <a:r>
            <a:rPr lang="ar-AE" sz="1500" b="1" i="0" u="none" strike="noStrike" kern="1200" baseline="0" smtClean="0">
              <a:latin typeface="Arial"/>
              <a:cs typeface="Arial"/>
            </a:rPr>
            <a:t>الاستثمار المباشر</a:t>
          </a:r>
        </a:p>
        <a:p>
          <a:pPr marR="0" lvl="0" algn="ctr" defTabSz="666750" rtl="1">
            <a:lnSpc>
              <a:spcPct val="90000"/>
            </a:lnSpc>
            <a:spcBef>
              <a:spcPct val="0"/>
            </a:spcBef>
            <a:spcAft>
              <a:spcPct val="35000"/>
            </a:spcAft>
          </a:pPr>
          <a:r>
            <a:rPr lang="ar-AE" sz="1500" b="1" i="0" u="none" strike="noStrike" kern="1200" baseline="0" smtClean="0">
              <a:latin typeface="Arial"/>
            </a:rPr>
            <a:t>2</a:t>
          </a:r>
          <a:endParaRPr lang="ar-SA" sz="1500" kern="1200" smtClean="0"/>
        </a:p>
      </dsp:txBody>
      <dsp:txXfrm>
        <a:off x="6741906" y="2467441"/>
        <a:ext cx="1192510" cy="1192510"/>
      </dsp:txXfrm>
    </dsp:sp>
    <dsp:sp modelId="{0ED1DD22-9CAB-4149-957D-11CE1979B80A}">
      <dsp:nvSpPr>
        <dsp:cNvPr id="0" name=""/>
        <dsp:cNvSpPr/>
      </dsp:nvSpPr>
      <dsp:spPr>
        <a:xfrm rot="5400000">
          <a:off x="4887020" y="4147062"/>
          <a:ext cx="509784" cy="29518"/>
        </a:xfrm>
        <a:custGeom>
          <a:avLst/>
          <a:gdLst/>
          <a:ahLst/>
          <a:cxnLst/>
          <a:rect l="0" t="0" r="0" b="0"/>
          <a:pathLst>
            <a:path>
              <a:moveTo>
                <a:pt x="0" y="14759"/>
              </a:moveTo>
              <a:lnTo>
                <a:pt x="509784" y="14759"/>
              </a:lnTo>
            </a:path>
          </a:pathLst>
        </a:custGeom>
        <a:noFill/>
        <a:ln w="34925" cap="flat" cmpd="sng" algn="in">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a:off x="5129167" y="4149076"/>
        <a:ext cx="25489" cy="25489"/>
      </dsp:txXfrm>
    </dsp:sp>
    <dsp:sp modelId="{15992613-1D78-4CD0-A6E2-2ACE98C27B73}">
      <dsp:nvSpPr>
        <dsp:cNvPr id="0" name=""/>
        <dsp:cNvSpPr/>
      </dsp:nvSpPr>
      <dsp:spPr>
        <a:xfrm>
          <a:off x="4298680" y="4416713"/>
          <a:ext cx="1686464" cy="1686464"/>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1">
            <a:lnSpc>
              <a:spcPct val="90000"/>
            </a:lnSpc>
            <a:spcBef>
              <a:spcPct val="0"/>
            </a:spcBef>
            <a:spcAft>
              <a:spcPct val="35000"/>
            </a:spcAft>
          </a:pPr>
          <a:endParaRPr lang="ar-AE" sz="1500" b="1" i="0" u="none" strike="noStrike" kern="1200" baseline="0" smtClean="0">
            <a:latin typeface="Arial"/>
          </a:endParaRPr>
        </a:p>
        <a:p>
          <a:pPr marR="0" lvl="0" algn="ctr" defTabSz="666750" rtl="1">
            <a:lnSpc>
              <a:spcPct val="90000"/>
            </a:lnSpc>
            <a:spcBef>
              <a:spcPct val="0"/>
            </a:spcBef>
            <a:spcAft>
              <a:spcPct val="35000"/>
            </a:spcAft>
          </a:pPr>
          <a:r>
            <a:rPr lang="ar-AE" sz="1500" b="1" i="0" u="none" strike="noStrike" kern="1200" baseline="0" smtClean="0">
              <a:latin typeface="Arial"/>
              <a:cs typeface="Arial"/>
            </a:rPr>
            <a:t>القرض الحسن</a:t>
          </a:r>
        </a:p>
        <a:p>
          <a:pPr marR="0" lvl="0" algn="ctr" defTabSz="666750" rtl="1">
            <a:lnSpc>
              <a:spcPct val="90000"/>
            </a:lnSpc>
            <a:spcBef>
              <a:spcPct val="0"/>
            </a:spcBef>
            <a:spcAft>
              <a:spcPct val="35000"/>
            </a:spcAft>
          </a:pPr>
          <a:r>
            <a:rPr lang="ar-AE" sz="1500" b="1" i="0" u="none" strike="noStrike" kern="1200" baseline="0" smtClean="0">
              <a:latin typeface="Arial"/>
            </a:rPr>
            <a:t>3</a:t>
          </a:r>
          <a:endParaRPr lang="ar-SA" sz="1500" kern="1200" smtClean="0"/>
        </a:p>
      </dsp:txBody>
      <dsp:txXfrm>
        <a:off x="4545657" y="4663690"/>
        <a:ext cx="1192510" cy="1192510"/>
      </dsp:txXfrm>
    </dsp:sp>
    <dsp:sp modelId="{291A46E3-0161-4A17-A11D-E844E4F74959}">
      <dsp:nvSpPr>
        <dsp:cNvPr id="0" name=""/>
        <dsp:cNvSpPr/>
      </dsp:nvSpPr>
      <dsp:spPr>
        <a:xfrm rot="10800000">
          <a:off x="3788895" y="3048937"/>
          <a:ext cx="509784" cy="29518"/>
        </a:xfrm>
        <a:custGeom>
          <a:avLst/>
          <a:gdLst/>
          <a:ahLst/>
          <a:cxnLst/>
          <a:rect l="0" t="0" r="0" b="0"/>
          <a:pathLst>
            <a:path>
              <a:moveTo>
                <a:pt x="0" y="14759"/>
              </a:moveTo>
              <a:lnTo>
                <a:pt x="509784" y="14759"/>
              </a:lnTo>
            </a:path>
          </a:pathLst>
        </a:custGeom>
        <a:noFill/>
        <a:ln w="34925" cap="flat" cmpd="sng" algn="in">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10800000">
        <a:off x="4031043" y="3050952"/>
        <a:ext cx="25489" cy="25489"/>
      </dsp:txXfrm>
    </dsp:sp>
    <dsp:sp modelId="{33CA9CD3-898D-4508-AD87-3C11ED5D260E}">
      <dsp:nvSpPr>
        <dsp:cNvPr id="0" name=""/>
        <dsp:cNvSpPr/>
      </dsp:nvSpPr>
      <dsp:spPr>
        <a:xfrm>
          <a:off x="2102431" y="2220464"/>
          <a:ext cx="1686464" cy="1686464"/>
        </a:xfrm>
        <a:prstGeom prst="ellips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R="0" lvl="0" algn="ctr" defTabSz="666750" rtl="1">
            <a:lnSpc>
              <a:spcPct val="90000"/>
            </a:lnSpc>
            <a:spcBef>
              <a:spcPct val="0"/>
            </a:spcBef>
            <a:spcAft>
              <a:spcPct val="35000"/>
            </a:spcAft>
          </a:pPr>
          <a:endParaRPr lang="ar-AE" sz="1500" b="1" i="0" u="none" strike="noStrike" kern="1200" baseline="0" smtClean="0">
            <a:latin typeface="Arial"/>
          </a:endParaRPr>
        </a:p>
        <a:p>
          <a:pPr marR="0" lvl="0" algn="ctr" defTabSz="666750" rtl="1">
            <a:lnSpc>
              <a:spcPct val="90000"/>
            </a:lnSpc>
            <a:spcBef>
              <a:spcPct val="0"/>
            </a:spcBef>
            <a:spcAft>
              <a:spcPct val="35000"/>
            </a:spcAft>
          </a:pPr>
          <a:r>
            <a:rPr lang="ar-AE" sz="1500" b="1" i="0" u="none" strike="noStrike" kern="1200" baseline="0" smtClean="0">
              <a:latin typeface="Arial"/>
              <a:cs typeface="Arial"/>
            </a:rPr>
            <a:t>التمويل والاستثمار المشترك</a:t>
          </a:r>
        </a:p>
        <a:p>
          <a:pPr marR="0" lvl="0" algn="ctr" defTabSz="666750" rtl="1">
            <a:lnSpc>
              <a:spcPct val="90000"/>
            </a:lnSpc>
            <a:spcBef>
              <a:spcPct val="0"/>
            </a:spcBef>
            <a:spcAft>
              <a:spcPct val="35000"/>
            </a:spcAft>
          </a:pPr>
          <a:r>
            <a:rPr lang="ar-AE" sz="1500" b="1" i="0" u="none" strike="noStrike" kern="1200" baseline="0" smtClean="0">
              <a:latin typeface="Arial"/>
            </a:rPr>
            <a:t>4</a:t>
          </a:r>
        </a:p>
      </dsp:txBody>
      <dsp:txXfrm>
        <a:off x="2349408" y="2467441"/>
        <a:ext cx="1192510" cy="119251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DEE94FA-BC67-4CD9-A47B-9CB7C1E4D5AE}" type="datetimeFigureOut">
              <a:rPr lang="ar-IQ" smtClean="0"/>
              <a:t>05/09/1440</a:t>
            </a:fld>
            <a:endParaRPr lang="ar-IQ"/>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ar-IQ"/>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B4FC7CC-D0CD-4AA0-A90A-CAB369774D34}" type="slidenum">
              <a:rPr lang="ar-IQ" smtClean="0"/>
              <a:t>‹#›</a:t>
            </a:fld>
            <a:endParaRPr lang="ar-IQ"/>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8675186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DEE94FA-BC67-4CD9-A47B-9CB7C1E4D5AE}" type="datetimeFigureOut">
              <a:rPr lang="ar-IQ" smtClean="0"/>
              <a:t>05/09/1440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834960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DEE94FA-BC67-4CD9-A47B-9CB7C1E4D5AE}" type="datetimeFigureOut">
              <a:rPr lang="ar-IQ" smtClean="0"/>
              <a:t>05/09/1440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1995373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DEE94FA-BC67-4CD9-A47B-9CB7C1E4D5AE}" type="datetimeFigureOut">
              <a:rPr lang="ar-IQ" smtClean="0"/>
              <a:t>05/09/1440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108252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DEE94FA-BC67-4CD9-A47B-9CB7C1E4D5AE}" type="datetimeFigureOut">
              <a:rPr lang="ar-IQ" smtClean="0"/>
              <a:t>05/09/1440</a:t>
            </a:fld>
            <a:endParaRPr lang="ar-IQ"/>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ar-IQ"/>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B4FC7CC-D0CD-4AA0-A90A-CAB369774D34}" type="slidenum">
              <a:rPr lang="ar-IQ" smtClean="0"/>
              <a:t>‹#›</a:t>
            </a:fld>
            <a:endParaRPr lang="ar-IQ"/>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8142705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FDEE94FA-BC67-4CD9-A47B-9CB7C1E4D5AE}" type="datetimeFigureOut">
              <a:rPr lang="ar-IQ" smtClean="0"/>
              <a:t>05/09/1440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2661773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FDEE94FA-BC67-4CD9-A47B-9CB7C1E4D5AE}" type="datetimeFigureOut">
              <a:rPr lang="ar-IQ" smtClean="0"/>
              <a:t>05/09/1440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1640782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FDEE94FA-BC67-4CD9-A47B-9CB7C1E4D5AE}" type="datetimeFigureOut">
              <a:rPr lang="ar-IQ" smtClean="0"/>
              <a:t>05/09/1440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1443934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E94FA-BC67-4CD9-A47B-9CB7C1E4D5AE}" type="datetimeFigureOut">
              <a:rPr lang="ar-IQ" smtClean="0"/>
              <a:t>05/09/1440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B4FC7CC-D0CD-4AA0-A90A-CAB369774D34}" type="slidenum">
              <a:rPr lang="ar-IQ" smtClean="0"/>
              <a:t>‹#›</a:t>
            </a:fld>
            <a:endParaRPr lang="ar-IQ"/>
          </a:p>
        </p:txBody>
      </p:sp>
    </p:spTree>
    <p:extLst>
      <p:ext uri="{BB962C8B-B14F-4D97-AF65-F5344CB8AC3E}">
        <p14:creationId xmlns:p14="http://schemas.microsoft.com/office/powerpoint/2010/main" val="1020471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DEE94FA-BC67-4CD9-A47B-9CB7C1E4D5AE}" type="datetimeFigureOut">
              <a:rPr lang="ar-IQ" smtClean="0"/>
              <a:t>05/09/1440</a:t>
            </a:fld>
            <a:endParaRPr lang="ar-IQ"/>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ar-IQ"/>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B4FC7CC-D0CD-4AA0-A90A-CAB369774D34}" type="slidenum">
              <a:rPr lang="ar-IQ" smtClean="0"/>
              <a:t>‹#›</a:t>
            </a:fld>
            <a:endParaRPr lang="ar-IQ"/>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48514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DEE94FA-BC67-4CD9-A47B-9CB7C1E4D5AE}" type="datetimeFigureOut">
              <a:rPr lang="ar-IQ" smtClean="0"/>
              <a:t>05/09/1440</a:t>
            </a:fld>
            <a:endParaRPr lang="ar-IQ"/>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ar-IQ"/>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B4FC7CC-D0CD-4AA0-A90A-CAB369774D34}" type="slidenum">
              <a:rPr lang="ar-IQ" smtClean="0"/>
              <a:t>‹#›</a:t>
            </a:fld>
            <a:endParaRPr lang="ar-IQ"/>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2021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r">
              <a:defRPr sz="1200" baseline="0">
                <a:solidFill>
                  <a:schemeClr val="tx2"/>
                </a:solidFill>
              </a:defRPr>
            </a:lvl1pPr>
          </a:lstStyle>
          <a:p>
            <a:fld id="{FDEE94FA-BC67-4CD9-A47B-9CB7C1E4D5AE}" type="datetimeFigureOut">
              <a:rPr lang="ar-IQ" smtClean="0"/>
              <a:t>05/09/1440</a:t>
            </a:fld>
            <a:endParaRPr lang="ar-IQ"/>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r">
              <a:defRPr sz="1200" baseline="0">
                <a:solidFill>
                  <a:schemeClr val="tx2"/>
                </a:solidFill>
              </a:defRPr>
            </a:lvl1pPr>
          </a:lstStyle>
          <a:p>
            <a:endParaRPr lang="ar-IQ"/>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B4FC7CC-D0CD-4AA0-A90A-CAB369774D34}" type="slidenum">
              <a:rPr lang="ar-IQ" smtClean="0"/>
              <a:t>‹#›</a:t>
            </a:fld>
            <a:endParaRPr lang="ar-IQ"/>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19533671"/>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txStyles>
    <p:titleStyle>
      <a:lvl1pPr algn="r"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016007" y="1419367"/>
            <a:ext cx="8915399" cy="3152633"/>
          </a:xfrm>
        </p:spPr>
        <p:txBody>
          <a:bodyPr>
            <a:normAutofit/>
          </a:bodyPr>
          <a:lstStyle/>
          <a:p>
            <a:pPr algn="ctr"/>
            <a:r>
              <a:rPr lang="ar-IQ" sz="3200" b="1" dirty="0">
                <a:solidFill>
                  <a:srgbClr val="FF0000"/>
                </a:solidFill>
              </a:rPr>
              <a:t>محاضرات في </a:t>
            </a:r>
            <a:r>
              <a:rPr lang="ar-IQ" sz="3200" b="1" dirty="0" smtClean="0">
                <a:solidFill>
                  <a:srgbClr val="FF0000"/>
                </a:solidFill>
              </a:rPr>
              <a:t>المصارف الاسلامية</a:t>
            </a:r>
            <a:r>
              <a:rPr lang="ar-IQ" sz="3200" b="1" dirty="0">
                <a:solidFill>
                  <a:srgbClr val="FF0000"/>
                </a:solidFill>
              </a:rPr>
              <a:t/>
            </a:r>
            <a:br>
              <a:rPr lang="ar-IQ" sz="3200" b="1" dirty="0">
                <a:solidFill>
                  <a:srgbClr val="FF0000"/>
                </a:solidFill>
              </a:rPr>
            </a:br>
            <a:endParaRPr lang="ar-IQ" sz="3200" b="1" dirty="0" smtClean="0">
              <a:solidFill>
                <a:srgbClr val="FF0000"/>
              </a:solidFill>
            </a:endParaRPr>
          </a:p>
          <a:p>
            <a:pPr algn="ctr"/>
            <a:r>
              <a:rPr lang="ar-IQ" sz="3200" b="1" dirty="0" smtClean="0">
                <a:solidFill>
                  <a:srgbClr val="FF0000"/>
                </a:solidFill>
              </a:rPr>
              <a:t>اعداد التدريسية</a:t>
            </a:r>
          </a:p>
          <a:p>
            <a:pPr algn="ctr"/>
            <a:r>
              <a:rPr lang="ar-IQ" sz="3200" b="1" dirty="0" smtClean="0">
                <a:solidFill>
                  <a:srgbClr val="FF0000"/>
                </a:solidFill>
              </a:rPr>
              <a:t>م. نبراس جاسم كاظم</a:t>
            </a:r>
            <a:endParaRPr lang="ar-IQ" sz="3200" b="1" dirty="0">
              <a:solidFill>
                <a:srgbClr val="FF0000"/>
              </a:solidFill>
            </a:endParaRPr>
          </a:p>
        </p:txBody>
      </p:sp>
    </p:spTree>
    <p:extLst>
      <p:ext uri="{BB962C8B-B14F-4D97-AF65-F5344CB8AC3E}">
        <p14:creationId xmlns:p14="http://schemas.microsoft.com/office/powerpoint/2010/main" val="2479260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09684" y="709684"/>
            <a:ext cx="10794928" cy="5704764"/>
          </a:xfrm>
        </p:spPr>
        <p:txBody>
          <a:bodyPr>
            <a:normAutofit/>
          </a:bodyPr>
          <a:lstStyle/>
          <a:p>
            <a:r>
              <a:rPr lang="ar-SA" b="1" dirty="0"/>
              <a:t>الفصل الخامس</a:t>
            </a:r>
            <a:endParaRPr lang="en-US" dirty="0"/>
          </a:p>
          <a:p>
            <a:r>
              <a:rPr lang="ar-SA" b="1" dirty="0"/>
              <a:t>صيغ الاستثمار في المصارف </a:t>
            </a:r>
            <a:r>
              <a:rPr lang="ar-SA" b="1" dirty="0" smtClean="0"/>
              <a:t>الاسلامية</a:t>
            </a:r>
            <a:endParaRPr lang="en-US" dirty="0"/>
          </a:p>
          <a:p>
            <a:pPr marL="0" indent="0">
              <a:buNone/>
            </a:pPr>
            <a:r>
              <a:rPr lang="ar-SA" b="1" dirty="0"/>
              <a:t>اولا: الموجودات النقدية في المصرف الاسلامي</a:t>
            </a:r>
            <a:endParaRPr lang="en-US" dirty="0"/>
          </a:p>
          <a:p>
            <a:pPr marL="0" indent="0" algn="just">
              <a:lnSpc>
                <a:spcPct val="200000"/>
              </a:lnSpc>
              <a:buNone/>
            </a:pPr>
            <a:r>
              <a:rPr lang="ar-SA" dirty="0" smtClean="0"/>
              <a:t>لا </a:t>
            </a:r>
            <a:r>
              <a:rPr lang="ar-SA" dirty="0"/>
              <a:t>تختلف مكونات هذا البند كثيراً عما هو لدى المصارف التقليدية باستثناء كون حسابات المصارف الإسلامية لدى المصارف الأخرى  إسلامية كانت أم غير ذلك لا تتقاضى أية عوائد، وعادةً ما تحتفظ المصارف الإسلامية بأرصدة سائلة بمبالغ تفوق ما هو لدى المصارف التقليدية " ولذلك ترتفع نسبة السيولة لدى المصارف الإسلامية"</a:t>
            </a:r>
            <a:r>
              <a:rPr lang="ar-SA" baseline="30000" dirty="0"/>
              <a:t>  </a:t>
            </a:r>
            <a:r>
              <a:rPr lang="ar-SA" dirty="0"/>
              <a:t>وبسبب عدم وجود سوق ما بين المصارف التقليدية (الربوية) تلجأ إليه المصارف الإسلامية لتغطية احتياجاتها من النقد بدون ان تدفع فائدة على القرض. </a:t>
            </a:r>
            <a:endParaRPr lang="ar-IQ" dirty="0" smtClean="0"/>
          </a:p>
          <a:p>
            <a:pPr marL="0" indent="0" algn="just">
              <a:buNone/>
            </a:pPr>
            <a:r>
              <a:rPr lang="ar-SA" dirty="0" smtClean="0"/>
              <a:t>   </a:t>
            </a:r>
            <a:endParaRPr lang="en-US" dirty="0"/>
          </a:p>
          <a:p>
            <a:pPr marL="0" indent="0">
              <a:buNone/>
            </a:pPr>
            <a:endParaRPr lang="ar-IQ" dirty="0"/>
          </a:p>
        </p:txBody>
      </p:sp>
    </p:spTree>
    <p:extLst>
      <p:ext uri="{BB962C8B-B14F-4D97-AF65-F5344CB8AC3E}">
        <p14:creationId xmlns:p14="http://schemas.microsoft.com/office/powerpoint/2010/main" val="355119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28"/>
          <p:cNvGraphicFramePr>
            <a:graphicFrameLocks noGrp="1"/>
          </p:cNvGraphicFramePr>
          <p:nvPr>
            <p:ph idx="1"/>
            <p:extLst>
              <p:ext uri="{D42A27DB-BD31-4B8C-83A1-F6EECF244321}">
                <p14:modId xmlns:p14="http://schemas.microsoft.com/office/powerpoint/2010/main" val="2425192908"/>
              </p:ext>
            </p:extLst>
          </p:nvPr>
        </p:nvGraphicFramePr>
        <p:xfrm>
          <a:off x="1371600" y="382588"/>
          <a:ext cx="10283825" cy="61273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140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409433"/>
            <a:ext cx="10406418" cy="5457967"/>
          </a:xfrm>
        </p:spPr>
        <p:txBody>
          <a:bodyPr>
            <a:normAutofit fontScale="92500" lnSpcReduction="10000"/>
          </a:bodyPr>
          <a:lstStyle/>
          <a:p>
            <a:r>
              <a:rPr lang="ar-IQ" b="1" dirty="0"/>
              <a:t>ثانيا : التمويل والاستثمار للمصرف الاسلامي</a:t>
            </a:r>
            <a:endParaRPr lang="en-US" dirty="0"/>
          </a:p>
          <a:p>
            <a:pPr algn="just"/>
            <a:r>
              <a:rPr lang="ar-SA" dirty="0"/>
              <a:t>في هذا النوع من الاستثمار يقوم المصرف بالاشتراك مع أشخاص طبيعيين أو معنويين بتأسيس مشروع جديد أو الاشتراك في مشروع قائم له شكـل قانوني معين، ويتحـدّد دور المصرف في تلك المشروعات حسب قيمة مُساهمته ومدى مُشاركته في الإدارة الفعلية وهو شكل سائد لدى كثير من المصارف الإسلامية، ويشتمل الاستثمار غير المُباشر على أكثر من صيغة، من أهمها:</a:t>
            </a:r>
            <a:endParaRPr lang="en-US" dirty="0"/>
          </a:p>
          <a:p>
            <a:r>
              <a:rPr lang="ar-SA" dirty="0"/>
              <a:t>1: عقد المُضاربة.</a:t>
            </a:r>
            <a:endParaRPr lang="en-US" dirty="0"/>
          </a:p>
          <a:p>
            <a:r>
              <a:rPr lang="ar-SA" dirty="0"/>
              <a:t>2: عقد المُشاركة.</a:t>
            </a:r>
            <a:endParaRPr lang="en-US" dirty="0"/>
          </a:p>
          <a:p>
            <a:r>
              <a:rPr lang="ar-SA" dirty="0"/>
              <a:t>3: عقود البيوع: </a:t>
            </a:r>
            <a:endParaRPr lang="en-US" dirty="0"/>
          </a:p>
          <a:p>
            <a:r>
              <a:rPr lang="ar-SA" dirty="0"/>
              <a:t>أ-عقد المُرابحة للآمر بالشراء.</a:t>
            </a:r>
            <a:endParaRPr lang="en-US" dirty="0"/>
          </a:p>
          <a:p>
            <a:r>
              <a:rPr lang="ar-SA" dirty="0"/>
              <a:t>ب-عقد المُساومة.</a:t>
            </a:r>
            <a:endParaRPr lang="en-US" dirty="0"/>
          </a:p>
          <a:p>
            <a:r>
              <a:rPr lang="ar-SA" dirty="0"/>
              <a:t>ج-عقد بيع السلم.</a:t>
            </a:r>
            <a:endParaRPr lang="en-US" dirty="0"/>
          </a:p>
          <a:p>
            <a:r>
              <a:rPr lang="ar-SA" dirty="0"/>
              <a:t>4: عقد </a:t>
            </a:r>
            <a:r>
              <a:rPr lang="ar-SA" dirty="0" err="1"/>
              <a:t>الاستصناع</a:t>
            </a:r>
            <a:r>
              <a:rPr lang="ar-SA" dirty="0"/>
              <a:t>.</a:t>
            </a:r>
            <a:endParaRPr lang="en-US" dirty="0"/>
          </a:p>
          <a:p>
            <a:r>
              <a:rPr lang="ar-SA" dirty="0"/>
              <a:t>5: التأجير المُنتهي بالتمليك.</a:t>
            </a:r>
            <a:endParaRPr lang="en-US" dirty="0"/>
          </a:p>
          <a:p>
            <a:r>
              <a:rPr lang="ar-SA" dirty="0"/>
              <a:t>6 : المزارعة .</a:t>
            </a:r>
            <a:endParaRPr lang="en-US" dirty="0"/>
          </a:p>
          <a:p>
            <a:r>
              <a:rPr lang="ar-SA" dirty="0"/>
              <a:t>7: الجعالة .</a:t>
            </a:r>
            <a:endParaRPr lang="en-US" dirty="0"/>
          </a:p>
        </p:txBody>
      </p:sp>
    </p:spTree>
    <p:extLst>
      <p:ext uri="{BB962C8B-B14F-4D97-AF65-F5344CB8AC3E}">
        <p14:creationId xmlns:p14="http://schemas.microsoft.com/office/powerpoint/2010/main" val="1101848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599" y="327545"/>
            <a:ext cx="10228997" cy="6250675"/>
          </a:xfrm>
        </p:spPr>
        <p:txBody>
          <a:bodyPr>
            <a:normAutofit/>
          </a:bodyPr>
          <a:lstStyle/>
          <a:p>
            <a:pPr marL="0" indent="0">
              <a:buNone/>
            </a:pPr>
            <a:r>
              <a:rPr lang="ar-IQ" b="1" dirty="0" smtClean="0"/>
              <a:t>1- </a:t>
            </a:r>
            <a:r>
              <a:rPr lang="ar-SA" b="1" dirty="0" smtClean="0"/>
              <a:t>المضاربة</a:t>
            </a:r>
            <a:endParaRPr lang="en-US" dirty="0"/>
          </a:p>
          <a:p>
            <a:pPr algn="just"/>
            <a:r>
              <a:rPr lang="ar-SA" dirty="0"/>
              <a:t>المضاربة في اللغة من المصدر( الضرب والسعي في الأرض لطلب الرزق ) كقوله تعالى بسم الله الرحمن الرحيم ....( آخرون يضربون في الأرض يبتغون من فضل الله  )  ولها لفظ آخر هو المقارضة عند أهل الحجاز ولفظ المقارضة مشتق من عملية الاقتراض ، أما لفظ المضاربة فقد أشتهر هذا عند أهل العراق . </a:t>
            </a:r>
            <a:endParaRPr lang="en-US" dirty="0"/>
          </a:p>
          <a:p>
            <a:pPr algn="just"/>
            <a:r>
              <a:rPr lang="ar-SA" dirty="0"/>
              <a:t>وتـعـد المضاربـة من أقدم الصيغ و أكثرها تجسيدا" </a:t>
            </a:r>
            <a:r>
              <a:rPr lang="ar-SA" dirty="0" err="1"/>
              <a:t>لمبادىء</a:t>
            </a:r>
            <a:r>
              <a:rPr lang="ar-SA" dirty="0"/>
              <a:t> الاقتصاد الإسلامي ومقوماته في الاوعية المصرفية، وكثيرة هي الأحاديث النبوية للرسول محمد (ص)التي حثت على </a:t>
            </a:r>
            <a:r>
              <a:rPr lang="ar-SA" dirty="0" err="1"/>
              <a:t>أستخدام</a:t>
            </a:r>
            <a:r>
              <a:rPr lang="ar-SA" dirty="0"/>
              <a:t> المضاربة فضلا" عن إجماع معظم فتاوى الفقهاء والعلماء في الشريعة على جواز استخدامها كإحدى صيغ التجارة. </a:t>
            </a:r>
            <a:endParaRPr lang="en-US" dirty="0"/>
          </a:p>
          <a:p>
            <a:pPr algn="just"/>
            <a:r>
              <a:rPr lang="ar-SA" dirty="0"/>
              <a:t>كما أنها كانت تمارس من قبل الرسول الكريم محمد (ص) عند تجارته في أموال السيدة خديجة بنت خويلد (ع) كما أقرها الرسول الكريم حين أقر شروط سيدنا العباس (ع) عندما دفع ماله للمضارب </a:t>
            </a:r>
            <a:r>
              <a:rPr lang="ar-SA" dirty="0" smtClean="0"/>
              <a:t>.</a:t>
            </a:r>
            <a:endParaRPr lang="ar-IQ" dirty="0" smtClean="0"/>
          </a:p>
          <a:p>
            <a:pPr algn="just"/>
            <a:r>
              <a:rPr lang="ar-SA" dirty="0"/>
              <a:t>كما تعد المضاربة أول الصيغ التي مارسها أول مصرف إسلامي عربي عندما </a:t>
            </a:r>
            <a:r>
              <a:rPr lang="ar-SA" dirty="0" err="1"/>
              <a:t>انشىء</a:t>
            </a:r>
            <a:r>
              <a:rPr lang="ar-SA" dirty="0"/>
              <a:t> بمدينة ميت غمر في محافظة الدقهلية في مصر عام 1963 وذلك من خلال استخدام ودائع الموظفين في المصرف كتمويل لبعض المشاريع في صيغة المضاربة  وهي ميزة تعكس الصورة والوظيفة الأساسية للمصرف أذ يستطيع من له مال وليس له المقدرة على استثماره إيجاد شخص لديه الخبرة والدراية في الاستثمار لكن ليس لديه المال الكافي للقيام بعمله .</a:t>
            </a:r>
            <a:endParaRPr lang="en-US" dirty="0"/>
          </a:p>
          <a:p>
            <a:pPr algn="just"/>
            <a:endParaRPr lang="en-US" dirty="0"/>
          </a:p>
        </p:txBody>
      </p:sp>
    </p:spTree>
    <p:extLst>
      <p:ext uri="{BB962C8B-B14F-4D97-AF65-F5344CB8AC3E}">
        <p14:creationId xmlns:p14="http://schemas.microsoft.com/office/powerpoint/2010/main" val="132700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545910"/>
            <a:ext cx="10406418" cy="5321490"/>
          </a:xfrm>
        </p:spPr>
        <p:txBody>
          <a:bodyPr>
            <a:normAutofit lnSpcReduction="10000"/>
          </a:bodyPr>
          <a:lstStyle/>
          <a:p>
            <a:pPr marL="0" indent="0">
              <a:buNone/>
            </a:pPr>
            <a:r>
              <a:rPr lang="ar-SA" b="1" dirty="0"/>
              <a:t>أ-شروط </a:t>
            </a:r>
            <a:r>
              <a:rPr lang="ar-SA" b="1" dirty="0" smtClean="0"/>
              <a:t>المضاربة</a:t>
            </a:r>
            <a:r>
              <a:rPr lang="ar-IQ" b="1" dirty="0" smtClean="0"/>
              <a:t>:</a:t>
            </a:r>
            <a:endParaRPr lang="en-US" dirty="0"/>
          </a:p>
          <a:p>
            <a:pPr marL="0" indent="0">
              <a:buNone/>
            </a:pPr>
            <a:r>
              <a:rPr lang="ar-SA" dirty="0"/>
              <a:t>(1)‌ الشروط المتعلقة برأس </a:t>
            </a:r>
            <a:r>
              <a:rPr lang="ar-SA" dirty="0" smtClean="0"/>
              <a:t>المال</a:t>
            </a:r>
            <a:endParaRPr lang="ar-IQ" dirty="0"/>
          </a:p>
          <a:p>
            <a:pPr marL="0" indent="0">
              <a:buNone/>
            </a:pPr>
            <a:r>
              <a:rPr lang="ar-SA" dirty="0"/>
              <a:t>(2)‌ الشروط المتعلقة بالربح </a:t>
            </a:r>
            <a:endParaRPr lang="ar-IQ" dirty="0"/>
          </a:p>
          <a:p>
            <a:pPr marL="0" indent="0">
              <a:buNone/>
            </a:pPr>
            <a:r>
              <a:rPr lang="ar-SA" dirty="0"/>
              <a:t>(</a:t>
            </a:r>
            <a:r>
              <a:rPr lang="ar-SA" dirty="0" smtClean="0"/>
              <a:t>3)الشروط </a:t>
            </a:r>
            <a:r>
              <a:rPr lang="ar-SA" dirty="0"/>
              <a:t>المتعلقة </a:t>
            </a:r>
            <a:r>
              <a:rPr lang="ar-SA" dirty="0" smtClean="0"/>
              <a:t>بالعم</a:t>
            </a:r>
            <a:r>
              <a:rPr lang="ar-IQ" dirty="0" smtClean="0"/>
              <a:t>ل</a:t>
            </a:r>
          </a:p>
          <a:p>
            <a:pPr marL="0" indent="0">
              <a:buNone/>
            </a:pPr>
            <a:r>
              <a:rPr lang="ar-SA" dirty="0"/>
              <a:t>(4 )  الشروط </a:t>
            </a:r>
            <a:r>
              <a:rPr lang="ar-SA" dirty="0" smtClean="0"/>
              <a:t>القانونية</a:t>
            </a:r>
            <a:endParaRPr lang="ar-IQ" dirty="0" smtClean="0"/>
          </a:p>
          <a:p>
            <a:pPr marL="0" indent="0">
              <a:buNone/>
            </a:pPr>
            <a:r>
              <a:rPr lang="ar-SA" b="1" dirty="0"/>
              <a:t>ب-اشكال المضاربة:</a:t>
            </a:r>
            <a:endParaRPr lang="en-US" dirty="0"/>
          </a:p>
          <a:p>
            <a:pPr marL="0" indent="0">
              <a:buNone/>
            </a:pPr>
            <a:r>
              <a:rPr lang="ar-SA" dirty="0"/>
              <a:t>1- </a:t>
            </a:r>
            <a:r>
              <a:rPr lang="ar-SA" b="1" dirty="0"/>
              <a:t>مُضاربة </a:t>
            </a:r>
            <a:r>
              <a:rPr lang="ar-SA" b="1" dirty="0" smtClean="0"/>
              <a:t>مُطلقة</a:t>
            </a:r>
            <a:endParaRPr lang="ar-IQ" b="1" dirty="0" smtClean="0"/>
          </a:p>
          <a:p>
            <a:pPr marL="0" indent="0">
              <a:buNone/>
            </a:pPr>
            <a:r>
              <a:rPr lang="ar-SA" dirty="0"/>
              <a:t>2- </a:t>
            </a:r>
            <a:r>
              <a:rPr lang="ar-SA" b="1" dirty="0"/>
              <a:t>مُضاربة </a:t>
            </a:r>
            <a:r>
              <a:rPr lang="ar-SA" b="1" dirty="0" smtClean="0"/>
              <a:t>مُقيدة</a:t>
            </a:r>
            <a:endParaRPr lang="ar-IQ" b="1" dirty="0" smtClean="0"/>
          </a:p>
          <a:p>
            <a:pPr marL="0" indent="0">
              <a:buNone/>
            </a:pPr>
            <a:r>
              <a:rPr lang="ar-SA" b="1" dirty="0"/>
              <a:t>جـ-آجال المضاربة:</a:t>
            </a:r>
            <a:endParaRPr lang="en-US" dirty="0"/>
          </a:p>
          <a:p>
            <a:pPr algn="just"/>
            <a:r>
              <a:rPr lang="ar-SA" dirty="0"/>
              <a:t>بـمـا أن المُضاربة علاقة تعاقدية بين رب المال والمُضارب لذا يجب أن يعلم كل منهما الوقت الذي تنتهي فيه هذه العلاقة، ولكن يُراعى أن يتناسب الأجل مع طبيعة العمل الذي يتعامل به المُضارب، أي أن المُضاربة قد تكون قصيرة الأجل أو متوسطة الأجل أو طويلة الأجل، فقد يضارب المصرف على صفقة واحدة فهي مضاربة قصيرة الأجل, وقد يضارب في سلعة تشترى ثم تباع على مدد فهي مضاربة متوسطة الأجل، وقد يشترك مع آخرين في تمويل رأس مال مشروع بالكامل لمدة طويلة فهي مضاربة طويلة الأجل.</a:t>
            </a:r>
            <a:endParaRPr lang="en-US" dirty="0"/>
          </a:p>
        </p:txBody>
      </p:sp>
    </p:spTree>
    <p:extLst>
      <p:ext uri="{BB962C8B-B14F-4D97-AF65-F5344CB8AC3E}">
        <p14:creationId xmlns:p14="http://schemas.microsoft.com/office/powerpoint/2010/main" val="1582940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18364"/>
            <a:ext cx="10433713" cy="5649036"/>
          </a:xfrm>
        </p:spPr>
        <p:txBody>
          <a:bodyPr/>
          <a:lstStyle/>
          <a:p>
            <a:r>
              <a:rPr lang="ar-SA" b="1" dirty="0"/>
              <a:t>د- ادارة المضاربة:</a:t>
            </a:r>
            <a:endParaRPr lang="en-US" dirty="0"/>
          </a:p>
          <a:p>
            <a:pPr marL="0" indent="0" algn="just">
              <a:buNone/>
            </a:pPr>
            <a:r>
              <a:rPr lang="ar-SA" dirty="0"/>
              <a:t>للمُضارب (الزبون) التصرف بمقتضى عقد المُضاربة في كل ما يدخل في المُضاربة، إذا أذن المصرف له أو فوضه في شؤون المُضاربة ككل، ولا يحق للمصرف أن يعمل مع المُضارب إلا أن له حق تقديم العون والمشورة والرقابة والإشراف عليه</a:t>
            </a:r>
            <a:r>
              <a:rPr lang="ar-SA" dirty="0" smtClean="0"/>
              <a:t>.</a:t>
            </a:r>
            <a:endParaRPr lang="ar-IQ" dirty="0" smtClean="0"/>
          </a:p>
          <a:p>
            <a:r>
              <a:rPr lang="ar-SA" b="1" dirty="0"/>
              <a:t>هـ- المزايا الاقتصادية والاجتماعية للمضاربة:</a:t>
            </a:r>
            <a:endParaRPr lang="en-US" dirty="0"/>
          </a:p>
          <a:p>
            <a:pPr algn="just"/>
            <a:r>
              <a:rPr lang="ar-SA" dirty="0"/>
              <a:t>1. تحقيق التكامل بين عناصر الإنتاج.</a:t>
            </a:r>
            <a:endParaRPr lang="en-US" dirty="0"/>
          </a:p>
          <a:p>
            <a:pPr algn="just"/>
            <a:r>
              <a:rPr lang="ar-SA" dirty="0"/>
              <a:t>2. مُعالجة المشاكل الاقتصادية من ركود وتضخُّم وسوء توزيع الثروة وهدر الموارد </a:t>
            </a:r>
            <a:r>
              <a:rPr lang="ar-SA" dirty="0" err="1"/>
              <a:t>الأقتصادية</a:t>
            </a:r>
            <a:r>
              <a:rPr lang="ar-SA" dirty="0"/>
              <a:t> </a:t>
            </a:r>
            <a:endParaRPr lang="en-US" dirty="0"/>
          </a:p>
          <a:p>
            <a:pPr algn="just"/>
            <a:r>
              <a:rPr lang="ar-SA" dirty="0"/>
              <a:t>3.تشجيع إقامة المشاريع الصغيرة والحرفية.</a:t>
            </a:r>
            <a:endParaRPr lang="en-US" dirty="0"/>
          </a:p>
          <a:p>
            <a:pPr algn="just"/>
            <a:r>
              <a:rPr lang="ar-SA" dirty="0"/>
              <a:t>4.ارتفاع فرص التشغيل وزيادة عدد المُلاك. </a:t>
            </a:r>
            <a:endParaRPr lang="en-US" dirty="0"/>
          </a:p>
          <a:p>
            <a:pPr algn="just"/>
            <a:r>
              <a:rPr lang="ar-SA" dirty="0"/>
              <a:t>5.يمكن ان تحل محل عملية السحب على المكشوف في المصارف التقليدية .</a:t>
            </a:r>
            <a:endParaRPr lang="en-US" dirty="0"/>
          </a:p>
          <a:p>
            <a:pPr marL="0" indent="0" algn="just">
              <a:buNone/>
            </a:pPr>
            <a:endParaRPr lang="en-US" dirty="0"/>
          </a:p>
          <a:p>
            <a:pPr marL="0" indent="0">
              <a:buNone/>
            </a:pPr>
            <a:endParaRPr lang="ar-IQ" dirty="0"/>
          </a:p>
        </p:txBody>
      </p:sp>
    </p:spTree>
    <p:extLst>
      <p:ext uri="{BB962C8B-B14F-4D97-AF65-F5344CB8AC3E}">
        <p14:creationId xmlns:p14="http://schemas.microsoft.com/office/powerpoint/2010/main" val="2831753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14901" y="259307"/>
            <a:ext cx="9989711" cy="5651915"/>
          </a:xfrm>
        </p:spPr>
        <p:txBody>
          <a:bodyPr/>
          <a:lstStyle/>
          <a:p>
            <a:pPr marL="0" indent="0" algn="ctr">
              <a:buNone/>
            </a:pPr>
            <a:endParaRPr lang="en-US" dirty="0" smtClean="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sz="4400" b="1" dirty="0" smtClean="0">
                <a:solidFill>
                  <a:srgbClr val="FF0000"/>
                </a:solidFill>
              </a:rPr>
              <a:t>Thank </a:t>
            </a:r>
            <a:r>
              <a:rPr lang="en-US" sz="4400" b="1" dirty="0">
                <a:solidFill>
                  <a:srgbClr val="FF0000"/>
                </a:solidFill>
              </a:rPr>
              <a:t>you for your listening</a:t>
            </a:r>
            <a:endParaRPr lang="en-US" sz="4400" b="1" dirty="0" smtClean="0">
              <a:solidFill>
                <a:srgbClr val="FF0000"/>
              </a:solidFill>
            </a:endParaRPr>
          </a:p>
        </p:txBody>
      </p:sp>
    </p:spTree>
    <p:extLst>
      <p:ext uri="{BB962C8B-B14F-4D97-AF65-F5344CB8AC3E}">
        <p14:creationId xmlns:p14="http://schemas.microsoft.com/office/powerpoint/2010/main" val="374822514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TM10001105[[fn=اقتصاص]]</Template>
  <TotalTime>69</TotalTime>
  <Words>550</Words>
  <Application>Microsoft Office PowerPoint</Application>
  <PresentationFormat>شاشة عريضة</PresentationFormat>
  <Paragraphs>63</Paragraphs>
  <Slides>8</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8</vt:i4>
      </vt:variant>
    </vt:vector>
  </HeadingPairs>
  <TitlesOfParts>
    <vt:vector size="12" baseType="lpstr">
      <vt:lpstr>Arial</vt:lpstr>
      <vt:lpstr>Franklin Gothic Book</vt:lpstr>
      <vt:lpstr>Tahoma</vt:lpstr>
      <vt:lpstr>Crop</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Finance and Banking</dc:creator>
  <cp:lastModifiedBy>Finance and Banking</cp:lastModifiedBy>
  <cp:revision>61</cp:revision>
  <dcterms:created xsi:type="dcterms:W3CDTF">2019-05-05T18:42:28Z</dcterms:created>
  <dcterms:modified xsi:type="dcterms:W3CDTF">2019-05-09T05:51:44Z</dcterms:modified>
</cp:coreProperties>
</file>