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0" r:id="rId1"/>
  </p:sldMasterIdLst>
  <p:sldIdLst>
    <p:sldId id="256" r:id="rId2"/>
    <p:sldId id="257" r:id="rId3"/>
    <p:sldId id="261" r:id="rId4"/>
    <p:sldId id="262" r:id="rId5"/>
    <p:sldId id="260" r:id="rId6"/>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70" d="100"/>
          <a:sy n="70" d="100"/>
        </p:scale>
        <p:origin x="71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142719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51775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4FC7CC-D0CD-4AA0-A90A-CAB369774D34}" type="slidenum">
              <a:rPr lang="ar-IQ" smtClean="0"/>
              <a:t>‹#›</a:t>
            </a:fld>
            <a:endParaRPr lang="ar-IQ"/>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720371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8930228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4FC7CC-D0CD-4AA0-A90A-CAB369774D34}" type="slidenum">
              <a:rPr lang="ar-IQ" smtClean="0"/>
              <a:t>‹#›</a:t>
            </a:fld>
            <a:endParaRPr lang="ar-IQ"/>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68609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22498338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9721107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993261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515653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560380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751570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DEE94FA-BC67-4CD9-A47B-9CB7C1E4D5AE}" type="datetimeFigureOut">
              <a:rPr lang="ar-IQ" smtClean="0"/>
              <a:t>01/09/1440</a:t>
            </a:fld>
            <a:endParaRPr lang="ar-IQ"/>
          </a:p>
        </p:txBody>
      </p:sp>
      <p:sp>
        <p:nvSpPr>
          <p:cNvPr id="8" name="Footer Placeholder 7"/>
          <p:cNvSpPr>
            <a:spLocks noGrp="1"/>
          </p:cNvSpPr>
          <p:nvPr>
            <p:ph type="ftr" sz="quarter" idx="11"/>
          </p:nvPr>
        </p:nvSpPr>
        <p:spPr/>
        <p:txBody>
          <a:bodyPr/>
          <a:lstStyle/>
          <a:p>
            <a:endParaRPr lang="ar-IQ"/>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634111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DEE94FA-BC67-4CD9-A47B-9CB7C1E4D5AE}" type="datetimeFigureOut">
              <a:rPr lang="ar-IQ" smtClean="0"/>
              <a:t>01/09/1440</a:t>
            </a:fld>
            <a:endParaRPr lang="ar-IQ"/>
          </a:p>
        </p:txBody>
      </p:sp>
      <p:sp>
        <p:nvSpPr>
          <p:cNvPr id="4" name="Footer Placeholder 3"/>
          <p:cNvSpPr>
            <a:spLocks noGrp="1"/>
          </p:cNvSpPr>
          <p:nvPr>
            <p:ph type="ftr" sz="quarter" idx="11"/>
          </p:nvPr>
        </p:nvSpPr>
        <p:spPr/>
        <p:txBody>
          <a:bodyPr/>
          <a:lstStyle/>
          <a:p>
            <a:endParaRPr lang="ar-IQ"/>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2095010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E94FA-BC67-4CD9-A47B-9CB7C1E4D5AE}" type="datetimeFigureOut">
              <a:rPr lang="ar-IQ" smtClean="0"/>
              <a:t>01/09/1440</a:t>
            </a:fld>
            <a:endParaRPr lang="ar-IQ"/>
          </a:p>
        </p:txBody>
      </p:sp>
      <p:sp>
        <p:nvSpPr>
          <p:cNvPr id="3" name="Footer Placeholder 2"/>
          <p:cNvSpPr>
            <a:spLocks noGrp="1"/>
          </p:cNvSpPr>
          <p:nvPr>
            <p:ph type="ftr" sz="quarter" idx="11"/>
          </p:nvPr>
        </p:nvSpPr>
        <p:spPr/>
        <p:txBody>
          <a:bodyPr/>
          <a:lstStyle/>
          <a:p>
            <a:endParaRPr lang="ar-IQ"/>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252227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806503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139561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DEE94FA-BC67-4CD9-A47B-9CB7C1E4D5AE}" type="datetimeFigureOut">
              <a:rPr lang="ar-IQ" smtClean="0"/>
              <a:t>01/09/1440</a:t>
            </a:fld>
            <a:endParaRPr lang="ar-IQ"/>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B4FC7CC-D0CD-4AA0-A90A-CAB369774D34}" type="slidenum">
              <a:rPr lang="ar-IQ" smtClean="0"/>
              <a:t>‹#›</a:t>
            </a:fld>
            <a:endParaRPr lang="ar-IQ"/>
          </a:p>
        </p:txBody>
      </p:sp>
    </p:spTree>
    <p:extLst>
      <p:ext uri="{BB962C8B-B14F-4D97-AF65-F5344CB8AC3E}">
        <p14:creationId xmlns:p14="http://schemas.microsoft.com/office/powerpoint/2010/main" val="11545735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016007" y="1419367"/>
            <a:ext cx="8915399" cy="3152633"/>
          </a:xfrm>
        </p:spPr>
        <p:txBody>
          <a:bodyPr>
            <a:normAutofit/>
          </a:bodyPr>
          <a:lstStyle/>
          <a:p>
            <a:pPr algn="ctr"/>
            <a:r>
              <a:rPr lang="ar-IQ" sz="3200" b="1" dirty="0">
                <a:solidFill>
                  <a:srgbClr val="FF0000"/>
                </a:solidFill>
              </a:rPr>
              <a:t>محاضرات في إدارة المصارف</a:t>
            </a:r>
            <a:br>
              <a:rPr lang="ar-IQ" sz="3200" b="1" dirty="0">
                <a:solidFill>
                  <a:srgbClr val="FF0000"/>
                </a:solidFill>
              </a:rPr>
            </a:br>
            <a:endParaRPr lang="ar-IQ" sz="3200" b="1" dirty="0" smtClean="0">
              <a:solidFill>
                <a:srgbClr val="FF0000"/>
              </a:solidFill>
            </a:endParaRPr>
          </a:p>
          <a:p>
            <a:pPr algn="ctr"/>
            <a:r>
              <a:rPr lang="ar-IQ" sz="3200" b="1" dirty="0" smtClean="0">
                <a:solidFill>
                  <a:srgbClr val="FF0000"/>
                </a:solidFill>
              </a:rPr>
              <a:t>اعداد التدريسية</a:t>
            </a:r>
          </a:p>
          <a:p>
            <a:pPr algn="ctr"/>
            <a:r>
              <a:rPr lang="ar-IQ" sz="3200" b="1" dirty="0" smtClean="0">
                <a:solidFill>
                  <a:srgbClr val="FF0000"/>
                </a:solidFill>
              </a:rPr>
              <a:t>م. نبراس جاسم كاظم</a:t>
            </a:r>
            <a:endParaRPr lang="ar-IQ" sz="3200" b="1" dirty="0">
              <a:solidFill>
                <a:srgbClr val="FF0000"/>
              </a:solidFill>
            </a:endParaRPr>
          </a:p>
        </p:txBody>
      </p:sp>
    </p:spTree>
    <p:extLst>
      <p:ext uri="{BB962C8B-B14F-4D97-AF65-F5344CB8AC3E}">
        <p14:creationId xmlns:p14="http://schemas.microsoft.com/office/powerpoint/2010/main" val="2479260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23582" y="423081"/>
            <a:ext cx="10481030" cy="5991367"/>
          </a:xfrm>
        </p:spPr>
        <p:txBody>
          <a:bodyPr>
            <a:normAutofit lnSpcReduction="10000"/>
          </a:bodyPr>
          <a:lstStyle/>
          <a:p>
            <a:r>
              <a:rPr lang="ar-IQ" b="1" dirty="0"/>
              <a:t>الفصل الخامس</a:t>
            </a:r>
            <a:endParaRPr lang="en-US" dirty="0"/>
          </a:p>
          <a:p>
            <a:r>
              <a:rPr lang="ar-IQ" b="1" dirty="0"/>
              <a:t>ادارة الودائع </a:t>
            </a:r>
            <a:r>
              <a:rPr lang="ar-IQ" b="1" dirty="0" smtClean="0"/>
              <a:t>المصرفية</a:t>
            </a:r>
            <a:endParaRPr lang="en-US" dirty="0"/>
          </a:p>
          <a:p>
            <a:r>
              <a:rPr lang="ar-IQ" b="1" dirty="0"/>
              <a:t>اولا : مفهوم الودائع المصرفية </a:t>
            </a:r>
            <a:endParaRPr lang="en-US" dirty="0"/>
          </a:p>
          <a:p>
            <a:pPr marL="0" indent="0" algn="just">
              <a:buNone/>
            </a:pPr>
            <a:r>
              <a:rPr lang="ar-IQ" dirty="0"/>
              <a:t>تعد الودائع من أهم مصادر التمويل التي تعتمد عليها المصارف التجارية ، التي غالباً ما تستخدمها في عمليات الإقراض والاستثمار لقاء سعر فائدة أعلى من المدفوع للمودعين ويتحقق الربح عبر الفرق بين سعر الفائدة المدفوع للمودعين والمستلم من المقترضين، الذي تسعى إليه جميع المصارف التجارية ، وبما أن الودائع تمثل مصدر التمويل الأقل تكلفة باتت المصارف التجارية تتنافس فيما بينها عبر استخدام استراتيجيات لجذبها والتي تسهم في استقطاب المزيد منها وبمختلف الأنواع. وفي هذا المبحث سيتم توضيح مفهوم الودائع وأهميتها، انواع الودائع المصرفية، الاستراتيجيات الأساسية لجذب الودائع</a:t>
            </a:r>
            <a:r>
              <a:rPr lang="ar-IQ" dirty="0" smtClean="0"/>
              <a:t>.</a:t>
            </a:r>
            <a:r>
              <a:rPr lang="ar-IQ" dirty="0"/>
              <a:t> كما عَرَفَ قانون البنك المركزي العراقي وقانون المصارف العراقي الوديعة بأنـها( </a:t>
            </a:r>
            <a:r>
              <a:rPr lang="ar-IQ" b="1" dirty="0"/>
              <a:t>مبلغ نقدي يدفع لشخص سواء أكان مثبتاً في سجل أم لا للشخص المستلم للمبلغ بشروط تقتضي سداد الوديعة أو تحويلها إلى حساب آخر بفائدة أو بعلاوة أو بدون فائدة أو علاوة أما عند الطلب أو في وقت أو ظروف يتفق عليها المودع وذلك الشخص أو يتفق عليها نيابة    عنهما</a:t>
            </a:r>
            <a:r>
              <a:rPr lang="ar-IQ" dirty="0"/>
              <a:t> ). </a:t>
            </a:r>
            <a:endParaRPr lang="ar-IQ" dirty="0" smtClean="0"/>
          </a:p>
          <a:p>
            <a:r>
              <a:rPr lang="ar-IQ" b="1" dirty="0"/>
              <a:t>ثانيا: أهمية الودائع المصرفية : </a:t>
            </a:r>
            <a:endParaRPr lang="en-US" dirty="0"/>
          </a:p>
          <a:p>
            <a:pPr marL="0" indent="0" algn="just">
              <a:buNone/>
            </a:pPr>
            <a:r>
              <a:rPr lang="ar-IQ" dirty="0"/>
              <a:t>تعد الودائع من أهم مصادر الأموال ليس على مستوى المصارف التجارية فحسب وانما على مستوى الاقتصاد الوطني وعلى مستوى المودعين.</a:t>
            </a:r>
            <a:r>
              <a:rPr lang="ar-IQ" b="1" dirty="0"/>
              <a:t> </a:t>
            </a:r>
            <a:r>
              <a:rPr lang="ar-IQ" dirty="0"/>
              <a:t>فعلى مستوى الاقتصاد تتأتى أهمية الودائع من كونها تعد القناة الرئيسة للادخار، التي تمثل عنصراً اساساً في التوازن الاقتصادي والاستقرار النقدي، وتعد وسيلة للحد من الضغوط التضخمية التي ترافق عملية التنمية الاقتصادية، وذلك لان الودائع تقوم بحجب جزء من الدخل الممكن التصرف به في شراء السلع والخدمات وبذلك فأنها تقوم بتقييد الاستهلاك وهو يمثل شرطاً ضرورياً لتحقيق الاستقرار النقدي والتخفيف من حدة الضغوط التضخمية المتأتية من زيادة الطلب </a:t>
            </a:r>
            <a:r>
              <a:rPr lang="ar-IQ" dirty="0" err="1"/>
              <a:t>الفعال.كما</a:t>
            </a:r>
            <a:r>
              <a:rPr lang="ar-IQ" dirty="0"/>
              <a:t> يمكن أن يكون للودائع أثر مهم في تنشيط الوضع الاقتصادي أثناء الكساد ، وذلك عن طريق تحفيز الادخار والاستثمار ثم زيادة الطلب الفعال.</a:t>
            </a:r>
            <a:endParaRPr lang="en-US" dirty="0"/>
          </a:p>
          <a:p>
            <a:pPr marL="0" indent="0" algn="just">
              <a:buNone/>
            </a:pPr>
            <a:endParaRPr lang="en-US" dirty="0"/>
          </a:p>
          <a:p>
            <a:pPr marL="0" indent="0">
              <a:buNone/>
            </a:pPr>
            <a:endParaRPr lang="ar-IQ" dirty="0"/>
          </a:p>
        </p:txBody>
      </p:sp>
    </p:spTree>
    <p:extLst>
      <p:ext uri="{BB962C8B-B14F-4D97-AF65-F5344CB8AC3E}">
        <p14:creationId xmlns:p14="http://schemas.microsoft.com/office/powerpoint/2010/main" val="3551198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19367" y="300251"/>
            <a:ext cx="10085245" cy="5610971"/>
          </a:xfrm>
        </p:spPr>
        <p:txBody>
          <a:bodyPr>
            <a:normAutofit fontScale="92500"/>
          </a:bodyPr>
          <a:lstStyle/>
          <a:p>
            <a:pPr marL="0" indent="0" algn="just">
              <a:buNone/>
            </a:pPr>
            <a:r>
              <a:rPr lang="ar-IQ" dirty="0"/>
              <a:t>وعلى مستوى المصارف التجارية تمثل الودائع شريان الحياة بالنسبة لها لأنها تعد من أهـم مصـادر الأموال التي يعتمد عليها المصرف في كافة أنشطته وهناك مبررات للاعتمـاد على الودائـع كمصدر رئيس للأموال التي </a:t>
            </a:r>
            <a:r>
              <a:rPr lang="ar-IQ" dirty="0" smtClean="0"/>
              <a:t>هي:</a:t>
            </a:r>
            <a:endParaRPr lang="ar-IQ" dirty="0"/>
          </a:p>
          <a:p>
            <a:pPr marL="0" indent="0" algn="just">
              <a:buNone/>
            </a:pPr>
            <a:r>
              <a:rPr lang="ar-IQ" dirty="0" smtClean="0"/>
              <a:t>1-إن </a:t>
            </a:r>
            <a:r>
              <a:rPr lang="ar-IQ" dirty="0"/>
              <a:t>تكلفة الودائع أقل بكثير من تكلفة رأس المال والأرباح المحتجزة ، أي أن تكلفة الاقتراض تفوق كلفة الودائع لأن المقترضين عادة ما يتعرضون لمخاطر أكبر وبعبارة أخرى تكلفة الودائع تتمثل في معدل الفائدة الصريح والضمني الذي يدفعه المصرف للمودعين ، بينما تكلفة رأس المال والأرباح المحتجزة تتمثل في العائد الذي يمكن للمستثمرين الحصول عليه لو أنهم استثمروا أموالهم في أوجه استثمارية بديلة تنطوي على نفس درجة المخاطرة التي ينطوي عليها الاستثمار في صناعة المصارف. </a:t>
            </a:r>
            <a:endParaRPr lang="ar-IQ" dirty="0" smtClean="0"/>
          </a:p>
          <a:p>
            <a:pPr marL="0" indent="0" algn="just">
              <a:buNone/>
            </a:pPr>
            <a:r>
              <a:rPr lang="ar-IQ" sz="1050" dirty="0" smtClean="0"/>
              <a:t>2-ا</a:t>
            </a:r>
            <a:r>
              <a:rPr lang="ar-IQ" dirty="0" smtClean="0"/>
              <a:t>ن </a:t>
            </a:r>
            <a:r>
              <a:rPr lang="ar-IQ" dirty="0"/>
              <a:t>الودائع تعد من أكثر مصادر الأموال خصوبةً في حين لا يعد رأس المال مصدراً خصباً للطاقة الاستثمارية أو قد لا يمثل أحياناً 1% من مصادر المصرف المالية . علاوة على ذلك فإن فكرة تنمية الموارد المالية بإصدار الأسهم قد لا تكون مقبولة من قبل حملة الأسهم القدامى، لأنه يقلص من حجم الفائدة ويلحق ضرراً بمواقعهم التصويتية كما إن الكثير من المصارف لا تحبذ احتجاز الأرباح لان نسبة الأرباح الموزعة تعد مؤشراً على نجاح المصرف كما أنها لا تمثل نسبة يعول عليها في تنمية الموارد المالية ولا تتجاوز 10% من الموارد المالية المتاحة للمصارف التجارية. </a:t>
            </a:r>
            <a:endParaRPr lang="en-US" sz="1050" dirty="0"/>
          </a:p>
          <a:p>
            <a:pPr marL="0" indent="0" algn="just">
              <a:buNone/>
            </a:pPr>
            <a:r>
              <a:rPr lang="ar-IQ" dirty="0" smtClean="0"/>
              <a:t>3-إن </a:t>
            </a:r>
            <a:r>
              <a:rPr lang="ar-IQ" dirty="0"/>
              <a:t>معظم الأموال القابلة للإقراض تأتي من الودائع، فهي تضمن وجود مصادر محليــة للسيولة تكفي لتمويل المشروعات من دون الحاجة للاقتراض الخارجي أما بالنسبة لأهمية الودائع بالنسبة للمودع سواء أكان فرداً أم منظمة أعمال تأتي في كونها أحـد الموجودات المالية المهمة التي يرغب المودعين باقتنائها، التي تتصف بسهولة الحصول </a:t>
            </a:r>
            <a:r>
              <a:rPr lang="ar-IQ" dirty="0" err="1"/>
              <a:t>عليها،إذ</a:t>
            </a:r>
            <a:r>
              <a:rPr lang="ar-IQ" dirty="0"/>
              <a:t> يمكن لمختلف أصناف المدخرين التعامل بها. فصغار المدخرين الذين يصعب عليهم شـراء الأسهم أو السندات تمثل الودائع البديل المناسب، كون المصارف تقبل الإيداع بأي كـمية مـن المبالغ ، فضلاً عن عرض ودائع ذات مبالغ كبيرة موجهة لكبار المستثمرين ومنظمات الأعمـال مثل شهادات الإيداع ذات الأصناف الكبيرة . </a:t>
            </a:r>
            <a:endParaRPr lang="ar-IQ" dirty="0"/>
          </a:p>
        </p:txBody>
      </p:sp>
    </p:spTree>
    <p:extLst>
      <p:ext uri="{BB962C8B-B14F-4D97-AF65-F5344CB8AC3E}">
        <p14:creationId xmlns:p14="http://schemas.microsoft.com/office/powerpoint/2010/main" val="2683906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37481" y="354842"/>
            <a:ext cx="10167131" cy="5556380"/>
          </a:xfrm>
        </p:spPr>
        <p:txBody>
          <a:bodyPr/>
          <a:lstStyle/>
          <a:p>
            <a:pPr marL="0" indent="0">
              <a:buNone/>
            </a:pPr>
            <a:r>
              <a:rPr lang="ar-IQ" b="1" dirty="0"/>
              <a:t>ثالثا: أنواع الودائع المصرفية </a:t>
            </a:r>
            <a:endParaRPr lang="en-US" dirty="0"/>
          </a:p>
          <a:p>
            <a:pPr marL="0" indent="0">
              <a:buNone/>
            </a:pPr>
            <a:r>
              <a:rPr lang="ar-IQ" b="1" dirty="0"/>
              <a:t>1-الودائع حسب الامد </a:t>
            </a:r>
            <a:endParaRPr lang="ar-IQ" b="1" dirty="0" smtClean="0"/>
          </a:p>
          <a:p>
            <a:pPr marL="0" indent="0">
              <a:buNone/>
            </a:pPr>
            <a:r>
              <a:rPr lang="ar-IQ" b="1" dirty="0"/>
              <a:t>2- الودائع حسب الملكية </a:t>
            </a:r>
            <a:endParaRPr lang="en-US" dirty="0"/>
          </a:p>
          <a:p>
            <a:pPr marL="0" indent="0">
              <a:buNone/>
            </a:pPr>
            <a:r>
              <a:rPr lang="ar-IQ" b="1" dirty="0"/>
              <a:t>3-الودائع حسب منشئها </a:t>
            </a:r>
            <a:endParaRPr lang="ar-IQ" b="1" dirty="0" smtClean="0"/>
          </a:p>
          <a:p>
            <a:pPr marL="0" indent="0">
              <a:buNone/>
            </a:pPr>
            <a:r>
              <a:rPr lang="ar-IQ" b="1" dirty="0" smtClean="0"/>
              <a:t>4-الودائع </a:t>
            </a:r>
            <a:r>
              <a:rPr lang="ar-IQ" b="1" dirty="0"/>
              <a:t>حسب مصدرها </a:t>
            </a:r>
            <a:endParaRPr lang="ar-IQ" b="1" dirty="0" smtClean="0"/>
          </a:p>
          <a:p>
            <a:pPr marL="0" indent="0">
              <a:buNone/>
            </a:pPr>
            <a:r>
              <a:rPr lang="ar-IQ" b="1" dirty="0"/>
              <a:t>5-الودائع حسب حركتها </a:t>
            </a:r>
            <a:endParaRPr lang="ar-IQ" b="1" dirty="0" smtClean="0"/>
          </a:p>
          <a:p>
            <a:pPr marL="0" lvl="0" indent="0">
              <a:buNone/>
            </a:pPr>
            <a:r>
              <a:rPr lang="ar-IQ" b="1" dirty="0" smtClean="0"/>
              <a:t>6-استحداث </a:t>
            </a:r>
            <a:r>
              <a:rPr lang="ar-IQ" b="1" dirty="0"/>
              <a:t>انواع جديدة من </a:t>
            </a:r>
            <a:r>
              <a:rPr lang="ar-IQ" b="1" dirty="0" smtClean="0"/>
              <a:t>الودائع</a:t>
            </a:r>
          </a:p>
          <a:p>
            <a:pPr marL="0" lvl="0" indent="0">
              <a:buNone/>
            </a:pPr>
            <a:r>
              <a:rPr lang="ar-IQ" dirty="0"/>
              <a:t>		</a:t>
            </a:r>
            <a:endParaRPr lang="en-US" dirty="0"/>
          </a:p>
          <a:p>
            <a:pPr marL="0" indent="0">
              <a:buNone/>
            </a:pPr>
            <a:endParaRPr lang="ar-IQ" dirty="0"/>
          </a:p>
        </p:txBody>
      </p:sp>
    </p:spTree>
    <p:extLst>
      <p:ext uri="{BB962C8B-B14F-4D97-AF65-F5344CB8AC3E}">
        <p14:creationId xmlns:p14="http://schemas.microsoft.com/office/powerpoint/2010/main" val="1451600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14901" y="259307"/>
            <a:ext cx="9989711" cy="5651915"/>
          </a:xfrm>
        </p:spPr>
        <p:txBody>
          <a:bodyPr/>
          <a:lstStyle/>
          <a:p>
            <a:pPr marL="0" indent="0" algn="ctr">
              <a:buNone/>
            </a:pPr>
            <a:endParaRPr lang="en-US" dirty="0" smtClean="0"/>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sz="4400" b="1" dirty="0" smtClean="0">
                <a:solidFill>
                  <a:srgbClr val="FF0000"/>
                </a:solidFill>
              </a:rPr>
              <a:t>Thank </a:t>
            </a:r>
            <a:r>
              <a:rPr lang="en-US" sz="4400" b="1" dirty="0">
                <a:solidFill>
                  <a:srgbClr val="FF0000"/>
                </a:solidFill>
              </a:rPr>
              <a:t>you for your listening</a:t>
            </a:r>
            <a:endParaRPr lang="en-US" sz="4400" b="1" dirty="0" smtClean="0">
              <a:solidFill>
                <a:srgbClr val="FF0000"/>
              </a:solidFill>
            </a:endParaRPr>
          </a:p>
        </p:txBody>
      </p:sp>
    </p:spTree>
    <p:extLst>
      <p:ext uri="{BB962C8B-B14F-4D97-AF65-F5344CB8AC3E}">
        <p14:creationId xmlns:p14="http://schemas.microsoft.com/office/powerpoint/2010/main" val="3748225147"/>
      </p:ext>
    </p:extLst>
  </p:cSld>
  <p:clrMapOvr>
    <a:masterClrMapping/>
  </p:clrMapOvr>
</p:sld>
</file>

<file path=ppt/theme/theme1.xml><?xml version="1.0" encoding="utf-8"?>
<a:theme xmlns:a="http://schemas.openxmlformats.org/drawingml/2006/main" name="ربطة">
  <a:themeElements>
    <a:clrScheme name="ربطة">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75</TotalTime>
  <Words>632</Words>
  <Application>Microsoft Office PowerPoint</Application>
  <PresentationFormat>شاشة عريضة</PresentationFormat>
  <Paragraphs>27</Paragraphs>
  <Slides>5</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5</vt:i4>
      </vt:variant>
    </vt:vector>
  </HeadingPairs>
  <TitlesOfParts>
    <vt:vector size="10" baseType="lpstr">
      <vt:lpstr>Arial</vt:lpstr>
      <vt:lpstr>Century Gothic</vt:lpstr>
      <vt:lpstr>Tahoma</vt:lpstr>
      <vt:lpstr>Wingdings 3</vt:lpstr>
      <vt:lpstr>ربطة</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Finance and Banking</dc:creator>
  <cp:lastModifiedBy>Finance and Banking</cp:lastModifiedBy>
  <cp:revision>63</cp:revision>
  <dcterms:created xsi:type="dcterms:W3CDTF">2019-05-05T18:42:28Z</dcterms:created>
  <dcterms:modified xsi:type="dcterms:W3CDTF">2019-05-05T20:03:37Z</dcterms:modified>
</cp:coreProperties>
</file>