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notesMasterIdLst>
    <p:notesMasterId r:id="rId11"/>
  </p:notesMasterIdLst>
  <p:sldIdLst>
    <p:sldId id="256" r:id="rId2"/>
    <p:sldId id="257" r:id="rId3"/>
    <p:sldId id="261" r:id="rId4"/>
    <p:sldId id="262" r:id="rId5"/>
    <p:sldId id="263" r:id="rId6"/>
    <p:sldId id="264" r:id="rId7"/>
    <p:sldId id="265" r:id="rId8"/>
    <p:sldId id="266" r:id="rId9"/>
    <p:sldId id="260" r:id="rId1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8782B6D-92B9-4646-A373-1A9B201C3F77}" type="datetimeFigureOut">
              <a:rPr lang="ar-IQ" smtClean="0"/>
              <a:t>02/09/1440</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6E901B9-4D15-4678-84E3-E39961CE394E}" type="slidenum">
              <a:rPr lang="ar-IQ" smtClean="0"/>
              <a:t>‹#›</a:t>
            </a:fld>
            <a:endParaRPr lang="ar-IQ"/>
          </a:p>
        </p:txBody>
      </p:sp>
    </p:spTree>
    <p:extLst>
      <p:ext uri="{BB962C8B-B14F-4D97-AF65-F5344CB8AC3E}">
        <p14:creationId xmlns:p14="http://schemas.microsoft.com/office/powerpoint/2010/main" val="41513875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B6E901B9-4D15-4678-84E3-E39961CE394E}" type="slidenum">
              <a:rPr lang="ar-IQ" smtClean="0"/>
              <a:t>4</a:t>
            </a:fld>
            <a:endParaRPr lang="ar-IQ"/>
          </a:p>
        </p:txBody>
      </p:sp>
    </p:spTree>
    <p:extLst>
      <p:ext uri="{BB962C8B-B14F-4D97-AF65-F5344CB8AC3E}">
        <p14:creationId xmlns:p14="http://schemas.microsoft.com/office/powerpoint/2010/main" val="4034122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4271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5177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203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89302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60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24983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97211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32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51565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56038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75157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01/09/1440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63411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01/09/1440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09501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01/09/1440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25222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80650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3956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E94FA-BC67-4CD9-A47B-9CB7C1E4D5AE}" type="datetimeFigureOut">
              <a:rPr lang="ar-IQ" smtClean="0"/>
              <a:t>01/09/1440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4FC7CC-D0CD-4AA0-A90A-CAB369774D34}" type="slidenum">
              <a:rPr lang="ar-IQ" smtClean="0"/>
              <a:t>‹#›</a:t>
            </a:fld>
            <a:endParaRPr lang="ar-IQ"/>
          </a:p>
        </p:txBody>
      </p:sp>
    </p:spTree>
    <p:extLst>
      <p:ext uri="{BB962C8B-B14F-4D97-AF65-F5344CB8AC3E}">
        <p14:creationId xmlns:p14="http://schemas.microsoft.com/office/powerpoint/2010/main" val="11545735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إدارة المصارف</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23582" y="423081"/>
            <a:ext cx="10481030" cy="5991367"/>
          </a:xfrm>
        </p:spPr>
        <p:txBody>
          <a:bodyPr>
            <a:normAutofit/>
          </a:bodyPr>
          <a:lstStyle/>
          <a:p>
            <a:r>
              <a:rPr lang="ar-IQ" b="1" dirty="0"/>
              <a:t>الفصل العاشر</a:t>
            </a:r>
            <a:endParaRPr lang="en-US" dirty="0"/>
          </a:p>
          <a:p>
            <a:r>
              <a:rPr lang="ar-IQ" b="1" dirty="0"/>
              <a:t>تقييم اداء المصارف </a:t>
            </a:r>
            <a:endParaRPr lang="en-US" dirty="0"/>
          </a:p>
          <a:p>
            <a:r>
              <a:rPr lang="ar-IQ" b="1" dirty="0"/>
              <a:t>اولا : مفهوم الأداء العام</a:t>
            </a:r>
            <a:endParaRPr lang="en-US" dirty="0"/>
          </a:p>
          <a:p>
            <a:pPr marL="0" indent="0" algn="just">
              <a:buNone/>
            </a:pPr>
            <a:r>
              <a:rPr lang="ar-IQ" dirty="0"/>
              <a:t>يشير الاداء التنفيذ الفعلي لمراحل العمل , كما تعني درجة     أو مستوى المهارة والمجهود المبذول في التنفيذ , ويقصد البعض بالأداء المخرجات أو الأهداف التي يسعى النظام ( المصرفي ) إلى تحقيقها , كما انه العلاقة بين المنجزات المتحققة والجهد المبذول لتحقيقها، وتشمل المنجزات وحدات المخرجات من سـلع او خدمات مقدمة أما الجهد فيمثل وحدات المدخلات اللازمة لتحقيق تلك المخرجات ، ولذلك يكون قياس الأداء بمقارنة بين مدخلات مـدة زمنية معينة ومخرجاتها.</a:t>
            </a:r>
            <a:endParaRPr lang="en-US" dirty="0"/>
          </a:p>
          <a:p>
            <a:pPr marL="0" indent="0" algn="just">
              <a:buNone/>
            </a:pPr>
            <a:r>
              <a:rPr lang="ar-SA" dirty="0" smtClean="0"/>
              <a:t>وعرف </a:t>
            </a:r>
            <a:r>
              <a:rPr lang="ar-SA" dirty="0"/>
              <a:t>قاموس ( </a:t>
            </a:r>
            <a:r>
              <a:rPr lang="en-US" dirty="0"/>
              <a:t>Webster,1985</a:t>
            </a:r>
            <a:r>
              <a:rPr lang="ar-IQ" dirty="0"/>
              <a:t> ) الأداء على انه " قابلية الأداء بكفاية " والأداء هو " تلك النتائج المرغوبة التي تسعى المنظمة لتحقيقها</a:t>
            </a:r>
            <a:r>
              <a:rPr lang="ar-IQ" dirty="0" smtClean="0"/>
              <a:t>.</a:t>
            </a:r>
          </a:p>
          <a:p>
            <a:r>
              <a:rPr lang="ar-IQ" b="1" dirty="0"/>
              <a:t>ثانيا: مفهوم وتعريف الأداء المصرفي </a:t>
            </a:r>
            <a:endParaRPr lang="en-US" dirty="0"/>
          </a:p>
          <a:p>
            <a:r>
              <a:rPr lang="ar-IQ" b="1" dirty="0"/>
              <a:t>1-مفهوم الأداء المصرفي  </a:t>
            </a:r>
            <a:endParaRPr lang="en-US" dirty="0"/>
          </a:p>
          <a:p>
            <a:r>
              <a:rPr lang="ar-IQ" dirty="0"/>
              <a:t>أن مفهوم الأداء على مستوى المؤسسات المصرفية لا يختلف كثيراً عن منظمات الأعمال الأخرى الإنتاجية أو الخدمية منها حيث أن مؤشرات الأداء متقاربة لقياس الأداء وغالباً ما نجد أن الكتاب المصرفيين ينظرون للأداء المصرفي وفق هذا الإطار ( أداء المصرف يمكن قياسه عن طريق الحسابات ، أو المعايير السوقية ، العائد على الموجودات يعد مقياس محاسبي مقبول بشكل واسع لقياس ربحية المصرف على موجوداتها الإجمالية . نسبة السعر الى الأرباح والقيمة السوقية الى الدفترية تعد مكملة للمعلومات المحاسبية لقيمة المصرف لقياس الأداء ) . </a:t>
            </a:r>
            <a:endParaRPr lang="en-US" dirty="0"/>
          </a:p>
          <a:p>
            <a:pPr marL="0" indent="0" algn="just">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8424" y="286603"/>
            <a:ext cx="10126188" cy="5624619"/>
          </a:xfrm>
        </p:spPr>
        <p:txBody>
          <a:bodyPr>
            <a:normAutofit lnSpcReduction="10000"/>
          </a:bodyPr>
          <a:lstStyle/>
          <a:p>
            <a:pPr marL="0" lvl="0" indent="0">
              <a:buNone/>
            </a:pPr>
            <a:r>
              <a:rPr lang="ar-IQ" dirty="0" smtClean="0"/>
              <a:t>2- </a:t>
            </a:r>
            <a:r>
              <a:rPr lang="ar-IQ" b="1" dirty="0"/>
              <a:t>تعريف الأداء المصرفي </a:t>
            </a:r>
            <a:endParaRPr lang="en-US" dirty="0"/>
          </a:p>
          <a:p>
            <a:pPr marL="0" indent="0" algn="just">
              <a:buNone/>
            </a:pPr>
            <a:r>
              <a:rPr lang="ar-IQ" dirty="0"/>
              <a:t>ويقصد بالأداء المصرفي ما يحققه المصرف من أهداف مخططة ومن ثم فان قياس المتحقق ومقارنته مع المخطط هو أولى الخطوات على مستوى الأداء للنشاط الاقتصادي الذي تمارسه منظمات الأعمال ومنها المصارف سواء أكانت هذه المصارف حكومية ام مختلطة او تعود للقطاع الخاص ولذلك لابد من تشخيص هذه الانحرافات ومن ثم اتخاذ الخطوات الكفيلة للنهوض بمستوى الوحدات الاقتصادية وعليه فالمقصود بالأداء المصرفي هو الوسائل اللازمة وأوجه النشاط المختلفة والجهود المبذولة لقيام المصارف بدورها ، وتنفيذ وظائفها في ظل البيئة المصرفية المحيطة لتقديم الخدمات المصرفية التي تحقق الأهداف ، وعليه </a:t>
            </a:r>
            <a:r>
              <a:rPr lang="ar-IQ" b="1" dirty="0"/>
              <a:t>فالأداء المصرفي</a:t>
            </a:r>
            <a:r>
              <a:rPr lang="ar-IQ" dirty="0"/>
              <a:t> </a:t>
            </a:r>
            <a:r>
              <a:rPr lang="ar-IQ" b="1" dirty="0"/>
              <a:t>يعرف</a:t>
            </a:r>
            <a:r>
              <a:rPr lang="ar-IQ" dirty="0"/>
              <a:t> بأنه صورة تعكس نتيجة ومستوى قدرة المصرف على استغلال موارده وقابليته في تحقيق أهدافه وفق المعايير التي تلائمه ومقارنة ما تحقق من الأهداف مع الخطة الموضوعة سابقاً لتشخيص الانحرافات أن وجدت واتخاذ الوسائل الكفيلة بمعالجتها</a:t>
            </a:r>
            <a:r>
              <a:rPr lang="ar-IQ" dirty="0" smtClean="0"/>
              <a:t>.</a:t>
            </a:r>
          </a:p>
          <a:p>
            <a:pPr marL="0" indent="0" algn="just">
              <a:buNone/>
            </a:pPr>
            <a:r>
              <a:rPr lang="ar-IQ" b="1" dirty="0"/>
              <a:t>ثالثا : أوجه الاختلاف والتشابه بين الأداء والأداء المصرفي </a:t>
            </a:r>
            <a:endParaRPr lang="en-US" dirty="0"/>
          </a:p>
          <a:p>
            <a:pPr marL="0" indent="0" algn="just">
              <a:buNone/>
            </a:pPr>
            <a:r>
              <a:rPr lang="ar-IQ" dirty="0"/>
              <a:t> أن جميع المصرفيين استنتجوا بان المصارف هي مختلفة كل الاختلاف عن المشاريع غير المالية (المشاريع الصناعية) وان معظم المفاهيم التي طورت في تحليل أداء هذه المشاريع هي مفاهيم غير صحيحة للمصارف ألا أن آخرين يقولون انه لا يوجد هناك ما يبرر هذا الاستنتاج على الرغم من إن المصارف تختلف عن الأنشطة أو المؤسسات غير المالية ألا ان معظم المفاهيم الرئيسة التي طورت الشركات الخاصة الموجهة نحو الارباح هي مفاهيم صحيحة في تحليل اداء المصارف التجارية , وتعد المصارف من المؤسسات المالية ذات الأهمية البالغة في النشاط الاقتصادي فعن طريقها يمكن سحب السيولة النقدية الفائضة من التداول ثم إعادة ضخها على هيئة تسهيلات وقروض. وتهتم إدارات المصارف بالأداء المالي بعدها مؤسسات مالية وسيطة تتاجر بالأموال اساساً ويعد القاسـم المشترك فـي الدراسات النظرية والتطبيقية وفي عمليات تقييم الأداء ضمن الواقـع العملـي لمختلف منظمات الإعمال  والأداء المالـي سيبقى القياس المحدد لمدى نجاح المنظمات . </a:t>
            </a:r>
            <a:endParaRPr lang="ar-IQ" dirty="0"/>
          </a:p>
        </p:txBody>
      </p:sp>
    </p:spTree>
    <p:extLst>
      <p:ext uri="{BB962C8B-B14F-4D97-AF65-F5344CB8AC3E}">
        <p14:creationId xmlns:p14="http://schemas.microsoft.com/office/powerpoint/2010/main" val="2359071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8424" y="300251"/>
            <a:ext cx="10126188" cy="5610971"/>
          </a:xfrm>
        </p:spPr>
        <p:txBody>
          <a:bodyPr/>
          <a:lstStyle/>
          <a:p>
            <a:r>
              <a:rPr lang="ar-IQ" b="1" dirty="0"/>
              <a:t>رابعا: أهمية الأداء المصرفي</a:t>
            </a:r>
            <a:endParaRPr lang="en-US" dirty="0"/>
          </a:p>
          <a:p>
            <a:pPr lvl="0" algn="just"/>
            <a:r>
              <a:rPr lang="ar-IQ" dirty="0"/>
              <a:t>التأكد من كفاءة استخدام الموارد المتاحة للمصرف واستخدامها على النحو الأفضل.</a:t>
            </a:r>
            <a:endParaRPr lang="en-US" dirty="0"/>
          </a:p>
          <a:p>
            <a:pPr lvl="0" algn="just"/>
            <a:r>
              <a:rPr lang="ar-IQ" dirty="0"/>
              <a:t>خلق روح المنافسة بين أقسام المصرف بغية تحسين مستوى الأداء العام .</a:t>
            </a:r>
            <a:endParaRPr lang="en-US" dirty="0"/>
          </a:p>
          <a:p>
            <a:pPr lvl="0" algn="just"/>
            <a:r>
              <a:rPr lang="ar-IQ" dirty="0"/>
              <a:t>الكشف عن مساوئ الإسراف في استخدام الأموال فضلا عن شكليات العمل وبما يتنافى مع القواعد والأسس السليمة للأداء العام .</a:t>
            </a:r>
            <a:endParaRPr lang="en-US" dirty="0"/>
          </a:p>
          <a:p>
            <a:pPr lvl="0" algn="just"/>
            <a:r>
              <a:rPr lang="ar-IQ" dirty="0"/>
              <a:t>تحسين عملية التخطيط على المستوى القومي او المحلي او </a:t>
            </a:r>
            <a:r>
              <a:rPr lang="ar-IQ" dirty="0" err="1"/>
              <a:t>ألمنظمي</a:t>
            </a:r>
            <a:r>
              <a:rPr lang="ar-IQ" dirty="0"/>
              <a:t> عبر التأكد من تحقيق التوازن الاقتصادي والتناسق بين القطاعات الاقتصادية .</a:t>
            </a:r>
            <a:endParaRPr lang="en-US" dirty="0"/>
          </a:p>
          <a:p>
            <a:pPr lvl="0" algn="just"/>
            <a:r>
              <a:rPr lang="ar-IQ" dirty="0"/>
              <a:t>زيادة درجة الإفصاح والانسجام بين الأهداف </a:t>
            </a:r>
            <a:r>
              <a:rPr lang="ar-IQ" dirty="0" err="1"/>
              <a:t>الإستراتيجية</a:t>
            </a:r>
            <a:r>
              <a:rPr lang="ar-IQ" dirty="0"/>
              <a:t> من جهة وعلاقتها بالبيئة التنافسية من جهة أخرى .</a:t>
            </a:r>
            <a:endParaRPr lang="en-US" dirty="0"/>
          </a:p>
          <a:p>
            <a:pPr lvl="0" algn="just"/>
            <a:r>
              <a:rPr lang="ar-IQ" dirty="0"/>
              <a:t>تطوير وتحسين أداء المسؤولين عبر الكشف عن جوانب القصور والضعف في كفاءة العاملين ومستوى إنتاجيتهم وإيجاد الحلول الناجعة لها عبر التدريب والتنمية </a:t>
            </a:r>
            <a:r>
              <a:rPr lang="ar-IQ" b="1" dirty="0"/>
              <a:t>.</a:t>
            </a:r>
            <a:endParaRPr lang="en-US" dirty="0"/>
          </a:p>
          <a:p>
            <a:pPr marL="0" indent="0">
              <a:buNone/>
            </a:pPr>
            <a:endParaRPr lang="ar-IQ" dirty="0" smtClean="0"/>
          </a:p>
        </p:txBody>
      </p:sp>
    </p:spTree>
    <p:extLst>
      <p:ext uri="{BB962C8B-B14F-4D97-AF65-F5344CB8AC3E}">
        <p14:creationId xmlns:p14="http://schemas.microsoft.com/office/powerpoint/2010/main" val="2733610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2197" y="286603"/>
            <a:ext cx="9962415" cy="5624619"/>
          </a:xfrm>
        </p:spPr>
        <p:txBody>
          <a:bodyPr>
            <a:normAutofit lnSpcReduction="10000"/>
          </a:bodyPr>
          <a:lstStyle/>
          <a:p>
            <a:r>
              <a:rPr lang="ar-IQ" b="1" dirty="0"/>
              <a:t>خامسا: أهداف الأداء المصرفي</a:t>
            </a:r>
            <a:endParaRPr lang="en-US" dirty="0"/>
          </a:p>
          <a:p>
            <a:pPr algn="just"/>
            <a:r>
              <a:rPr lang="ar-IQ" b="1" dirty="0"/>
              <a:t>1- </a:t>
            </a:r>
            <a:r>
              <a:rPr lang="ar-SA" dirty="0"/>
              <a:t>الهدف الأساسي للأداء المصرفي تجسد في تطوير الأداء المالي وتحسين مستوى النشاط المصرفي ليتماشى في تطوره مع التوسع والتقدم الاقتصادي للبلد.</a:t>
            </a:r>
            <a:endParaRPr lang="en-US" dirty="0"/>
          </a:p>
          <a:p>
            <a:pPr algn="just"/>
            <a:r>
              <a:rPr lang="ar-SA" b="1" dirty="0"/>
              <a:t>2</a:t>
            </a:r>
            <a:r>
              <a:rPr lang="ar-SA" dirty="0"/>
              <a:t>-  تحقيق عدد من الأهداف النوعية المتعلقة أساساً بإمداد الوظيفة التخطيطية </a:t>
            </a:r>
            <a:r>
              <a:rPr lang="ar-SA" dirty="0" err="1"/>
              <a:t>والإشرافية</a:t>
            </a:r>
            <a:r>
              <a:rPr lang="ar-SA" dirty="0"/>
              <a:t> بالمعلومات والبيانات التي تمكنهم من حسن أدائهم لمهامهم .</a:t>
            </a:r>
            <a:endParaRPr lang="en-US" dirty="0"/>
          </a:p>
          <a:p>
            <a:pPr algn="just"/>
            <a:r>
              <a:rPr lang="ar-SA" b="1" dirty="0"/>
              <a:t>3</a:t>
            </a:r>
            <a:r>
              <a:rPr lang="ar-SA" dirty="0"/>
              <a:t>- لتحقيق الهدف الأساسي لتقويم الأداء وأهدافه الفرعية المكملة له يجب أن يتميز بعددٍ من الخصائص أهمها شموله لفروع وأقسام النشاط المصرفي كافة.</a:t>
            </a:r>
            <a:endParaRPr lang="en-US" dirty="0"/>
          </a:p>
          <a:p>
            <a:pPr algn="just"/>
            <a:r>
              <a:rPr lang="ar-SA" b="1" dirty="0"/>
              <a:t>4-</a:t>
            </a:r>
            <a:r>
              <a:rPr lang="ar-SA" dirty="0"/>
              <a:t> ارتباط تقويم الأداء بالوظائف الإدارية الأخرى كالتنظيمية والتخطيطية, وضرورة تمتع هذه الأهداف بالواقعية والموضوعية, والقدرة العالية للقائمين عليها بتحقيق نتائج ايجابية </a:t>
            </a:r>
            <a:endParaRPr lang="ar-IQ" dirty="0" smtClean="0"/>
          </a:p>
          <a:p>
            <a:pPr algn="just"/>
            <a:r>
              <a:rPr lang="ar-SA" b="1" dirty="0"/>
              <a:t>5-</a:t>
            </a:r>
            <a:r>
              <a:rPr lang="ar-SA" dirty="0"/>
              <a:t> تمتع هذه العملية بالمرونة والقدرة على التطور الدائم لتتماشى مع التطورات والتغييرات الحاصلة في </a:t>
            </a:r>
            <a:r>
              <a:rPr lang="ar-SA" dirty="0" smtClean="0"/>
              <a:t>البنية </a:t>
            </a:r>
            <a:r>
              <a:rPr lang="ar-SA" dirty="0"/>
              <a:t>الاقتصادية عموما والنشاط المصرفي خصوصاً</a:t>
            </a:r>
            <a:r>
              <a:rPr lang="ar-SA" b="1" dirty="0" smtClean="0"/>
              <a:t>.</a:t>
            </a:r>
            <a:endParaRPr lang="ar-IQ" b="1" dirty="0" smtClean="0"/>
          </a:p>
          <a:p>
            <a:r>
              <a:rPr lang="ar-IQ" b="1" dirty="0"/>
              <a:t>سابعا: تقييم الأداء المصرفي   </a:t>
            </a:r>
            <a:endParaRPr lang="en-US" dirty="0"/>
          </a:p>
          <a:p>
            <a:pPr marL="0" indent="0" algn="just">
              <a:buNone/>
            </a:pPr>
            <a:r>
              <a:rPr lang="ar-IQ" dirty="0" smtClean="0"/>
              <a:t>يمكن </a:t>
            </a:r>
            <a:r>
              <a:rPr lang="ar-IQ" dirty="0"/>
              <a:t>القول إن عملية تقييم أداء المصارف تعني إيجاد مقياس يمكن من خلاله معرفة مدى تحقيق المصرف للأهداف التي أقيم من اجلها ومقارنة تلك الأهداف ، بالأهداف المخططة ، ومعرفة وتحديد مقدار الانحرافات وأساليب معالجتها ، أو أنها تعني أداة تستخدم للتعرف على نشاط المشروع بهدف قياس النتائج المتحققة ومقارنتها بالأهداف المخططة مسبقاً بغية التعرف على الانحرافات وتحديد أسبابها مع تحديد الوسائل الكفيلة </a:t>
            </a:r>
            <a:r>
              <a:rPr lang="ar-IQ" dirty="0" smtClean="0"/>
              <a:t>بمعالجتها.</a:t>
            </a:r>
            <a:endParaRPr lang="en-US" dirty="0"/>
          </a:p>
        </p:txBody>
      </p:sp>
    </p:spTree>
    <p:extLst>
      <p:ext uri="{BB962C8B-B14F-4D97-AF65-F5344CB8AC3E}">
        <p14:creationId xmlns:p14="http://schemas.microsoft.com/office/powerpoint/2010/main" val="920726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73958" y="272955"/>
            <a:ext cx="10030654" cy="5638267"/>
          </a:xfrm>
        </p:spPr>
        <p:txBody>
          <a:bodyPr/>
          <a:lstStyle/>
          <a:p>
            <a:pPr marL="0" indent="0">
              <a:buNone/>
            </a:pPr>
            <a:r>
              <a:rPr lang="ar-IQ" b="1" dirty="0"/>
              <a:t>ثامنا: أساليب تقييم الأداء</a:t>
            </a:r>
            <a:endParaRPr lang="en-US" dirty="0"/>
          </a:p>
          <a:p>
            <a:pPr marL="0" indent="0" algn="just">
              <a:buNone/>
            </a:pPr>
            <a:r>
              <a:rPr lang="ar-IQ" dirty="0" smtClean="0"/>
              <a:t>وهناك </a:t>
            </a:r>
            <a:r>
              <a:rPr lang="ar-IQ" dirty="0"/>
              <a:t>مجموعة من أدوات وأساليب التحليل المالي الخاصة بالمصارف والمؤسسات المالية وتشتمل على المجموعات الأساسية الآتية :</a:t>
            </a:r>
            <a:endParaRPr lang="en-US" dirty="0"/>
          </a:p>
          <a:p>
            <a:pPr lvl="0" algn="just"/>
            <a:r>
              <a:rPr lang="ar-IQ" dirty="0"/>
              <a:t>أسلوب الدراسة المقارنة للقوائم المالية ( الأفقي والعمودي ) . الأفقي مقارنة بند أو مجموعة بنود بتاريخين متتاليين والعمودي يوضح النسبة التي يساهم بها كل بند من أجمالي الميزانية وحساب الأرباح والخسائر مقارنة لسنتين .</a:t>
            </a:r>
            <a:endParaRPr lang="en-US" dirty="0"/>
          </a:p>
          <a:p>
            <a:pPr lvl="0" algn="just"/>
            <a:r>
              <a:rPr lang="ar-IQ" dirty="0"/>
              <a:t>أسلوب استخدام النسب المالية وهذا الأسلوب يوضح العلاقات الارتباطية بين موارد المصرف واستخداماته ومجموعات الموارد بعضها البعض وأوجه النشاط كافة.</a:t>
            </a:r>
            <a:endParaRPr lang="en-US" dirty="0"/>
          </a:p>
          <a:p>
            <a:pPr lvl="0" algn="just"/>
            <a:r>
              <a:rPr lang="ar-IQ" dirty="0"/>
              <a:t>التحليل باستخدام كشف الأموال ( تحليل مصادر الأموال واستخداماتها ) </a:t>
            </a:r>
            <a:r>
              <a:rPr lang="ar-IQ" dirty="0" smtClean="0"/>
              <a:t>.</a:t>
            </a:r>
          </a:p>
          <a:p>
            <a:pPr algn="just"/>
            <a:r>
              <a:rPr lang="ar-IQ" dirty="0" smtClean="0"/>
              <a:t>التحليل </a:t>
            </a:r>
            <a:r>
              <a:rPr lang="ar-IQ" dirty="0"/>
              <a:t>النسـبي العمودي لفقرات الكشـوفات ( الكشـوفات ذات الحجم الاعتيادي )  </a:t>
            </a:r>
            <a:endParaRPr lang="en-US" dirty="0"/>
          </a:p>
          <a:p>
            <a:pPr algn="just"/>
            <a:r>
              <a:rPr lang="ar-IQ" dirty="0" smtClean="0"/>
              <a:t>التحليل </a:t>
            </a:r>
            <a:r>
              <a:rPr lang="ar-IQ" dirty="0"/>
              <a:t>بالأرقام المطلقة من مدة لأخرى وتغيير الفقرات والمتوسطات ( بما فيها المتوسطات المتحركة ).</a:t>
            </a:r>
            <a:endParaRPr lang="en-US" dirty="0"/>
          </a:p>
          <a:p>
            <a:pPr lvl="0"/>
            <a:endParaRPr lang="en-US" dirty="0"/>
          </a:p>
          <a:p>
            <a:pPr marL="0" indent="0">
              <a:buNone/>
            </a:pPr>
            <a:endParaRPr lang="ar-IQ" dirty="0"/>
          </a:p>
        </p:txBody>
      </p:sp>
    </p:spTree>
    <p:extLst>
      <p:ext uri="{BB962C8B-B14F-4D97-AF65-F5344CB8AC3E}">
        <p14:creationId xmlns:p14="http://schemas.microsoft.com/office/powerpoint/2010/main" val="410967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60310" y="382137"/>
            <a:ext cx="10044302" cy="5529085"/>
          </a:xfrm>
        </p:spPr>
        <p:txBody>
          <a:bodyPr/>
          <a:lstStyle/>
          <a:p>
            <a:r>
              <a:rPr lang="ar-IQ" b="1" dirty="0"/>
              <a:t>تاسعا: الأسس العامة لتقويم الأداء المصرفي  </a:t>
            </a:r>
            <a:r>
              <a:rPr lang="ar-IQ" b="1" dirty="0" smtClean="0"/>
              <a:t>: </a:t>
            </a:r>
            <a:r>
              <a:rPr lang="ar-SA" dirty="0"/>
              <a:t>الأسس العامة لتقويم الأداء الواجب تطبيقها عند تقويم الأداء:</a:t>
            </a:r>
            <a:endParaRPr lang="en-US" dirty="0"/>
          </a:p>
          <a:p>
            <a:pPr lvl="0" algn="just"/>
            <a:r>
              <a:rPr lang="ar-SA" b="1" dirty="0"/>
              <a:t>تحديد الأهداف</a:t>
            </a:r>
            <a:r>
              <a:rPr lang="ar-SA" dirty="0"/>
              <a:t>: لأنها الخطوة الأولى في عملية تقويم </a:t>
            </a:r>
            <a:r>
              <a:rPr lang="ar-SA" dirty="0" err="1"/>
              <a:t>الأداء,ولأن</a:t>
            </a:r>
            <a:r>
              <a:rPr lang="ar-SA" dirty="0"/>
              <a:t> الهدف الأساسي للمصرف هو تنمية نشاطه وتطويره ليواكب التطور الاقتصادي.</a:t>
            </a:r>
            <a:endParaRPr lang="en-US" dirty="0"/>
          </a:p>
          <a:p>
            <a:pPr lvl="0" algn="just"/>
            <a:r>
              <a:rPr lang="ar-SA" b="1" dirty="0"/>
              <a:t>وضع الخطط التفصيلية لإنجاز العمل</a:t>
            </a:r>
            <a:r>
              <a:rPr lang="ar-SA" dirty="0"/>
              <a:t>: بعد تحديد الأهداف الواجب تحقيقها مستقبلاً يتم وضع الخطط التفصيلية للعمل المصرفي, إذ يتم رسم خطة أو أكثر لكل مجال من مجالات النشاط المصرفي ومن ثم التنسيق بين هذه الخطط للوصول إلى خطة شاملة ومتكاملة.</a:t>
            </a:r>
            <a:endParaRPr lang="en-US" dirty="0"/>
          </a:p>
          <a:p>
            <a:pPr lvl="0" algn="just"/>
            <a:r>
              <a:rPr lang="ar-SA" b="1" dirty="0"/>
              <a:t>تحديد مراكز المسؤولية</a:t>
            </a:r>
            <a:r>
              <a:rPr lang="ar-SA" dirty="0"/>
              <a:t>: تعتبر مرحلة تحديد مراكز المسؤولية خطوة رئيسة في بناء نظام الرقابة وتقييم الأداء لأن تحديدها يقوم على أساس مبادئ التقسيم الإداري, إذ يخضع كل قسم من أقسام المصرف إلى رقابة وإشراف مسؤول خاص.</a:t>
            </a:r>
            <a:endParaRPr lang="en-US" dirty="0"/>
          </a:p>
          <a:p>
            <a:pPr lvl="0" algn="just"/>
            <a:r>
              <a:rPr lang="ar-SA" b="1" dirty="0"/>
              <a:t>تحديد معايير الأداء</a:t>
            </a:r>
            <a:r>
              <a:rPr lang="ar-SA" dirty="0"/>
              <a:t>: تمثل معايير الأداء مؤشرات تزود المسؤولين عن رقابة النشاط بأساس سليم لمقارنة الأداء الفعلي بما خطط له وتحديد المعايير من المراحل الصعبة في عملية تقويم الأداء </a:t>
            </a:r>
            <a:r>
              <a:rPr lang="ar-SA" dirty="0" smtClean="0"/>
              <a:t>نتيجة</a:t>
            </a:r>
            <a:r>
              <a:rPr lang="ar-IQ" dirty="0" smtClean="0"/>
              <a:t> </a:t>
            </a:r>
            <a:r>
              <a:rPr lang="ar-SA" dirty="0"/>
              <a:t>لتعدد مؤشرات الأداء المتاحة التي تعكس نتائج نشاط الوحدة الاقتصادية بشكل عام</a:t>
            </a:r>
            <a:r>
              <a:rPr lang="ar-SA" dirty="0" smtClean="0"/>
              <a:t>.</a:t>
            </a:r>
            <a:endParaRPr lang="en-US" dirty="0"/>
          </a:p>
        </p:txBody>
      </p:sp>
    </p:spTree>
    <p:extLst>
      <p:ext uri="{BB962C8B-B14F-4D97-AF65-F5344CB8AC3E}">
        <p14:creationId xmlns:p14="http://schemas.microsoft.com/office/powerpoint/2010/main" val="3873950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73958" y="327546"/>
            <a:ext cx="10030654" cy="5583676"/>
          </a:xfrm>
        </p:spPr>
        <p:txBody>
          <a:bodyPr/>
          <a:lstStyle/>
          <a:p>
            <a:r>
              <a:rPr lang="ar-IQ" b="1" dirty="0"/>
              <a:t>عاشرا: إجراءات تقييم الأداء المصرفي</a:t>
            </a:r>
            <a:endParaRPr lang="en-US" dirty="0"/>
          </a:p>
          <a:p>
            <a:pPr marL="0" indent="0" algn="just">
              <a:buNone/>
            </a:pPr>
            <a:r>
              <a:rPr lang="ar-IQ" dirty="0"/>
              <a:t>1</a:t>
            </a:r>
            <a:r>
              <a:rPr lang="ar-IQ" dirty="0" smtClean="0"/>
              <a:t>-مقارنة </a:t>
            </a:r>
            <a:r>
              <a:rPr lang="ar-IQ" dirty="0"/>
              <a:t>النتائج الفعلية لمؤشرات الاداء مع المؤشرات المستهدفة ، عبر الفترات المالية السابقة ، او نتائج اداء المؤسسات المتماثلة .</a:t>
            </a:r>
            <a:endParaRPr lang="en-US" dirty="0"/>
          </a:p>
          <a:p>
            <a:pPr marL="0" indent="0" algn="just">
              <a:buNone/>
            </a:pPr>
            <a:r>
              <a:rPr lang="ar-IQ" dirty="0"/>
              <a:t>2</a:t>
            </a:r>
            <a:r>
              <a:rPr lang="ar-IQ" dirty="0" smtClean="0"/>
              <a:t>-تحليل </a:t>
            </a:r>
            <a:r>
              <a:rPr lang="ar-IQ" dirty="0"/>
              <a:t>وتفسير انحرافات النتائج في التنفيذ الفعلي للأداء والتي ستتضح جليا عند تطبيق مؤشرات الأداء السابقة وبيان مسبباتها .</a:t>
            </a:r>
            <a:endParaRPr lang="en-US" dirty="0"/>
          </a:p>
          <a:p>
            <a:pPr marL="0" indent="0" algn="just">
              <a:buNone/>
            </a:pPr>
            <a:r>
              <a:rPr lang="ar-IQ" dirty="0"/>
              <a:t>3</a:t>
            </a:r>
            <a:r>
              <a:rPr lang="ar-IQ" dirty="0" smtClean="0"/>
              <a:t>-أيجاد </a:t>
            </a:r>
            <a:r>
              <a:rPr lang="ar-IQ" dirty="0"/>
              <a:t>الحلول الناجحة لتلافي تلك الانحرافات بما يحقق تصحيح مسارات الأداء المستقبلي ، وتحسين تنفيذ عملياته عبر الترشيد العملي لنظام التقييم المنفذ او عبر مفاضلة البدائل المتاحة أو كلاهما معا.</a:t>
            </a:r>
            <a:endParaRPr lang="en-US" dirty="0"/>
          </a:p>
          <a:p>
            <a:pPr algn="just"/>
            <a:r>
              <a:rPr lang="ar-IQ" b="1" dirty="0"/>
              <a:t>احدا عشر : مقاييس تقييم الأداء  :</a:t>
            </a:r>
            <a:r>
              <a:rPr lang="ar-IQ" dirty="0"/>
              <a:t> </a:t>
            </a:r>
            <a:endParaRPr lang="en-US" dirty="0"/>
          </a:p>
          <a:p>
            <a:pPr marL="0" indent="0" algn="just">
              <a:buNone/>
            </a:pPr>
            <a:r>
              <a:rPr lang="ar-IQ" dirty="0"/>
              <a:t>هنالك العديد من المقاييس التي يجري عبرها تقييم الاداء المؤسساتي للمنشآت المختلفة ويمكن تلخيص اهم تلك المؤشرات عبر </a:t>
            </a:r>
            <a:r>
              <a:rPr lang="ar-IQ" dirty="0" err="1"/>
              <a:t>مايأتي</a:t>
            </a:r>
            <a:r>
              <a:rPr lang="ar-IQ" dirty="0"/>
              <a:t> :</a:t>
            </a:r>
            <a:endParaRPr lang="en-US" dirty="0"/>
          </a:p>
          <a:p>
            <a:pPr algn="just"/>
            <a:r>
              <a:rPr lang="ar-IQ" b="1" dirty="0" smtClean="0"/>
              <a:t>المقاييس </a:t>
            </a:r>
            <a:r>
              <a:rPr lang="ar-IQ" b="1" dirty="0"/>
              <a:t>المالية</a:t>
            </a:r>
            <a:r>
              <a:rPr lang="ar-IQ" dirty="0"/>
              <a:t> </a:t>
            </a:r>
            <a:endParaRPr lang="ar-IQ" dirty="0" smtClean="0"/>
          </a:p>
          <a:p>
            <a:pPr algn="just"/>
            <a:r>
              <a:rPr lang="ar-IQ" b="1" dirty="0"/>
              <a:t>مقاييس ملكية حملة الاسهم</a:t>
            </a:r>
            <a:r>
              <a:rPr lang="ar-IQ" dirty="0"/>
              <a:t> </a:t>
            </a:r>
            <a:endParaRPr lang="ar-IQ" dirty="0" smtClean="0"/>
          </a:p>
          <a:p>
            <a:pPr algn="just"/>
            <a:r>
              <a:rPr lang="ar-IQ" b="1" dirty="0"/>
              <a:t>المقاييس التسويقية</a:t>
            </a:r>
            <a:r>
              <a:rPr lang="ar-IQ" dirty="0"/>
              <a:t> </a:t>
            </a:r>
            <a:endParaRPr lang="ar-IQ" dirty="0" smtClean="0"/>
          </a:p>
          <a:p>
            <a:pPr algn="just"/>
            <a:r>
              <a:rPr lang="ar-IQ" b="1" dirty="0"/>
              <a:t>مقياس القيمة الاقتصادية المضافة</a:t>
            </a:r>
            <a:r>
              <a:rPr lang="ar-IQ" dirty="0"/>
              <a:t> </a:t>
            </a:r>
            <a:endParaRPr lang="ar-IQ" dirty="0" smtClean="0"/>
          </a:p>
          <a:p>
            <a:pPr algn="just"/>
            <a:r>
              <a:rPr lang="ar-IQ" b="1"/>
              <a:t>مقاييس الافراد</a:t>
            </a:r>
            <a:r>
              <a:rPr lang="ar-IQ"/>
              <a:t> ( </a:t>
            </a:r>
            <a:r>
              <a:rPr lang="ar-IQ" b="1"/>
              <a:t>العاملين</a:t>
            </a:r>
            <a:r>
              <a:rPr lang="ar-IQ"/>
              <a:t> ) </a:t>
            </a:r>
            <a:endParaRPr lang="ar-IQ" dirty="0"/>
          </a:p>
        </p:txBody>
      </p:sp>
    </p:spTree>
    <p:extLst>
      <p:ext uri="{BB962C8B-B14F-4D97-AF65-F5344CB8AC3E}">
        <p14:creationId xmlns:p14="http://schemas.microsoft.com/office/powerpoint/2010/main" val="112981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133</TotalTime>
  <Words>1194</Words>
  <Application>Microsoft Office PowerPoint</Application>
  <PresentationFormat>شاشة عريضة</PresentationFormat>
  <Paragraphs>60</Paragraphs>
  <Slides>9</Slides>
  <Notes>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9</vt:i4>
      </vt:variant>
    </vt:vector>
  </HeadingPairs>
  <TitlesOfParts>
    <vt:vector size="15" baseType="lpstr">
      <vt:lpstr>Arial</vt:lpstr>
      <vt:lpstr>Calibri</vt:lpstr>
      <vt:lpstr>Century Gothic</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116</cp:revision>
  <dcterms:created xsi:type="dcterms:W3CDTF">2019-05-05T18:42:28Z</dcterms:created>
  <dcterms:modified xsi:type="dcterms:W3CDTF">2019-05-05T21:06:14Z</dcterms:modified>
</cp:coreProperties>
</file>