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98740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9931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513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46073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2400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38994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56722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52546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8022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86909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533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50364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17975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1740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7007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46530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35531786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1</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إن انتهاكات حقوق الانسان في العالم ترجع الى اسباب عديدة اذ رغم مرور فترة طويلة على صدور مواثيق حقوق الانسان ورغم ارتباط هذه الحقوق بفطرة الإنسان وطبيعته فان هنالك انتهاكات لهذه الحقوق وان عدم تحقيق العدل أمر يحدث في كثير من الدول سواء أكانت دول ديمقراطية وغير الديمقراطية الا انها تختلف من دولة على أخرى مما استوجب بيان اسباب تلك الانتهاكات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100779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982663" y="27603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بما أن العدل من قضايا الانسانية الجديرة بالاهتمام اذ الطبيعة الإنسانية تميل الى العدل وهذا العدل يرتبط ارتباطا وثيقا . بحرية الانسان وهو يكون على مستوى الجماعات والدول والافراد وقد شغل اهتمام الكثير من المفكرين مما استوجب اهتمام الدول بهذا الان </a:t>
            </a:r>
            <a:r>
              <a:rPr lang="ar-SA" sz="3200" dirty="0" err="1">
                <a:solidFill>
                  <a:schemeClr val="tx1"/>
                </a:solidFill>
                <a:latin typeface="Calibri" panose="020F0502020204030204" pitchFamily="34" charset="0"/>
                <a:cs typeface="Calibri" panose="020F0502020204030204" pitchFamily="34" charset="0"/>
              </a:rPr>
              <a:t>ماجاءت</a:t>
            </a:r>
            <a:r>
              <a:rPr lang="ar-SA" sz="3200" dirty="0">
                <a:solidFill>
                  <a:schemeClr val="tx1"/>
                </a:solidFill>
                <a:latin typeface="Calibri" panose="020F0502020204030204" pitchFamily="34" charset="0"/>
                <a:cs typeface="Calibri" panose="020F0502020204030204" pitchFamily="34" charset="0"/>
              </a:rPr>
              <a:t> به </a:t>
            </a:r>
            <a:r>
              <a:rPr lang="ar-SA" sz="3200" dirty="0" err="1">
                <a:solidFill>
                  <a:schemeClr val="tx1"/>
                </a:solidFill>
                <a:latin typeface="Calibri" panose="020F0502020204030204" pitchFamily="34" charset="0"/>
                <a:cs typeface="Calibri" panose="020F0502020204030204" pitchFamily="34" charset="0"/>
              </a:rPr>
              <a:t>مبادی</a:t>
            </a:r>
            <a:r>
              <a:rPr lang="ar-SA" sz="3200" dirty="0">
                <a:solidFill>
                  <a:schemeClr val="tx1"/>
                </a:solidFill>
                <a:latin typeface="Calibri" panose="020F0502020204030204" pitchFamily="34" charset="0"/>
                <a:cs typeface="Calibri" panose="020F0502020204030204" pitchFamily="34" charset="0"/>
              </a:rPr>
              <a:t> حقوق الانسان في الكثير من المواثيق الدولية ليست مجرد </a:t>
            </a:r>
            <a:r>
              <a:rPr lang="ar-SA" sz="3200" dirty="0" err="1">
                <a:solidFill>
                  <a:schemeClr val="tx1"/>
                </a:solidFill>
                <a:latin typeface="Calibri" panose="020F0502020204030204" pitchFamily="34" charset="0"/>
                <a:cs typeface="Calibri" panose="020F0502020204030204" pitchFamily="34" charset="0"/>
              </a:rPr>
              <a:t>تقریرات</a:t>
            </a:r>
            <a:r>
              <a:rPr lang="ar-SA" sz="3200" dirty="0">
                <a:solidFill>
                  <a:schemeClr val="tx1"/>
                </a:solidFill>
                <a:latin typeface="Calibri" panose="020F0502020204030204" pitchFamily="34" charset="0"/>
                <a:cs typeface="Calibri" panose="020F0502020204030204" pitchFamily="34" charset="0"/>
              </a:rPr>
              <a:t> عن الحق والعدل بل جاءت بشكل التزامات يتعين على الدول احترامها</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b="1" dirty="0">
                <a:solidFill>
                  <a:srgbClr val="00B050"/>
                </a:solidFill>
                <a:latin typeface="Arial" panose="020B0604020202020204" pitchFamily="34" charset="0"/>
                <a:cs typeface="Arial" panose="020B0604020202020204" pitchFamily="34" charset="0"/>
              </a:rPr>
              <a:t>1- </a:t>
            </a:r>
            <a:r>
              <a:rPr lang="ar-SA" b="1" dirty="0">
                <a:solidFill>
                  <a:srgbClr val="00B050"/>
                </a:solidFill>
                <a:latin typeface="Arial" panose="020B0604020202020204" pitchFamily="34" charset="0"/>
                <a:cs typeface="Arial" panose="020B0604020202020204" pitchFamily="34" charset="0"/>
              </a:rPr>
              <a:t>غياب العدالة الدولية</a:t>
            </a:r>
            <a:endParaRPr lang="en-US" b="1" dirty="0">
              <a:solidFill>
                <a:srgbClr val="00B050"/>
              </a:solidFill>
              <a:latin typeface="Arial" panose="020B0604020202020204" pitchFamily="34" charset="0"/>
              <a:cs typeface="Arial" panose="020B0604020202020204" pitchFamily="34" charset="0"/>
            </a:endParaRPr>
          </a:p>
          <a:p>
            <a:pPr algn="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Tree>
    <p:extLst>
      <p:ext uri="{BB962C8B-B14F-4D97-AF65-F5344CB8AC3E}">
        <p14:creationId xmlns:p14="http://schemas.microsoft.com/office/powerpoint/2010/main" val="275642889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33374" y="2536373"/>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مما نجد أن المجتمع الدولي يسعى الى عقد تلك الاتفاقيات والمعاهدات لمناهضة العدوان عليها ومع كل ذلك فقد واجهت حركة حقوق الانسان الدولية والمحلية الكثير من التحديات جعلت التطابق بين العدل والقانون أمر بعيد المنال اذا نلاحظ كثير من الدول تمارس الكثير من انتهاكات حقوق الانسان اما بسبب </a:t>
            </a:r>
            <a:r>
              <a:rPr lang="ar-SA" sz="3200" dirty="0" err="1">
                <a:solidFill>
                  <a:schemeClr val="tx1"/>
                </a:solidFill>
                <a:latin typeface="Calibri" panose="020F0502020204030204" pitchFamily="34" charset="0"/>
                <a:cs typeface="Calibri" panose="020F0502020204030204" pitchFamily="34" charset="0"/>
              </a:rPr>
              <a:t>ححج</a:t>
            </a:r>
            <a:r>
              <a:rPr lang="ar-SA" sz="3200" dirty="0">
                <a:solidFill>
                  <a:schemeClr val="tx1"/>
                </a:solidFill>
                <a:latin typeface="Calibri" panose="020F0502020204030204" pitchFamily="34" charset="0"/>
                <a:cs typeface="Calibri" panose="020F0502020204030204" pitchFamily="34" charset="0"/>
              </a:rPr>
              <a:t> ايديولوجية بزعم مكافحة الارهاب او بسبب ضمان حماية المصالح الاستراتيجية لاحتلال المناطق التي تحتوي على آبار البترول لتامين المصالح الذاتية </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b="1" dirty="0">
                <a:solidFill>
                  <a:srgbClr val="00B050"/>
                </a:solidFill>
                <a:latin typeface="Arial" panose="020B0604020202020204" pitchFamily="34" charset="0"/>
                <a:cs typeface="Arial" panose="020B0604020202020204" pitchFamily="34" charset="0"/>
              </a:rPr>
              <a:t>1- </a:t>
            </a:r>
            <a:r>
              <a:rPr lang="ar-SA" b="1" dirty="0">
                <a:solidFill>
                  <a:srgbClr val="00B050"/>
                </a:solidFill>
                <a:latin typeface="Arial" panose="020B0604020202020204" pitchFamily="34" charset="0"/>
                <a:cs typeface="Arial" panose="020B0604020202020204" pitchFamily="34" charset="0"/>
              </a:rPr>
              <a:t>غياب العدالة الدولية</a:t>
            </a:r>
            <a:endParaRPr lang="en-US" b="1" dirty="0">
              <a:solidFill>
                <a:srgbClr val="00B050"/>
              </a:solidFill>
              <a:latin typeface="Arial" panose="020B0604020202020204" pitchFamily="34" charset="0"/>
              <a:cs typeface="Arial" panose="020B0604020202020204" pitchFamily="34" charset="0"/>
            </a:endParaRPr>
          </a:p>
          <a:p>
            <a:pPr algn="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32230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33374" y="2827175"/>
            <a:ext cx="8963769" cy="375557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فقبل اكثر من قرن شهد العالم حربين عصفتا </a:t>
            </a:r>
            <a:r>
              <a:rPr lang="ar-SA" sz="3200" dirty="0" err="1">
                <a:solidFill>
                  <a:schemeClr val="tx1"/>
                </a:solidFill>
                <a:latin typeface="Calibri" panose="020F0502020204030204" pitchFamily="34" charset="0"/>
                <a:cs typeface="Calibri" panose="020F0502020204030204" pitchFamily="34" charset="0"/>
              </a:rPr>
              <a:t>باحلام</a:t>
            </a:r>
            <a:r>
              <a:rPr lang="ar-SA" sz="3200" dirty="0">
                <a:solidFill>
                  <a:schemeClr val="tx1"/>
                </a:solidFill>
                <a:latin typeface="Calibri" panose="020F0502020204030204" pitchFamily="34" charset="0"/>
                <a:cs typeface="Calibri" panose="020F0502020204030204" pitchFamily="34" charset="0"/>
              </a:rPr>
              <a:t> الامم المستعمرة وانتهكتا ادنى المبادئ الانسانية اذ مع انتهاء الحرب العالمية الثانية عام 1945 توجه المجتمع الى ضرورة انشاء كيان دولي يقوي على حفظ السلم والأمن ويفرز قيم العدل والحرية وضماناتها فكان </a:t>
            </a:r>
            <a:r>
              <a:rPr lang="ar-SA" sz="3200" dirty="0" err="1">
                <a:solidFill>
                  <a:schemeClr val="tx1"/>
                </a:solidFill>
                <a:latin typeface="Calibri" panose="020F0502020204030204" pitchFamily="34" charset="0"/>
                <a:cs typeface="Calibri" panose="020F0502020204030204" pitchFamily="34" charset="0"/>
              </a:rPr>
              <a:t>تاسیس</a:t>
            </a:r>
            <a:r>
              <a:rPr lang="ar-SA" sz="3200" dirty="0">
                <a:solidFill>
                  <a:schemeClr val="tx1"/>
                </a:solidFill>
                <a:latin typeface="Calibri" panose="020F0502020204030204" pitchFamily="34" charset="0"/>
                <a:cs typeface="Calibri" panose="020F0502020204030204" pitchFamily="34" charset="0"/>
              </a:rPr>
              <a:t> هيئة الأمم المتحدة والتي حرصت </a:t>
            </a:r>
            <a:r>
              <a:rPr lang="ar-SA" sz="3200" dirty="0" err="1">
                <a:solidFill>
                  <a:schemeClr val="tx1"/>
                </a:solidFill>
                <a:latin typeface="Calibri" panose="020F0502020204030204" pitchFamily="34" charset="0"/>
                <a:cs typeface="Calibri" panose="020F0502020204030204" pitchFamily="34" charset="0"/>
              </a:rPr>
              <a:t>دیباجة</a:t>
            </a:r>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میثاقها</a:t>
            </a:r>
            <a:r>
              <a:rPr lang="ar-SA" sz="3200" dirty="0">
                <a:solidFill>
                  <a:schemeClr val="tx1"/>
                </a:solidFill>
                <a:latin typeface="Calibri" panose="020F0502020204030204" pitchFamily="34" charset="0"/>
                <a:cs typeface="Calibri" panose="020F0502020204030204" pitchFamily="34" charset="0"/>
              </a:rPr>
              <a:t> على اثبات " أن الدول الأعضاء تؤكد جدية ايمانها بالحقوق الانسانية وبكرامة الفرد وبما أن للرجال والنساء والأمم كبيرها وصغيرها من حقوق متساوية "</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b="1" dirty="0">
                <a:solidFill>
                  <a:srgbClr val="00B050"/>
                </a:solidFill>
                <a:latin typeface="Arial" panose="020B0604020202020204" pitchFamily="34" charset="0"/>
                <a:cs typeface="Arial" panose="020B0604020202020204" pitchFamily="34" charset="0"/>
              </a:rPr>
              <a:t>1- </a:t>
            </a:r>
            <a:r>
              <a:rPr lang="ar-SA" b="1" dirty="0">
                <a:solidFill>
                  <a:srgbClr val="00B050"/>
                </a:solidFill>
                <a:latin typeface="Arial" panose="020B0604020202020204" pitchFamily="34" charset="0"/>
                <a:cs typeface="Arial" panose="020B0604020202020204" pitchFamily="34" charset="0"/>
              </a:rPr>
              <a:t>غياب العدالة الدولية</a:t>
            </a:r>
            <a:endParaRPr lang="en-US" b="1" dirty="0">
              <a:solidFill>
                <a:srgbClr val="00B050"/>
              </a:solidFill>
              <a:latin typeface="Arial" panose="020B0604020202020204" pitchFamily="34" charset="0"/>
              <a:cs typeface="Arial" panose="020B0604020202020204" pitchFamily="34" charset="0"/>
            </a:endParaRPr>
          </a:p>
          <a:p>
            <a:pPr algn="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35897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33374" y="2827175"/>
            <a:ext cx="8963769" cy="375557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en-US" dirty="0"/>
              <a:t> </a:t>
            </a:r>
            <a:r>
              <a:rPr lang="ar-SA" sz="3200" dirty="0">
                <a:solidFill>
                  <a:schemeClr val="tx1"/>
                </a:solidFill>
                <a:latin typeface="Calibri" panose="020F0502020204030204" pitchFamily="34" charset="0"/>
                <a:cs typeface="Calibri" panose="020F0502020204030204" pitchFamily="34" charset="0"/>
              </a:rPr>
              <a:t>أن قيم حقوق الانسان عندما تنقل الى ارض الواقع الاجتماعي تواجه بالفعل بتناقضات فاضحة بين الاعتراف العلمي لهذه الحقوق على المستوى النظري طبعا وتبين تعرضها باستمرار على مستوى</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الواقع الفعلي للخرق والانتهاك في انحاء عديدة من العالم. </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b="1" dirty="0">
                <a:solidFill>
                  <a:srgbClr val="00B050"/>
                </a:solidFill>
                <a:latin typeface="Arial" panose="020B0604020202020204" pitchFamily="34" charset="0"/>
                <a:cs typeface="Arial" panose="020B0604020202020204" pitchFamily="34" charset="0"/>
              </a:rPr>
              <a:t>1- </a:t>
            </a:r>
            <a:r>
              <a:rPr lang="ar-SA" b="1" dirty="0">
                <a:solidFill>
                  <a:srgbClr val="00B050"/>
                </a:solidFill>
                <a:latin typeface="Arial" panose="020B0604020202020204" pitchFamily="34" charset="0"/>
                <a:cs typeface="Arial" panose="020B0604020202020204" pitchFamily="34" charset="0"/>
              </a:rPr>
              <a:t>غياب العدالة الدولية</a:t>
            </a:r>
            <a:endParaRPr lang="en-US" b="1" dirty="0">
              <a:solidFill>
                <a:srgbClr val="00B050"/>
              </a:solidFill>
              <a:latin typeface="Arial" panose="020B0604020202020204" pitchFamily="34" charset="0"/>
              <a:cs typeface="Arial" panose="020B0604020202020204" pitchFamily="34" charset="0"/>
            </a:endParaRPr>
          </a:p>
          <a:p>
            <a:pPr algn="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46660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33374" y="2827175"/>
            <a:ext cx="8963769" cy="375557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آن دولة القانون هي الدولة التي يتوافر لكل مواطن في كنفها الضمانة الأولية لحماية حقوقه وحرياته ويتم تنظيم السلطة وممارستها في اطار من المشروعية وان مبدا سيادة القانون لازم لزوم المجتمع وانه </a:t>
            </a:r>
            <a:r>
              <a:rPr lang="ar-SA" sz="3200" dirty="0" err="1">
                <a:solidFill>
                  <a:schemeClr val="tx1"/>
                </a:solidFill>
                <a:latin typeface="Calibri" panose="020F0502020204030204" pitchFamily="34" charset="0"/>
                <a:cs typeface="Calibri" panose="020F0502020204030204" pitchFamily="34" charset="0"/>
              </a:rPr>
              <a:t>لامقام</a:t>
            </a:r>
            <a:r>
              <a:rPr lang="ar-SA" sz="3200" dirty="0">
                <a:solidFill>
                  <a:schemeClr val="tx1"/>
                </a:solidFill>
                <a:latin typeface="Calibri" panose="020F0502020204030204" pitchFamily="34" charset="0"/>
                <a:cs typeface="Calibri" panose="020F0502020204030204" pitchFamily="34" charset="0"/>
              </a:rPr>
              <a:t> للمجتمع الحديث بدون قواعد قانونية تحكم سلوك اعضائه من المحكومين والحكام فلقد شرع القانون في الاصل لنقل المجتمع من الفوضى الى حالة التنظيم </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4600" b="1" dirty="0">
                <a:solidFill>
                  <a:srgbClr val="00B050"/>
                </a:solidFill>
                <a:latin typeface="Arial" panose="020B0604020202020204" pitchFamily="34" charset="0"/>
                <a:cs typeface="Arial" panose="020B0604020202020204" pitchFamily="34" charset="0"/>
              </a:rPr>
              <a:t>2- ضعف ثقافة احترام القانون وحقوق الانسان</a:t>
            </a:r>
            <a:endParaRPr lang="en-US" sz="4600" b="1" dirty="0">
              <a:solidFill>
                <a:srgbClr val="00B050"/>
              </a:solidFill>
              <a:latin typeface="Arial" panose="020B0604020202020204" pitchFamily="34" charset="0"/>
              <a:cs typeface="Arial" panose="020B0604020202020204" pitchFamily="34" charset="0"/>
            </a:endParaRPr>
          </a:p>
          <a:p>
            <a:pPr algn="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41801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6" y="2761861"/>
            <a:ext cx="8963769" cy="375557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وحتى يضمن الجميع حالة التساوي في الحقوق والالتزامات ان هنالك تفسيرات تشجع على انتهاك حقوق معينة لبعض المواطنين سواء الأفراد أو الجماعات لكنها </a:t>
            </a:r>
            <a:r>
              <a:rPr lang="ar-SA" sz="3200" dirty="0" err="1">
                <a:solidFill>
                  <a:schemeClr val="tx1"/>
                </a:solidFill>
                <a:latin typeface="Calibri" panose="020F0502020204030204" pitchFamily="34" charset="0"/>
                <a:cs typeface="Calibri" panose="020F0502020204030204" pitchFamily="34" charset="0"/>
              </a:rPr>
              <a:t>لاتنهض</a:t>
            </a:r>
            <a:r>
              <a:rPr lang="ar-SA" sz="3200" dirty="0">
                <a:solidFill>
                  <a:schemeClr val="tx1"/>
                </a:solidFill>
                <a:latin typeface="Calibri" panose="020F0502020204030204" pitchFamily="34" charset="0"/>
                <a:cs typeface="Calibri" panose="020F0502020204030204" pitchFamily="34" charset="0"/>
              </a:rPr>
              <a:t> كتقدير عام وصحيح للانتهاكات ولكن هناك اطار اجتماعي وثقافي يؤدي بسيادة اتجاهات معينة بين اقسام من المواطنين ، لذا علينا فهم مبدا سيادة القانون والتي تتطلب تطويرا واعيا لمواده ونصوصه بحيث تعبر عن القيم الجديدة في المجتمع ولما كانت سيادة القانون عنوان المجتمع المتحضر</a:t>
            </a:r>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4600" b="1" dirty="0">
                <a:solidFill>
                  <a:srgbClr val="00B050"/>
                </a:solidFill>
                <a:latin typeface="Arial" panose="020B0604020202020204" pitchFamily="34" charset="0"/>
                <a:cs typeface="Arial" panose="020B0604020202020204" pitchFamily="34" charset="0"/>
              </a:rPr>
              <a:t>2- ضعف ثقافة احترام القانون وحقوق الانسان</a:t>
            </a:r>
            <a:endParaRPr lang="en-US" sz="4600" b="1" dirty="0">
              <a:solidFill>
                <a:srgbClr val="00B050"/>
              </a:solidFill>
              <a:latin typeface="Arial" panose="020B0604020202020204" pitchFamily="34" charset="0"/>
              <a:cs typeface="Arial" panose="020B0604020202020204" pitchFamily="34" charset="0"/>
            </a:endParaRPr>
          </a:p>
          <a:p>
            <a:pPr algn="r"/>
            <a:endParaRPr lang="en-US" sz="3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550595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اسباب انتهاك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6" y="2761861"/>
            <a:ext cx="8963769" cy="375557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اذ ان هذه الحقوق قد تطرقنا الى مجموعة منها سواء المنصوص عليها في الاتفاقيات الدولية او التشريعات الوطنية ووجدنا ضرورة فهم هذه الحقوق ضمن اطار ديمقراطي بعيد عن الفوضى لان هذه الحقوق تقف عند عدم الإضرار بحقوق الآخرين </a:t>
            </a:r>
            <a:r>
              <a:rPr lang="ar-SA" dirty="0"/>
              <a:t>.</a:t>
            </a:r>
            <a:endParaRPr lang="en-US" dirty="0"/>
          </a:p>
          <a:p>
            <a:pPr algn="r" rtl="1"/>
            <a:endParaRPr lang="en-US" sz="3200" dirty="0">
              <a:solidFill>
                <a:schemeClr val="tx1"/>
              </a:solidFill>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6B41EE9F-C448-4DCF-B820-1E3A2B312280}"/>
              </a:ext>
            </a:extLst>
          </p:cNvPr>
          <p:cNvSpPr txBox="1">
            <a:spLocks/>
          </p:cNvSpPr>
          <p:nvPr/>
        </p:nvSpPr>
        <p:spPr>
          <a:xfrm>
            <a:off x="1800809" y="2018525"/>
            <a:ext cx="8024326" cy="668694"/>
          </a:xfrm>
          <a:prstGeom prst="rect">
            <a:avLst/>
          </a:prstGeom>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4600" b="1" dirty="0">
                <a:solidFill>
                  <a:srgbClr val="00B050"/>
                </a:solidFill>
                <a:latin typeface="Arial" panose="020B0604020202020204" pitchFamily="34" charset="0"/>
                <a:cs typeface="Arial" panose="020B0604020202020204" pitchFamily="34" charset="0"/>
              </a:rPr>
              <a:t>3-</a:t>
            </a:r>
            <a:r>
              <a:rPr lang="ar-SA" sz="4500" b="1" dirty="0">
                <a:solidFill>
                  <a:srgbClr val="00B050"/>
                </a:solidFill>
                <a:latin typeface="Arial" panose="020B0604020202020204" pitchFamily="34" charset="0"/>
                <a:cs typeface="Arial" panose="020B0604020202020204" pitchFamily="34" charset="0"/>
              </a:rPr>
              <a:t>اضافة الى ذلك نؤكد على ثقافة احترام حقوق الانسان</a:t>
            </a:r>
            <a:endParaRPr lang="en-US" sz="45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63080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39</TotalTime>
  <Words>585</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18</cp:revision>
  <dcterms:created xsi:type="dcterms:W3CDTF">2019-05-12T19:06:21Z</dcterms:created>
  <dcterms:modified xsi:type="dcterms:W3CDTF">2019-05-12T20:52:30Z</dcterms:modified>
</cp:coreProperties>
</file>