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4" r:id="rId7"/>
    <p:sldId id="265" r:id="rId8"/>
    <p:sldId id="266"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52096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79640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95731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079164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59936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153590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87376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72230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151776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142939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076116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4DD05E-CF77-4BE9-9F5C-AB0A9C5B358A}"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702285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4DD05E-CF77-4BE9-9F5C-AB0A9C5B358A}"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57777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DD05E-CF77-4BE9-9F5C-AB0A9C5B358A}"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86042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780732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4049599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4DD05E-CF77-4BE9-9F5C-AB0A9C5B358A}" type="datetimeFigureOut">
              <a:rPr lang="en-US" smtClean="0"/>
              <a:t>12/5/2019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BA42B9-E80F-424C-BF67-EADB20A64E7B}" type="slidenum">
              <a:rPr lang="en-US" smtClean="0"/>
              <a:t>‹#›</a:t>
            </a:fld>
            <a:endParaRPr lang="en-US"/>
          </a:p>
        </p:txBody>
      </p:sp>
    </p:spTree>
    <p:extLst>
      <p:ext uri="{BB962C8B-B14F-4D97-AF65-F5344CB8AC3E}">
        <p14:creationId xmlns:p14="http://schemas.microsoft.com/office/powerpoint/2010/main" val="1630379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7A99-D2FD-4FCA-9C0C-907D96222035}"/>
              </a:ext>
            </a:extLst>
          </p:cNvPr>
          <p:cNvSpPr>
            <a:spLocks noGrp="1"/>
          </p:cNvSpPr>
          <p:nvPr>
            <p:ph type="ctrTitle"/>
          </p:nvPr>
        </p:nvSpPr>
        <p:spPr>
          <a:xfrm>
            <a:off x="1507067" y="1430349"/>
            <a:ext cx="7766936" cy="1646302"/>
          </a:xfrm>
        </p:spPr>
        <p:txBody>
          <a:bodyPr/>
          <a:lstStyle/>
          <a:p>
            <a:pPr algn="ctr"/>
            <a:r>
              <a:rPr lang="ar-SA" sz="8800" dirty="0">
                <a:solidFill>
                  <a:srgbClr val="7030A0"/>
                </a:solidFill>
                <a:latin typeface="Bahij Helvetica Neue 75 Bold" panose="02040703060201020203" pitchFamily="18" charset="-78"/>
                <a:cs typeface="Bahij Helvetica Neue 75 Bold" panose="02040703060201020203" pitchFamily="18" charset="-78"/>
              </a:rPr>
              <a:t>قانون الاعمال</a:t>
            </a:r>
            <a:endParaRPr lang="en-US" sz="88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3" name="Subtitle 2">
            <a:extLst>
              <a:ext uri="{FF2B5EF4-FFF2-40B4-BE49-F238E27FC236}">
                <a16:creationId xmlns:a16="http://schemas.microsoft.com/office/drawing/2014/main" id="{AB05C184-6631-4D08-997D-DE2B397618FE}"/>
              </a:ext>
            </a:extLst>
          </p:cNvPr>
          <p:cNvSpPr>
            <a:spLocks noGrp="1"/>
          </p:cNvSpPr>
          <p:nvPr>
            <p:ph type="subTitle" idx="1"/>
          </p:nvPr>
        </p:nvSpPr>
        <p:spPr/>
        <p:txBody>
          <a:bodyPr>
            <a:normAutofit/>
          </a:bodyPr>
          <a:lstStyle/>
          <a:p>
            <a:pPr algn="ctr"/>
            <a:r>
              <a:rPr lang="ar-SA" sz="3200" dirty="0" err="1">
                <a:solidFill>
                  <a:srgbClr val="FF0000"/>
                </a:solidFill>
                <a:latin typeface="Bahij Helvetica Neue 75 Bold" panose="02040703060201020203" pitchFamily="18" charset="-78"/>
                <a:cs typeface="Bahij Helvetica Neue 75 Bold" panose="02040703060201020203" pitchFamily="18" charset="-78"/>
              </a:rPr>
              <a:t>أ.م.د</a:t>
            </a:r>
            <a:r>
              <a:rPr lang="ar-SA" sz="3200" dirty="0">
                <a:solidFill>
                  <a:srgbClr val="FF0000"/>
                </a:solidFill>
                <a:latin typeface="Bahij Helvetica Neue 75 Bold" panose="02040703060201020203" pitchFamily="18" charset="-78"/>
                <a:cs typeface="Bahij Helvetica Neue 75 Bold" panose="02040703060201020203" pitchFamily="18" charset="-78"/>
              </a:rPr>
              <a:t>. محمود خليل خضير</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Rectangle 3">
            <a:extLst>
              <a:ext uri="{FF2B5EF4-FFF2-40B4-BE49-F238E27FC236}">
                <a16:creationId xmlns:a16="http://schemas.microsoft.com/office/drawing/2014/main" id="{B3932E78-4A53-4117-9800-25F0FA8C413E}"/>
              </a:ext>
            </a:extLst>
          </p:cNvPr>
          <p:cNvSpPr/>
          <p:nvPr/>
        </p:nvSpPr>
        <p:spPr>
          <a:xfrm>
            <a:off x="11515517" y="5934670"/>
            <a:ext cx="562975" cy="923330"/>
          </a:xfrm>
          <a:prstGeom prst="rect">
            <a:avLst/>
          </a:prstGeom>
          <a:noFill/>
        </p:spPr>
        <p:txBody>
          <a:bodyPr wrap="none" lIns="91440" tIns="45720" rIns="91440" bIns="4572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ar-SA" sz="5400" b="0" cap="none" spc="0" dirty="0">
                <a:ln w="0"/>
                <a:solidFill>
                  <a:schemeClr val="tx1"/>
                </a:solidFill>
                <a:effectLst>
                  <a:outerShdw blurRad="38100" dist="19050" dir="2700000" algn="tl" rotWithShape="0">
                    <a:schemeClr val="dk1">
                      <a:alpha val="40000"/>
                    </a:schemeClr>
                  </a:outerShdw>
                </a:effectLst>
              </a:rPr>
              <a:t>6</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60135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278294"/>
            <a:ext cx="8596312" cy="1138335"/>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rtl="1"/>
            <a:r>
              <a:rPr lang="ar-SA" b="1" dirty="0"/>
              <a:t>التمييز بين الأوراق التجارية والأوراق الأخرى </a:t>
            </a:r>
          </a:p>
          <a:p>
            <a:pPr rtl="1"/>
            <a:r>
              <a:rPr lang="ar-SA" b="1" dirty="0"/>
              <a:t>وانواع الأوراق التجارية</a:t>
            </a:r>
            <a:endParaRPr lang="en-US"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2724539"/>
            <a:ext cx="8963769" cy="3523860"/>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ar-SA" dirty="0"/>
              <a:t>ينبغي التمييز الأوراق التجارية والأوراق النقدية والأوراق المالية، بالشكل التالي: </a:t>
            </a:r>
          </a:p>
          <a:p>
            <a:pPr algn="r"/>
            <a:endParaRPr lang="ar-SA" dirty="0"/>
          </a:p>
          <a:p>
            <a:pPr algn="r"/>
            <a:r>
              <a:rPr lang="ar-SA" b="1" dirty="0"/>
              <a:t>أولا : الأوراق التجارية والأوراق النقدية</a:t>
            </a:r>
          </a:p>
          <a:p>
            <a:pPr algn="r"/>
            <a:r>
              <a:rPr lang="ar-SA" b="1" dirty="0"/>
              <a:t>ثانيا : الأوراق التجارية والأوراق المالية</a:t>
            </a:r>
            <a:endParaRPr lang="en-US" dirty="0"/>
          </a:p>
          <a:p>
            <a:pPr algn="r"/>
            <a:endParaRPr lang="en-US" dirty="0"/>
          </a:p>
        </p:txBody>
      </p:sp>
    </p:spTree>
    <p:extLst>
      <p:ext uri="{BB962C8B-B14F-4D97-AF65-F5344CB8AC3E}">
        <p14:creationId xmlns:p14="http://schemas.microsoft.com/office/powerpoint/2010/main" val="935269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278295"/>
            <a:ext cx="8596312" cy="765110"/>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ar-SA" b="1" dirty="0"/>
              <a:t>أولا : الأوراق التجارية والأوراق النقدية</a:t>
            </a: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2127380"/>
            <a:ext cx="8963769" cy="4121019"/>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ar-SA" dirty="0"/>
              <a:t>1- إن الأوراق النقدية تصدر من الدولة، أي من السلطة العامة المختصة بإصدارها وهي عادة البنك المركزي، ولا يجوز </a:t>
            </a:r>
            <a:r>
              <a:rPr lang="ar-SA" dirty="0" err="1"/>
              <a:t>للافراد</a:t>
            </a:r>
            <a:r>
              <a:rPr lang="ar-SA" dirty="0"/>
              <a:t> رفض قبول التعامل بها وإلا تعرضوا للمسائلة القانونية، في حين أن الأوراق التجارية يمكن أن تصدر من أي من أشخاص القانون العام أي الدولة وإحدى هيئاتها، </a:t>
            </a:r>
            <a:r>
              <a:rPr lang="ar-SA" dirty="0" err="1"/>
              <a:t>أوسلطتها</a:t>
            </a:r>
            <a:r>
              <a:rPr lang="ar-SA" dirty="0"/>
              <a:t> العامة، ويمكن أن تصدر كذلك من أشخاص القانون الخاص أفراد </a:t>
            </a:r>
            <a:r>
              <a:rPr lang="ar-SA" dirty="0" err="1"/>
              <a:t>كأنوا</a:t>
            </a:r>
            <a:r>
              <a:rPr lang="ar-SA" dirty="0"/>
              <a:t> أم شركات، كما أن الأفراد لا يلزمون على قبول الوفاء بها في معاملاتهم الخاصة.</a:t>
            </a:r>
            <a:endParaRPr lang="en-US" dirty="0"/>
          </a:p>
          <a:p>
            <a:pPr algn="r"/>
            <a:endParaRPr lang="en-US" dirty="0"/>
          </a:p>
        </p:txBody>
      </p:sp>
    </p:spTree>
    <p:extLst>
      <p:ext uri="{BB962C8B-B14F-4D97-AF65-F5344CB8AC3E}">
        <p14:creationId xmlns:p14="http://schemas.microsoft.com/office/powerpoint/2010/main" val="226027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278295"/>
            <a:ext cx="8596312" cy="765110"/>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ar-SA" b="1" dirty="0"/>
              <a:t>أولا : الأوراق التجارية والأوراق النقدية</a:t>
            </a: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2127380"/>
            <a:ext cx="8963769" cy="4121019"/>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ar-SA" dirty="0"/>
              <a:t>2- إن الأوراق التجارية هي ذات أجل قصير عادة، وهي تخضع بالتالي إلى مدد تقادم حددها القانون، بينما لا تتقادم الحقوق الثابتة في الأوراق النقدية إلا إذا صدر قانون بإبطال أو إلغاء تداول هذه العملة أو تلك.</a:t>
            </a:r>
            <a:endParaRPr lang="en-US" dirty="0"/>
          </a:p>
          <a:p>
            <a:pPr algn="r"/>
            <a:endParaRPr lang="en-US" dirty="0"/>
          </a:p>
        </p:txBody>
      </p:sp>
    </p:spTree>
    <p:extLst>
      <p:ext uri="{BB962C8B-B14F-4D97-AF65-F5344CB8AC3E}">
        <p14:creationId xmlns:p14="http://schemas.microsoft.com/office/powerpoint/2010/main" val="2568258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278295"/>
            <a:ext cx="8596312" cy="765110"/>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ar-SA" b="1" dirty="0"/>
              <a:t>أولا : الأوراق التجارية والأوراق النقدية</a:t>
            </a: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2127380"/>
            <a:ext cx="8963769" cy="4121019"/>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ar-SA" dirty="0"/>
              <a:t>3- إن الورقة النقدية قوة إبراء مطلقة من المدين، في حين أن تسليم الورقة التجارية - لا يترتب عليه براءة ذمة المدين إلا عند الوفاء بقيمتها.</a:t>
            </a:r>
            <a:endParaRPr lang="en-US" dirty="0"/>
          </a:p>
          <a:p>
            <a:pPr algn="r"/>
            <a:endParaRPr lang="en-US" dirty="0"/>
          </a:p>
        </p:txBody>
      </p:sp>
    </p:spTree>
    <p:extLst>
      <p:ext uri="{BB962C8B-B14F-4D97-AF65-F5344CB8AC3E}">
        <p14:creationId xmlns:p14="http://schemas.microsoft.com/office/powerpoint/2010/main" val="2624559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278295"/>
            <a:ext cx="8596312" cy="765110"/>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ar-SA" b="1" dirty="0"/>
              <a:t>ثانيا : الأوراق التجارية والأوراق المالية</a:t>
            </a:r>
            <a:endParaRPr lang="en-US"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2127380"/>
            <a:ext cx="8963769" cy="4121019"/>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dirty="0"/>
              <a:t> </a:t>
            </a:r>
            <a:r>
              <a:rPr lang="ar-SA" dirty="0"/>
              <a:t>يقصد بالأوراق المالية الأسهم والسندات التي تصدر عن أشخاص القانون العام أو أشخاص القانون الخاص ا (الشركات) وهي تمثل حقوقا لحملتها قبل الجهة التي أصدرتها وتختلف الأوراق التجارية عن الأوراق المالية بما يلي :</a:t>
            </a:r>
            <a:endParaRPr lang="en-US" dirty="0"/>
          </a:p>
        </p:txBody>
      </p:sp>
    </p:spTree>
    <p:extLst>
      <p:ext uri="{BB962C8B-B14F-4D97-AF65-F5344CB8AC3E}">
        <p14:creationId xmlns:p14="http://schemas.microsoft.com/office/powerpoint/2010/main" val="1838536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278295"/>
            <a:ext cx="8596312" cy="765110"/>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ar-SA" b="1" dirty="0"/>
              <a:t>ثانيا : الأوراق التجارية والأوراق المالية</a:t>
            </a:r>
            <a:endParaRPr lang="en-US"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2127380"/>
            <a:ext cx="8963769" cy="4121019"/>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dirty="0"/>
              <a:t>  </a:t>
            </a:r>
            <a:r>
              <a:rPr lang="ar-SA" dirty="0"/>
              <a:t>1- إن الأوراق التجارية تمثل عادة مبلغا معينا من النقود مستحق الأداء في أجل قصير عادة وتجري المصارف عليها عمليات الخصم  وهي أداة وفاء تقوم مقام النقد بينما تمثل الأسهم والسندات حقوقا للمساهمين أو لحملة سندات القرض قبل الجهة التي أصدرتها. وهذه الحقوق تكون ذات طبيعة مزدوجة واحتمالية. وهي لما تكون حقوقا مالية كالأرباح والفوائد وقد تكون حقوقا غير مالية كالحق في المشاركة في إدارة الشركة</a:t>
            </a:r>
            <a:endParaRPr lang="en-US" dirty="0"/>
          </a:p>
        </p:txBody>
      </p:sp>
    </p:spTree>
    <p:extLst>
      <p:ext uri="{BB962C8B-B14F-4D97-AF65-F5344CB8AC3E}">
        <p14:creationId xmlns:p14="http://schemas.microsoft.com/office/powerpoint/2010/main" val="2720893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278295"/>
            <a:ext cx="8596312" cy="765110"/>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ar-SA" b="1" dirty="0"/>
              <a:t>ثانيا : الأوراق التجارية والأوراق المالية</a:t>
            </a:r>
            <a:endParaRPr lang="en-US"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2127380"/>
            <a:ext cx="8963769" cy="4121019"/>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ar-SA" dirty="0"/>
              <a:t>ولا تجري المصارف عليها عمليات الخصم وذلك التقلب أسعارها، حيث أن للسهم قيمة اسمية هي تلك القيمة التي يصدر بها. وتكون له قيمة أخرى هي قيمته التجارية أي قيمته في سوق الأوراق المالية تكون مختلفة عادة عن قيمته الأسمية، ونظرا لتقلب أسعار الأسهم في هذا السوق فإن المصارف تمتنع عن إجراء عمليات الخصم عليها.</a:t>
            </a:r>
            <a:endParaRPr lang="en-US" dirty="0"/>
          </a:p>
        </p:txBody>
      </p:sp>
    </p:spTree>
    <p:extLst>
      <p:ext uri="{BB962C8B-B14F-4D97-AF65-F5344CB8AC3E}">
        <p14:creationId xmlns:p14="http://schemas.microsoft.com/office/powerpoint/2010/main" val="2084012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278295"/>
            <a:ext cx="8596312" cy="765110"/>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ar-SA" b="1" dirty="0"/>
              <a:t>ثانيا : الأوراق التجارية والأوراق المالية</a:t>
            </a:r>
            <a:endParaRPr lang="en-US"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2127380"/>
            <a:ext cx="8963769" cy="4121019"/>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ar-SA" dirty="0"/>
              <a:t>2- ومن حيث الضمانات فإن كل موقع على الورقة التجارية كالساحب أو المظهر يكون مسؤولا بحكم القانون وعلى وجه التضامن عن وفاء قيمتها قبل الحملة المتعاقبين أو اللاحقين بينما لا يضمن بائع الأسهم ملاءة المؤسسة التي أصدرته أي يسرها وتمكنها المالي .</a:t>
            </a:r>
            <a:endParaRPr lang="en-US" dirty="0"/>
          </a:p>
        </p:txBody>
      </p:sp>
    </p:spTree>
    <p:extLst>
      <p:ext uri="{BB962C8B-B14F-4D97-AF65-F5344CB8AC3E}">
        <p14:creationId xmlns:p14="http://schemas.microsoft.com/office/powerpoint/2010/main" val="275824824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TotalTime>
  <Words>456</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Bahij Helvetica Neue 75 Bold</vt:lpstr>
      <vt:lpstr>Calibri</vt:lpstr>
      <vt:lpstr>Trebuchet MS</vt:lpstr>
      <vt:lpstr>Wingdings 3</vt:lpstr>
      <vt:lpstr>Facet</vt:lpstr>
      <vt:lpstr>قانون الاعمال</vt:lpstr>
      <vt:lpstr>قانون الاعمال</vt:lpstr>
      <vt:lpstr>قانون الاعمال</vt:lpstr>
      <vt:lpstr>قانون الاعمال</vt:lpstr>
      <vt:lpstr>قانون الاعمال</vt:lpstr>
      <vt:lpstr>قانون الاعمال</vt:lpstr>
      <vt:lpstr>قانون الاعمال</vt:lpstr>
      <vt:lpstr>قانون الاعمال</vt:lpstr>
      <vt:lpstr>قانون الاعمال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الاعمال</dc:title>
  <dc:creator>Salah</dc:creator>
  <cp:lastModifiedBy>Salah</cp:lastModifiedBy>
  <cp:revision>8</cp:revision>
  <dcterms:created xsi:type="dcterms:W3CDTF">2019-05-12T19:06:21Z</dcterms:created>
  <dcterms:modified xsi:type="dcterms:W3CDTF">2019-05-12T19:49:13Z</dcterms:modified>
</cp:coreProperties>
</file>