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4D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79" autoAdjust="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ndex.php?title=%D8%B9%D9%82%D9%84_%D9%85%D8%AC%D8%B1%D8%AF&amp;action=edit&amp;redlink=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  background imag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2420888"/>
            <a:ext cx="777240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مناهج </a:t>
            </a:r>
            <a:r>
              <a:rPr lang="ar-SA"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البحث العلمي</a:t>
            </a:r>
            <a:r>
              <a:rPr lang="en-US"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
            </a:r>
            <a:br>
              <a:rPr lang="en-US"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br>
            <a:r>
              <a:rPr lang="ar-IQ"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مفاهيم أولية</a:t>
            </a:r>
            <a:endParaRPr lang="ar-SA" sz="7200" b="1" spc="50" dirty="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endParaRPr>
          </a:p>
        </p:txBody>
      </p:sp>
      <p:sp>
        <p:nvSpPr>
          <p:cNvPr id="3" name="عنوان فرعي 2"/>
          <p:cNvSpPr>
            <a:spLocks noGrp="1"/>
          </p:cNvSpPr>
          <p:nvPr>
            <p:ph type="subTitle" idx="1"/>
          </p:nvPr>
        </p:nvSpPr>
        <p:spPr>
          <a:xfrm>
            <a:off x="1115616" y="4437112"/>
            <a:ext cx="7056784" cy="1201688"/>
          </a:xfrm>
        </p:spPr>
        <p:txBody>
          <a:bodyPr>
            <a:noAutofit/>
          </a:bodyPr>
          <a:lstStyle/>
          <a:p>
            <a:r>
              <a:rPr lang="ar-IQ"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rPr>
              <a:t>أ.د. بشرى المشهداني </a:t>
            </a:r>
            <a:endParaRPr lang="ar-IQ"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endParaRPr>
          </a:p>
          <a:p>
            <a:r>
              <a:rPr lang="ar-IQ"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rPr>
              <a:t>جامعة بغداد – قسم المحاسبة </a:t>
            </a:r>
            <a:endParaRPr lang="ar-SA"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endParaRPr>
          </a:p>
        </p:txBody>
      </p:sp>
      <p:pic>
        <p:nvPicPr>
          <p:cNvPr id="5" name="Picture 18" descr="https://www.euroscience.org/tl_files/Euroscience/Activities/Young%20researchers%20I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620688"/>
            <a:ext cx="4139952" cy="239015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6" name="Picture 4" descr="http://www.massarate.ma/wp-content/uploads/2012/05/3ilm_nafs_fe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1290"/>
            <a:ext cx="3810000" cy="227687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266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889844"/>
            <a:ext cx="6984776" cy="3693319"/>
          </a:xfrm>
          <a:prstGeom prst="rect">
            <a:avLst/>
          </a:prstGeom>
        </p:spPr>
        <p:txBody>
          <a:bodyPr wrap="square">
            <a:spAutoFit/>
          </a:bodyPr>
          <a:lstStyle/>
          <a:p>
            <a:r>
              <a:rPr lang="ar-IQ" dirty="0"/>
              <a:t>4.	التبسيط والإختصار </a:t>
            </a:r>
            <a:r>
              <a:rPr lang="en-US" dirty="0"/>
              <a:t>Simplification &amp; Abbreviation </a:t>
            </a:r>
          </a:p>
          <a:p>
            <a:endParaRPr lang="en-US" dirty="0"/>
          </a:p>
          <a:p>
            <a:r>
              <a:rPr lang="en-US" dirty="0"/>
              <a:t>      </a:t>
            </a:r>
            <a:r>
              <a:rPr lang="ar-IQ" dirty="0"/>
              <a:t>تشير أدبيات البحث العلمي بأن ذروة الإبتكار والتجديد في مجال البحث العلمي يعزى إلى التبسيط المنطقي في المعالجة والتنازل المتسلسل للأهم ثم للأقل أهمية بالنسبة للظواهر أو المشاكل موضوع البحث من أجل تخفيض وقت الإنجاز والجهد المبذول , فضلاً عن التكاليف وبما لا يؤثر على دقة نتائج البحث وإمكانية تعميمها , وعليه يجب على الباحث التركيز في بحثه على متغيرات محدودة ترتبط إرتباطاً كبيراً بالظاهرة أو المشكلة موضوع البحث .</a:t>
            </a:r>
          </a:p>
          <a:p>
            <a:endParaRPr lang="ar-IQ" dirty="0"/>
          </a:p>
          <a:p>
            <a:r>
              <a:rPr lang="ar-IQ" dirty="0"/>
              <a:t>5.	الأمانة العلمية </a:t>
            </a:r>
            <a:r>
              <a:rPr lang="en-US" dirty="0"/>
              <a:t>Scientific Honesty </a:t>
            </a:r>
          </a:p>
          <a:p>
            <a:endParaRPr lang="en-US" dirty="0"/>
          </a:p>
          <a:p>
            <a:r>
              <a:rPr lang="en-US" dirty="0"/>
              <a:t>      </a:t>
            </a:r>
            <a:r>
              <a:rPr lang="ar-IQ" dirty="0"/>
              <a:t>تعد الأمانة في البحث العلمي من الأمور الأساسية في تأصيل البحث وعلميته وذلك في تحديد مدى الإستفادة من الدراسات والأبحاث السابقة وإمكانية تطويرها وتدخل الأمانة العلمية ضمن محور أخلاقيات البحث العلمي </a:t>
            </a:r>
          </a:p>
        </p:txBody>
      </p:sp>
    </p:spTree>
    <p:extLst>
      <p:ext uri="{BB962C8B-B14F-4D97-AF65-F5344CB8AC3E}">
        <p14:creationId xmlns:p14="http://schemas.microsoft.com/office/powerpoint/2010/main" val="73136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978073"/>
            <a:ext cx="6984776" cy="3752309"/>
          </a:xfrm>
          <a:prstGeom prst="rect">
            <a:avLst/>
          </a:prstGeom>
        </p:spPr>
        <p:txBody>
          <a:bodyPr wrap="square">
            <a:spAutoFit/>
          </a:bodyPr>
          <a:lstStyle/>
          <a:p>
            <a:pPr marL="342900" lvl="0" indent="-342900">
              <a:lnSpc>
                <a:spcPct val="115000"/>
              </a:lnSpc>
              <a:buFont typeface="+mj-lt"/>
              <a:buAutoNum type="arabicPeriod"/>
            </a:pPr>
            <a:r>
              <a:rPr lang="ar-SA" b="1" dirty="0">
                <a:solidFill>
                  <a:srgbClr val="000000"/>
                </a:solidFill>
                <a:effectLst>
                  <a:outerShdw blurRad="50800" dist="38100" dir="8100000" algn="tr">
                    <a:srgbClr val="000000">
                      <a:alpha val="40000"/>
                    </a:srgbClr>
                  </a:outerShdw>
                </a:effectLst>
                <a:ea typeface="Calibri"/>
              </a:rPr>
              <a:t>المعرفة  </a:t>
            </a:r>
            <a:r>
              <a:rPr lang="en-GB" b="1" dirty="0">
                <a:solidFill>
                  <a:srgbClr val="000000"/>
                </a:solidFill>
                <a:effectLst>
                  <a:outerShdw blurRad="50800" dist="38100" dir="8100000" algn="tr">
                    <a:srgbClr val="000000">
                      <a:alpha val="40000"/>
                    </a:srgbClr>
                  </a:outerShdw>
                </a:effectLst>
                <a:latin typeface="Arial"/>
                <a:ea typeface="Calibri"/>
                <a:cs typeface="Arial"/>
              </a:rPr>
              <a:t>Knowledge </a:t>
            </a:r>
            <a:endParaRPr lang="en-US" sz="1400" dirty="0">
              <a:ea typeface="Calibri"/>
              <a:cs typeface="Arial"/>
            </a:endParaRPr>
          </a:p>
          <a:p>
            <a:pPr>
              <a:lnSpc>
                <a:spcPct val="115000"/>
              </a:lnSpc>
            </a:pPr>
            <a:r>
              <a:rPr lang="en-US" b="1" dirty="0">
                <a:solidFill>
                  <a:srgbClr val="000000"/>
                </a:solidFill>
                <a:effectLst>
                  <a:outerShdw blurRad="50800" dist="38100" dir="8100000" algn="tr">
                    <a:srgbClr val="000000">
                      <a:alpha val="40000"/>
                    </a:srgbClr>
                  </a:outerShdw>
                </a:effectLst>
                <a:latin typeface="Arial"/>
                <a:ea typeface="Calibri"/>
                <a:cs typeface="Arial"/>
              </a:rPr>
              <a:t> </a:t>
            </a:r>
            <a:endParaRPr lang="en-US" sz="1400" dirty="0">
              <a:ea typeface="Calibri"/>
              <a:cs typeface="Arial"/>
            </a:endParaRPr>
          </a:p>
          <a:p>
            <a:pPr algn="just">
              <a:lnSpc>
                <a:spcPct val="115000"/>
              </a:lnSpc>
            </a:pPr>
            <a:r>
              <a:rPr lang="en-US" dirty="0">
                <a:solidFill>
                  <a:srgbClr val="000000"/>
                </a:solidFill>
                <a:effectLst>
                  <a:outerShdw blurRad="50800" dist="38100" dir="8100000" algn="tr">
                    <a:srgbClr val="000000">
                      <a:alpha val="40000"/>
                    </a:srgbClr>
                  </a:outerShdw>
                </a:effectLst>
                <a:latin typeface="Arial"/>
                <a:ea typeface="Calibri"/>
                <a:cs typeface="Arial"/>
              </a:rPr>
              <a:t>             </a:t>
            </a:r>
            <a:r>
              <a:rPr lang="ar-IQ" dirty="0">
                <a:solidFill>
                  <a:srgbClr val="000000"/>
                </a:solidFill>
                <a:effectLst>
                  <a:outerShdw blurRad="50800" dist="38100" dir="8100000" algn="tr">
                    <a:srgbClr val="000000">
                      <a:alpha val="40000"/>
                    </a:srgbClr>
                  </a:outerShdw>
                </a:effectLst>
                <a:ea typeface="Calibri"/>
              </a:rPr>
              <a:t>وتتمثل ب</a:t>
            </a:r>
            <a:r>
              <a:rPr lang="ar-SA" dirty="0">
                <a:solidFill>
                  <a:srgbClr val="000000"/>
                </a:solidFill>
                <a:effectLst>
                  <a:outerShdw blurRad="50800" dist="38100" dir="8100000" algn="tr">
                    <a:srgbClr val="000000">
                      <a:alpha val="40000"/>
                    </a:srgbClr>
                  </a:outerShdw>
                </a:effectLst>
                <a:ea typeface="Calibri"/>
              </a:rPr>
              <a:t>مجموعة من المعاني والتصورات والآراء والمعتقدات والحقائق التي تتكون لدى ا</a:t>
            </a:r>
            <a:r>
              <a:rPr lang="ar-IQ" dirty="0">
                <a:solidFill>
                  <a:srgbClr val="000000"/>
                </a:solidFill>
                <a:effectLst>
                  <a:outerShdw blurRad="50800" dist="38100" dir="8100000" algn="tr">
                    <a:srgbClr val="000000">
                      <a:alpha val="40000"/>
                    </a:srgbClr>
                  </a:outerShdw>
                </a:effectLst>
                <a:ea typeface="Calibri"/>
              </a:rPr>
              <a:t>لإ</a:t>
            </a:r>
            <a:r>
              <a:rPr lang="ar-SA" dirty="0">
                <a:solidFill>
                  <a:srgbClr val="000000"/>
                </a:solidFill>
                <a:effectLst>
                  <a:outerShdw blurRad="50800" dist="38100" dir="8100000" algn="tr">
                    <a:srgbClr val="000000">
                      <a:alpha val="40000"/>
                    </a:srgbClr>
                  </a:outerShdw>
                </a:effectLst>
                <a:ea typeface="Calibri"/>
              </a:rPr>
              <a:t>نسان نتيجة لمحاولاته المتكررة لفهم الظواهر والأشياء المحيطة</a:t>
            </a:r>
            <a:r>
              <a:rPr lang="en-US" dirty="0">
                <a:solidFill>
                  <a:srgbClr val="000000"/>
                </a:solidFill>
                <a:effectLst>
                  <a:outerShdw blurRad="50800" dist="38100" dir="8100000" algn="tr">
                    <a:srgbClr val="000000">
                      <a:alpha val="40000"/>
                    </a:srgbClr>
                  </a:outerShdw>
                </a:effectLst>
                <a:latin typeface="Arial"/>
                <a:ea typeface="Calibri"/>
                <a:cs typeface="Arial"/>
              </a:rPr>
              <a:t>.</a:t>
            </a:r>
            <a:endParaRPr lang="en-US" sz="1400" dirty="0">
              <a:ea typeface="Calibri"/>
              <a:cs typeface="Arial"/>
            </a:endParaRPr>
          </a:p>
          <a:p>
            <a:pPr algn="just">
              <a:lnSpc>
                <a:spcPct val="115000"/>
              </a:lnSpc>
            </a:pPr>
            <a:r>
              <a:rPr lang="en-US" dirty="0">
                <a:solidFill>
                  <a:srgbClr val="000000"/>
                </a:solidFill>
                <a:effectLst>
                  <a:outerShdw blurRad="50800" dist="38100" dir="8100000" algn="tr">
                    <a:srgbClr val="000000">
                      <a:alpha val="40000"/>
                    </a:srgbClr>
                  </a:outerShdw>
                </a:effectLst>
                <a:latin typeface="Arial"/>
                <a:ea typeface="Calibri"/>
                <a:cs typeface="Arial"/>
              </a:rPr>
              <a:t> </a:t>
            </a:r>
            <a:endParaRPr lang="en-US" sz="1400" dirty="0">
              <a:ea typeface="Calibri"/>
              <a:cs typeface="Arial"/>
            </a:endParaRPr>
          </a:p>
          <a:p>
            <a:pPr algn="just"/>
            <a:r>
              <a:rPr lang="ar-SA" b="1" dirty="0">
                <a:effectLst>
                  <a:outerShdw blurRad="50800" dist="38100" dir="8100000" algn="tr">
                    <a:srgbClr val="000000">
                      <a:alpha val="40000"/>
                    </a:srgbClr>
                  </a:outerShdw>
                </a:effectLst>
                <a:latin typeface="Times New Roman"/>
                <a:ea typeface="Times New Roman"/>
              </a:rPr>
              <a:t>كما تتمثل المعرفة</a:t>
            </a:r>
            <a:r>
              <a:rPr lang="ar-SA" dirty="0">
                <a:effectLst>
                  <a:outerShdw blurRad="50800" dist="38100" dir="8100000" algn="tr">
                    <a:srgbClr val="000000">
                      <a:alpha val="40000"/>
                    </a:srgbClr>
                  </a:outerShdw>
                </a:effectLst>
                <a:latin typeface="Times New Roman"/>
                <a:ea typeface="Times New Roman"/>
              </a:rPr>
              <a:t> بالإدراك والوعي الذي يكتسبه الإنسان بشأن ظاهرة معينة أو مجموعة من الظواهر المحيطة به عن طريق : </a:t>
            </a:r>
            <a:endParaRPr lang="en-US" sz="1600" dirty="0">
              <a:latin typeface="Times New Roman"/>
              <a:ea typeface="Times New Roman"/>
            </a:endParaRPr>
          </a:p>
          <a:p>
            <a:pPr marL="342900" lvl="0" indent="-342900" algn="just">
              <a:buFont typeface="Symbol"/>
              <a:buChar char=""/>
            </a:pPr>
            <a:r>
              <a:rPr lang="ar-SA" dirty="0">
                <a:solidFill>
                  <a:srgbClr val="0000FF"/>
                </a:solidFill>
                <a:effectLst>
                  <a:outerShdw blurRad="50800" dist="38100" dir="8100000" algn="tr">
                    <a:srgbClr val="000000">
                      <a:alpha val="40000"/>
                    </a:srgbClr>
                  </a:outerShdw>
                </a:effectLst>
                <a:latin typeface="Times New Roman"/>
                <a:ea typeface="Times New Roman"/>
                <a:hlinkClick r:id="rId2" tooltip="عقل مجرد (الصفحة غير موجودة)"/>
              </a:rPr>
              <a:t>العقل المجرد</a:t>
            </a:r>
            <a:r>
              <a:rPr lang="en-US" dirty="0">
                <a:solidFill>
                  <a:srgbClr val="0000FF"/>
                </a:solidFill>
                <a:effectLst>
                  <a:outerShdw blurRad="50800" dist="38100" dir="8100000" algn="tr">
                    <a:srgbClr val="000000">
                      <a:alpha val="40000"/>
                    </a:srgbClr>
                  </a:outerShdw>
                </a:effectLst>
                <a:latin typeface="Arial"/>
                <a:ea typeface="Times New Roman"/>
              </a:rPr>
              <a:t> </a:t>
            </a:r>
            <a:r>
              <a:rPr lang="ar-SA" dirty="0">
                <a:solidFill>
                  <a:srgbClr val="0000FF"/>
                </a:solidFill>
                <a:effectLst>
                  <a:outerShdw blurRad="50800" dist="38100" dir="8100000" algn="tr">
                    <a:srgbClr val="000000">
                      <a:alpha val="40000"/>
                    </a:srgbClr>
                  </a:outerShdw>
                </a:effectLst>
                <a:latin typeface="Arial"/>
                <a:ea typeface="Times New Roman"/>
              </a:rPr>
              <a:t>( المعرفة الحسية ) .</a:t>
            </a:r>
            <a:endParaRPr lang="en-US" sz="1600" dirty="0">
              <a:latin typeface="Times New Roman"/>
              <a:ea typeface="Times New Roman"/>
            </a:endParaRPr>
          </a:p>
          <a:p>
            <a:pPr marL="342900" lvl="0" indent="-342900" algn="just">
              <a:buFont typeface="Symbol"/>
              <a:buChar char=""/>
            </a:pPr>
            <a:r>
              <a:rPr lang="ar-SA" dirty="0">
                <a:effectLst>
                  <a:outerShdw blurRad="50800" dist="38100" dir="8100000" algn="tr">
                    <a:srgbClr val="000000">
                      <a:alpha val="40000"/>
                    </a:srgbClr>
                  </a:outerShdw>
                </a:effectLst>
                <a:latin typeface="Times New Roman"/>
                <a:ea typeface="Times New Roman"/>
              </a:rPr>
              <a:t>الإستماع إلى وجهات نظر الآخرين والإطلاع على تجاربهم وقراءة إستنتاجاتهم (المعرفة الفلسفية) . </a:t>
            </a:r>
            <a:endParaRPr lang="en-US" sz="1600" dirty="0">
              <a:latin typeface="Times New Roman"/>
              <a:ea typeface="Times New Roman"/>
            </a:endParaRPr>
          </a:p>
          <a:p>
            <a:pPr marL="342900" lvl="0" indent="-342900" algn="just">
              <a:spcBef>
                <a:spcPts val="500"/>
              </a:spcBef>
              <a:buFont typeface="Symbol"/>
              <a:buChar char=""/>
            </a:pPr>
            <a:r>
              <a:rPr lang="ar-SA" dirty="0">
                <a:effectLst>
                  <a:outerShdw blurRad="50800" dist="38100" dir="8100000" algn="tr">
                    <a:srgbClr val="000000">
                      <a:alpha val="40000"/>
                    </a:srgbClr>
                  </a:outerShdw>
                </a:effectLst>
                <a:latin typeface="Times New Roman"/>
                <a:ea typeface="Times New Roman"/>
              </a:rPr>
              <a:t>إجراء التجارب وتحليل وتفسير نتائجها ( المعرفة العلمية) .</a:t>
            </a:r>
            <a:endParaRPr lang="en-US" sz="1600" dirty="0">
              <a:latin typeface="Times New Roman"/>
              <a:ea typeface="Times New Roman"/>
            </a:endParaRPr>
          </a:p>
          <a:p>
            <a:pPr marL="228600" algn="just">
              <a:spcBef>
                <a:spcPts val="500"/>
              </a:spcBef>
            </a:pPr>
            <a:r>
              <a:rPr lang="ar-IQ" dirty="0">
                <a:effectLst>
                  <a:outerShdw blurRad="50800" dist="38100" dir="8100000" algn="tr">
                    <a:srgbClr val="000000">
                      <a:alpha val="40000"/>
                    </a:srgbClr>
                  </a:outerShdw>
                </a:effectLst>
                <a:latin typeface="Times New Roman"/>
                <a:ea typeface="Times New Roman"/>
              </a:rPr>
              <a:t>والشكل (1) في أدناه يمثل مصادر الحصول على المعرفة :</a:t>
            </a:r>
            <a:endParaRPr lang="en-US" sz="1600" dirty="0">
              <a:effectLst/>
              <a:latin typeface="Times New Roman"/>
              <a:ea typeface="Times New Roman"/>
            </a:endParaRPr>
          </a:p>
        </p:txBody>
      </p:sp>
    </p:spTree>
    <p:extLst>
      <p:ext uri="{BB962C8B-B14F-4D97-AF65-F5344CB8AC3E}">
        <p14:creationId xmlns:p14="http://schemas.microsoft.com/office/powerpoint/2010/main" val="217400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نتيجة بحث الصور عن المعرفة والعلم"/>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488832" cy="56886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9843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p:nvPr/>
        </p:nvSpPr>
        <p:spPr>
          <a:xfrm>
            <a:off x="1259632" y="-495151"/>
            <a:ext cx="6912768" cy="8125301"/>
          </a:xfrm>
          <a:prstGeom prst="rect">
            <a:avLst/>
          </a:prstGeom>
        </p:spPr>
        <p:txBody>
          <a:bodyPr wrap="square">
            <a:spAutoFit/>
          </a:bodyPr>
          <a:lstStyle/>
          <a:p>
            <a:r>
              <a:rPr lang="ar-IQ" dirty="0"/>
              <a:t>3.	</a:t>
            </a:r>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r>
              <a:rPr lang="ar-IQ" dirty="0" smtClean="0"/>
              <a:t>البحث </a:t>
            </a:r>
            <a:r>
              <a:rPr lang="ar-IQ" dirty="0"/>
              <a:t>العلمي </a:t>
            </a:r>
            <a:r>
              <a:rPr lang="en-US" dirty="0"/>
              <a:t>Scientific Research </a:t>
            </a:r>
          </a:p>
          <a:p>
            <a:r>
              <a:rPr lang="en-US" dirty="0"/>
              <a:t>             </a:t>
            </a:r>
            <a:r>
              <a:rPr lang="ar-IQ" dirty="0"/>
              <a:t>يتكون مصطلح (البحث العلمي) من كلمتين هما (البحث) و(العلمي). أما البحث لغويا فهو مصدر الفعل الماضي (بَحَثَ) ومعناه: "تتبع، فتش، سأل، تحرى ، تقصى ، حاول ، طلب " وبهذا يكون معنى البحث هو : طلب وتقصي حقيقة من الحقائق أو أمر من الأمور ، وهو يتطلب التنقيب والتفكير والتأمل؛ وصولاً إلى شيء يريد الباحث الوصول إليه. أما العلمي: فهي كلمة منسوبة إلى العلم، والعلم(</a:t>
            </a:r>
            <a:r>
              <a:rPr lang="en-US" dirty="0"/>
              <a:t>Science):  </a:t>
            </a:r>
            <a:r>
              <a:rPr lang="ar-IQ" dirty="0"/>
              <a:t>يعني المعرفة والدراية وإدراك الحقائق. وعليه فأن البحث العلمي “</a:t>
            </a:r>
            <a:r>
              <a:rPr lang="en-US" dirty="0"/>
              <a:t>Scientific Research”، </a:t>
            </a:r>
            <a:r>
              <a:rPr lang="ar-IQ" dirty="0"/>
              <a:t>هو فحص وتقصي منظم لمادة أو موضوع من اجل اضافة او اكتشاف المعرفة سواء كانت نظرية اوعملية ، ويعتمد على اساليب وطرائق دقيقة منظمة هادفة تعرف بخطوات البحث العلمي. </a:t>
            </a:r>
          </a:p>
          <a:p>
            <a:r>
              <a:rPr lang="ar-IQ" dirty="0"/>
              <a:t>        هذا ويختلف تعريف البحث العلمي باختلاف أنواع البحوث ومجالاتها وأهدافها ووسائلها وأدواتها ، إلا أن المحيط الأكاديمي قد وضع عدة تعريفات للبحث العلمي منها وبحسب  الشكل (2) :</a:t>
            </a:r>
          </a:p>
          <a:p>
            <a:r>
              <a:rPr lang="ar-IQ" dirty="0"/>
              <a:t> </a:t>
            </a: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p:txBody>
      </p:sp>
    </p:spTree>
    <p:extLst>
      <p:ext uri="{BB962C8B-B14F-4D97-AF65-F5344CB8AC3E}">
        <p14:creationId xmlns:p14="http://schemas.microsoft.com/office/powerpoint/2010/main" val="304494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8513" y="548680"/>
            <a:ext cx="8712968" cy="7038337"/>
          </a:xfrm>
          <a:prstGeom prst="rect">
            <a:avLst/>
          </a:prstGeom>
        </p:spPr>
        <p:txBody>
          <a:bodyPr wrap="square">
            <a:spAutoFit/>
          </a:bodyPr>
          <a:lstStyle/>
          <a:p>
            <a:pPr marL="342900" lvl="0" indent="-342900" algn="just">
              <a:lnSpc>
                <a:spcPct val="115000"/>
              </a:lnSpc>
              <a:buFont typeface="+mj-lt"/>
              <a:buAutoNum type="arabicPeriod"/>
            </a:pPr>
            <a:r>
              <a:rPr lang="ar-IQ" b="1" dirty="0">
                <a:effectLst>
                  <a:outerShdw blurRad="50800" dist="38100" dir="8100000" algn="tr">
                    <a:srgbClr val="000000">
                      <a:alpha val="40000"/>
                    </a:srgbClr>
                  </a:outerShdw>
                </a:effectLst>
                <a:ea typeface="Times New Roman"/>
              </a:rPr>
              <a:t>مستويات البحث العلمي , </a:t>
            </a:r>
            <a:r>
              <a:rPr lang="ar-SA" dirty="0">
                <a:effectLst>
                  <a:outerShdw blurRad="50800" dist="38100" dir="8100000" algn="tr">
                    <a:srgbClr val="000000">
                      <a:alpha val="40000"/>
                    </a:srgbClr>
                  </a:outerShdw>
                </a:effectLst>
                <a:ea typeface="Calibri"/>
              </a:rPr>
              <a:t>هناك أربعة مستويات من البحوث</a:t>
            </a:r>
            <a:r>
              <a:rPr lang="en-US" dirty="0">
                <a:effectLst>
                  <a:outerShdw blurRad="50800" dist="38100" dir="8100000" algn="tr">
                    <a:srgbClr val="000000">
                      <a:alpha val="40000"/>
                    </a:srgbClr>
                  </a:outerShdw>
                </a:effectLst>
                <a:latin typeface="Arial"/>
                <a:ea typeface="Calibri"/>
                <a:cs typeface="Arial"/>
              </a:rPr>
              <a:t> </a:t>
            </a:r>
            <a:r>
              <a:rPr lang="en-US" dirty="0" smtClean="0">
                <a:effectLst>
                  <a:outerShdw blurRad="50800" dist="38100" dir="8100000" algn="tr">
                    <a:srgbClr val="000000">
                      <a:alpha val="40000"/>
                    </a:srgbClr>
                  </a:outerShdw>
                </a:effectLst>
                <a:latin typeface="Arial"/>
                <a:ea typeface="Calibri"/>
                <a:cs typeface="Arial"/>
              </a:rPr>
              <a:t>: </a:t>
            </a:r>
            <a:endParaRPr lang="en-US" sz="1400" dirty="0" smtClean="0">
              <a:ea typeface="Calibri"/>
              <a:cs typeface="Arial"/>
            </a:endParaRPr>
          </a:p>
          <a:p>
            <a:pPr algn="just">
              <a:lnSpc>
                <a:spcPct val="115000"/>
              </a:lnSpc>
            </a:pPr>
            <a:r>
              <a:rPr lang="en-US" dirty="0" smtClean="0">
                <a:effectLst>
                  <a:outerShdw blurRad="50800" dist="38100" dir="8100000" algn="tr">
                    <a:srgbClr val="000000">
                      <a:alpha val="40000"/>
                    </a:srgbClr>
                  </a:outerShdw>
                </a:effectLst>
                <a:latin typeface="Arial"/>
                <a:ea typeface="Calibri"/>
                <a:cs typeface="Arial"/>
              </a:rPr>
              <a:t> </a:t>
            </a:r>
            <a:endParaRPr lang="en-US" sz="1400" dirty="0" smtClean="0">
              <a:ea typeface="Calibri"/>
              <a:cs typeface="Arial"/>
            </a:endParaRPr>
          </a:p>
          <a:p>
            <a:pPr marL="342900" lvl="0" indent="-342900" algn="just">
              <a:lnSpc>
                <a:spcPct val="115000"/>
              </a:lnSpc>
              <a:spcAft>
                <a:spcPts val="1000"/>
              </a:spcAft>
              <a:buFont typeface="Symbol"/>
              <a:buChar char=""/>
            </a:pPr>
            <a:r>
              <a:rPr lang="ar-IQ" b="1" dirty="0" smtClean="0">
                <a:effectLst>
                  <a:outerShdw blurRad="50800" dist="38100" dir="8100000" algn="tr">
                    <a:srgbClr val="000000">
                      <a:alpha val="40000"/>
                    </a:srgbClr>
                  </a:outerShdw>
                </a:effectLst>
                <a:ea typeface="Calibri"/>
              </a:rPr>
              <a:t>ا</a:t>
            </a:r>
            <a:r>
              <a:rPr lang="ar-SA" b="1" dirty="0" smtClean="0">
                <a:effectLst>
                  <a:outerShdw blurRad="50800" dist="38100" dir="8100000" algn="tr">
                    <a:srgbClr val="000000">
                      <a:alpha val="40000"/>
                    </a:srgbClr>
                  </a:outerShdw>
                </a:effectLst>
                <a:ea typeface="Calibri"/>
              </a:rPr>
              <a:t>لمستوى الأول :</a:t>
            </a:r>
            <a:r>
              <a:rPr lang="ar-SA" dirty="0" smtClean="0">
                <a:effectLst>
                  <a:outerShdw blurRad="50800" dist="38100" dir="8100000" algn="tr">
                    <a:srgbClr val="000000">
                      <a:alpha val="40000"/>
                    </a:srgbClr>
                  </a:outerShdw>
                </a:effectLst>
                <a:ea typeface="Calibri"/>
              </a:rPr>
              <a:t> بحوث قصيرة على مستوى الدراسة الجامعية الأولى ( البكالوريوس ) وهي ما يطلق عليها عادة عبارة </a:t>
            </a:r>
            <a:r>
              <a:rPr lang="en-US" b="1" dirty="0" smtClean="0">
                <a:effectLst>
                  <a:outerShdw blurRad="50800" dist="38100" dir="8100000" algn="tr">
                    <a:srgbClr val="000000">
                      <a:alpha val="40000"/>
                    </a:srgbClr>
                  </a:outerShdw>
                </a:effectLst>
                <a:latin typeface="Arial"/>
                <a:ea typeface="Calibri"/>
                <a:cs typeface="Arial"/>
              </a:rPr>
              <a:t>(Term Paper )</a:t>
            </a:r>
            <a:r>
              <a:rPr lang="en-US" dirty="0" smtClean="0">
                <a:effectLst>
                  <a:outerShdw blurRad="50800" dist="38100" dir="8100000" algn="tr">
                    <a:srgbClr val="000000">
                      <a:alpha val="40000"/>
                    </a:srgbClr>
                  </a:outerShdw>
                </a:effectLst>
                <a:latin typeface="Arial"/>
                <a:ea typeface="Calibri"/>
                <a:cs typeface="Arial"/>
              </a:rPr>
              <a:t>  </a:t>
            </a:r>
            <a:r>
              <a:rPr lang="ar-SA" dirty="0" smtClean="0">
                <a:effectLst>
                  <a:outerShdw blurRad="50800" dist="38100" dir="8100000" algn="tr">
                    <a:srgbClr val="000000">
                      <a:alpha val="40000"/>
                    </a:srgbClr>
                  </a:outerShdw>
                </a:effectLst>
                <a:latin typeface="Arial"/>
                <a:ea typeface="Calibri"/>
              </a:rPr>
              <a:t>هدفها هو أن يتعمق الطالب في دراسة موضوع معين ، وليس الحصول على معلومات جديدة ، وأن يتدرب على استخدام مصادر المعلومات المطبوعة وغير المطبوعة ، ثم تحليلها والوصول الى نتائج وعادة يكون هذا البحث قصيراً من 10 – 40 صفحة .</a:t>
            </a:r>
            <a:endParaRPr lang="en-US" sz="1400" dirty="0" smtClean="0">
              <a:ea typeface="Calibri"/>
              <a:cs typeface="Arial"/>
            </a:endParaRPr>
          </a:p>
          <a:p>
            <a:pPr marL="285750" indent="-285750">
              <a:lnSpc>
                <a:spcPct val="115000"/>
              </a:lnSpc>
              <a:buFont typeface="Arial" pitchFamily="34" charset="0"/>
              <a:buChar char="•"/>
            </a:pPr>
            <a:r>
              <a:rPr lang="en-US" dirty="0">
                <a:effectLst>
                  <a:outerShdw blurRad="50800" dist="38100" dir="8100000" algn="tr">
                    <a:srgbClr val="000000">
                      <a:alpha val="40000"/>
                    </a:srgbClr>
                  </a:outerShdw>
                </a:effectLst>
                <a:latin typeface="Arial"/>
                <a:ea typeface="Calibri"/>
                <a:cs typeface="Arial"/>
              </a:rPr>
              <a:t> </a:t>
            </a:r>
            <a:r>
              <a:rPr lang="ar-SA" b="1" dirty="0" smtClean="0">
                <a:effectLst>
                  <a:outerShdw blurRad="50800" dist="38100" dir="8100000" algn="tr">
                    <a:srgbClr val="000000">
                      <a:alpha val="40000"/>
                    </a:srgbClr>
                  </a:outerShdw>
                </a:effectLst>
                <a:ea typeface="Calibri"/>
              </a:rPr>
              <a:t>المستوى </a:t>
            </a:r>
            <a:r>
              <a:rPr lang="ar-SA" b="1" dirty="0">
                <a:effectLst>
                  <a:outerShdw blurRad="50800" dist="38100" dir="8100000" algn="tr">
                    <a:srgbClr val="000000">
                      <a:alpha val="40000"/>
                    </a:srgbClr>
                  </a:outerShdw>
                </a:effectLst>
                <a:ea typeface="Calibri"/>
              </a:rPr>
              <a:t>الثاني :</a:t>
            </a:r>
            <a:r>
              <a:rPr lang="ar-SA" dirty="0">
                <a:effectLst>
                  <a:outerShdw blurRad="50800" dist="38100" dir="8100000" algn="tr">
                    <a:srgbClr val="000000">
                      <a:alpha val="40000"/>
                    </a:srgbClr>
                  </a:outerShdw>
                </a:effectLst>
                <a:ea typeface="Calibri"/>
              </a:rPr>
              <a:t> بحوث متقدمة على مستوى رسالة الماجستير وتسمى </a:t>
            </a:r>
            <a:r>
              <a:rPr lang="en-US" b="1" dirty="0">
                <a:effectLst>
                  <a:outerShdw blurRad="50800" dist="38100" dir="8100000" algn="tr">
                    <a:srgbClr val="000000">
                      <a:alpha val="40000"/>
                    </a:srgbClr>
                  </a:outerShdw>
                </a:effectLst>
                <a:latin typeface="Arial"/>
                <a:ea typeface="Calibri"/>
                <a:cs typeface="Arial"/>
              </a:rPr>
              <a:t>( Master Thesis ) </a:t>
            </a:r>
            <a:r>
              <a:rPr lang="ar-SA" dirty="0">
                <a:effectLst>
                  <a:outerShdw blurRad="50800" dist="38100" dir="8100000" algn="tr">
                    <a:srgbClr val="000000">
                      <a:alpha val="40000"/>
                    </a:srgbClr>
                  </a:outerShdw>
                </a:effectLst>
                <a:ea typeface="Calibri"/>
              </a:rPr>
              <a:t>وهي عبارة عن بحث طويل نوعاً ما يساهم في إضافة شيء جديد في موضوع الإختصاص , </a:t>
            </a:r>
            <a:r>
              <a:rPr lang="ar-SA" dirty="0">
                <a:solidFill>
                  <a:srgbClr val="323232"/>
                </a:solidFill>
                <a:effectLst>
                  <a:outerShdw blurRad="50800" dist="38100" dir="8100000" algn="tr">
                    <a:srgbClr val="000000">
                      <a:alpha val="40000"/>
                    </a:srgbClr>
                  </a:outerShdw>
                </a:effectLst>
                <a:ea typeface="Calibri"/>
              </a:rPr>
              <a:t>ويكون مجال الطالب قد اصبح أكثر تحديدا وأصبح من المحتم عليه ان يختار نقطة معينة ليبحث فيها وتكون رسالة الماجستير عبارة عن دراسة مبتكرة لموضوع ما يتم من خلالها معالجة هذه الدراسة من زوايا مبتكرة </a:t>
            </a:r>
            <a:r>
              <a:rPr lang="ar-SA" dirty="0" smtClean="0">
                <a:solidFill>
                  <a:srgbClr val="323232"/>
                </a:solidFill>
                <a:effectLst>
                  <a:outerShdw blurRad="50800" dist="38100" dir="8100000" algn="tr">
                    <a:srgbClr val="000000">
                      <a:alpha val="40000"/>
                    </a:srgbClr>
                  </a:outerShdw>
                </a:effectLst>
                <a:ea typeface="Calibri"/>
              </a:rPr>
              <a:t>.</a:t>
            </a:r>
            <a:endParaRPr lang="ar-IQ" sz="1400" dirty="0" smtClean="0">
              <a:ea typeface="Calibri"/>
              <a:cs typeface="Arial"/>
            </a:endParaRPr>
          </a:p>
          <a:p>
            <a:pPr marL="285750" indent="-285750">
              <a:lnSpc>
                <a:spcPct val="115000"/>
              </a:lnSpc>
              <a:buFont typeface="Arial" pitchFamily="34" charset="0"/>
              <a:buChar char="•"/>
            </a:pPr>
            <a:r>
              <a:rPr lang="ar-SA" b="1" dirty="0" smtClean="0">
                <a:effectLst>
                  <a:outerShdw blurRad="50800" dist="38100" dir="8100000" algn="tr">
                    <a:srgbClr val="000000">
                      <a:alpha val="40000"/>
                    </a:srgbClr>
                  </a:outerShdw>
                </a:effectLst>
                <a:ea typeface="Calibri"/>
              </a:rPr>
              <a:t>المستوى </a:t>
            </a:r>
            <a:r>
              <a:rPr lang="ar-SA" b="1" dirty="0">
                <a:effectLst>
                  <a:outerShdw blurRad="50800" dist="38100" dir="8100000" algn="tr">
                    <a:srgbClr val="000000">
                      <a:alpha val="40000"/>
                    </a:srgbClr>
                  </a:outerShdw>
                </a:effectLst>
                <a:ea typeface="Calibri"/>
              </a:rPr>
              <a:t>الثالث :</a:t>
            </a:r>
            <a:r>
              <a:rPr lang="ar-SA" dirty="0">
                <a:effectLst>
                  <a:outerShdw blurRad="50800" dist="38100" dir="8100000" algn="tr">
                    <a:srgbClr val="000000">
                      <a:alpha val="40000"/>
                    </a:srgbClr>
                  </a:outerShdw>
                </a:effectLst>
                <a:ea typeface="Calibri"/>
              </a:rPr>
              <a:t> بحوث متقدمة على مستوى رسالة الدكتوراة </a:t>
            </a:r>
            <a:r>
              <a:rPr lang="en-US" b="1" dirty="0">
                <a:effectLst>
                  <a:outerShdw blurRad="50800" dist="38100" dir="8100000" algn="tr">
                    <a:srgbClr val="000000">
                      <a:alpha val="40000"/>
                    </a:srgbClr>
                  </a:outerShdw>
                </a:effectLst>
                <a:latin typeface="Arial"/>
                <a:ea typeface="Calibri"/>
                <a:cs typeface="Arial"/>
              </a:rPr>
              <a:t>( Doctoral Dissertation )</a:t>
            </a:r>
            <a:r>
              <a:rPr lang="en-US" dirty="0">
                <a:effectLst>
                  <a:outerShdw blurRad="50800" dist="38100" dir="8100000" algn="tr">
                    <a:srgbClr val="000000">
                      <a:alpha val="40000"/>
                    </a:srgbClr>
                  </a:outerShdw>
                </a:effectLst>
                <a:latin typeface="Arial"/>
                <a:ea typeface="Calibri"/>
                <a:cs typeface="Arial"/>
              </a:rPr>
              <a:t> </a:t>
            </a:r>
            <a:r>
              <a:rPr lang="ar-SA" dirty="0">
                <a:effectLst>
                  <a:outerShdw blurRad="50800" dist="38100" dir="8100000" algn="tr">
                    <a:srgbClr val="000000">
                      <a:alpha val="40000"/>
                    </a:srgbClr>
                  </a:outerShdw>
                </a:effectLst>
                <a:ea typeface="Calibri"/>
              </a:rPr>
              <a:t>وهو بحث شامل ومتكامل لنيل درجة جامعية. يشترط به أن يكون جديداً وأصيلاً وأن يساهم في إضافة شيئاً جديداً للعلم </a:t>
            </a:r>
            <a:r>
              <a:rPr lang="ar-SA" dirty="0">
                <a:solidFill>
                  <a:srgbClr val="323232"/>
                </a:solidFill>
                <a:effectLst>
                  <a:outerShdw blurRad="50800" dist="38100" dir="8100000" algn="tr">
                    <a:srgbClr val="000000">
                      <a:alpha val="40000"/>
                    </a:srgbClr>
                  </a:outerShdw>
                </a:effectLst>
                <a:ea typeface="Calibri"/>
              </a:rPr>
              <a:t>فى هذه المرحلة يكون الباحث قد امتلك موهبة جيدة للبحث علي كافة مستوياته ويجب ان تكون رسالته اضافة حقيقية للعلم وتختلف عن البحث للحصول على درجة الماجستير فى ان الطالب يظهر ملكة جيدة فى معالجة القضايا التى تطرأ عليه أثناء البحث .</a:t>
            </a:r>
            <a:endParaRPr lang="en-US" sz="1400" dirty="0">
              <a:ea typeface="Calibri"/>
              <a:cs typeface="Arial"/>
            </a:endParaRPr>
          </a:p>
          <a:p>
            <a:pPr marL="285750" lvl="0" indent="-285750" algn="just">
              <a:lnSpc>
                <a:spcPct val="115000"/>
              </a:lnSpc>
              <a:buFont typeface="Arial" pitchFamily="34" charset="0"/>
              <a:buChar char="•"/>
            </a:pPr>
            <a:r>
              <a:rPr lang="ar-SA" b="1" dirty="0" smtClean="0">
                <a:solidFill>
                  <a:srgbClr val="323232"/>
                </a:solidFill>
                <a:effectLst>
                  <a:outerShdw blurRad="50800" dist="38100" dir="8100000" algn="tr">
                    <a:srgbClr val="000000">
                      <a:alpha val="40000"/>
                    </a:srgbClr>
                  </a:outerShdw>
                </a:effectLst>
                <a:ea typeface="Calibri"/>
              </a:rPr>
              <a:t>المستوى </a:t>
            </a:r>
            <a:r>
              <a:rPr lang="ar-SA" b="1" dirty="0">
                <a:solidFill>
                  <a:srgbClr val="323232"/>
                </a:solidFill>
                <a:effectLst>
                  <a:outerShdw blurRad="50800" dist="38100" dir="8100000" algn="tr">
                    <a:srgbClr val="000000">
                      <a:alpha val="40000"/>
                    </a:srgbClr>
                  </a:outerShdw>
                </a:effectLst>
                <a:ea typeface="Calibri"/>
              </a:rPr>
              <a:t>الرابع : </a:t>
            </a:r>
            <a:r>
              <a:rPr lang="ar-SA" dirty="0">
                <a:solidFill>
                  <a:srgbClr val="323232"/>
                </a:solidFill>
                <a:effectLst>
                  <a:outerShdw blurRad="50800" dist="38100" dir="8100000" algn="tr">
                    <a:srgbClr val="000000">
                      <a:alpha val="40000"/>
                    </a:srgbClr>
                  </a:outerShdw>
                </a:effectLst>
                <a:ea typeface="Calibri"/>
              </a:rPr>
              <a:t>بحوث ما بعد الدكتوراه</a:t>
            </a:r>
            <a:r>
              <a:rPr lang="ar-SA" b="1" dirty="0">
                <a:solidFill>
                  <a:srgbClr val="323232"/>
                </a:solidFill>
                <a:effectLst>
                  <a:outerShdw blurRad="50800" dist="38100" dir="8100000" algn="tr">
                    <a:srgbClr val="000000">
                      <a:alpha val="40000"/>
                    </a:srgbClr>
                  </a:outerShdw>
                </a:effectLst>
                <a:ea typeface="Calibri"/>
              </a:rPr>
              <a:t> </a:t>
            </a:r>
            <a:r>
              <a:rPr lang="en-US" b="1" dirty="0">
                <a:solidFill>
                  <a:srgbClr val="323232"/>
                </a:solidFill>
                <a:effectLst>
                  <a:outerShdw blurRad="50800" dist="38100" dir="8100000" algn="tr">
                    <a:srgbClr val="000000">
                      <a:alpha val="40000"/>
                    </a:srgbClr>
                  </a:outerShdw>
                </a:effectLst>
                <a:latin typeface="Arial"/>
                <a:ea typeface="Calibri"/>
                <a:cs typeface="Arial"/>
              </a:rPr>
              <a:t>( </a:t>
            </a:r>
            <a:r>
              <a:rPr lang="en-GB" b="1" dirty="0">
                <a:solidFill>
                  <a:srgbClr val="323232"/>
                </a:solidFill>
                <a:effectLst>
                  <a:outerShdw blurRad="50800" dist="38100" dir="8100000" algn="tr">
                    <a:srgbClr val="000000">
                      <a:alpha val="40000"/>
                    </a:srgbClr>
                  </a:outerShdw>
                </a:effectLst>
                <a:latin typeface="Arial"/>
                <a:ea typeface="Calibri"/>
                <a:cs typeface="Arial"/>
              </a:rPr>
              <a:t>Post Doctorate ) </a:t>
            </a:r>
            <a:r>
              <a:rPr lang="ar-SA" dirty="0">
                <a:solidFill>
                  <a:srgbClr val="323232"/>
                </a:solidFill>
                <a:effectLst>
                  <a:outerShdw blurRad="50800" dist="38100" dir="8100000" algn="tr">
                    <a:srgbClr val="000000">
                      <a:alpha val="40000"/>
                    </a:srgbClr>
                  </a:outerShdw>
                </a:effectLst>
                <a:ea typeface="Calibri"/>
              </a:rPr>
              <a:t>وهي بحوث علمية ومحددة وذو أهداف واضحة ثم كتابتها في مقالات علمية تنشر فى إحدى المجلات العلمية أو مؤتمر علمى، وقد تكون في شكل كتابة مقال علمي ينشر من رسائل طلابه ، وقد تكون كتاب أو جزء منه , ويمثل هذا النوع النسبة الأكبر من الأبحاث .</a:t>
            </a:r>
            <a:endParaRPr lang="en-US" sz="1400" dirty="0">
              <a:ea typeface="Calibri"/>
              <a:cs typeface="Arial"/>
            </a:endParaRPr>
          </a:p>
          <a:p>
            <a:pPr marL="457200">
              <a:lnSpc>
                <a:spcPct val="115000"/>
              </a:lnSpc>
              <a:spcAft>
                <a:spcPts val="1000"/>
              </a:spcAft>
            </a:pPr>
            <a:r>
              <a:rPr lang="ar-SA" dirty="0">
                <a:effectLst>
                  <a:outerShdw blurRad="50800" dist="38100" dir="8100000" algn="tr">
                    <a:srgbClr val="000000">
                      <a:alpha val="40000"/>
                    </a:srgbClr>
                  </a:outerShdw>
                </a:effectLst>
                <a:ea typeface="Calibri"/>
              </a:rPr>
              <a:t> </a:t>
            </a:r>
            <a:endParaRPr lang="en-US" sz="1400" dirty="0">
              <a:ea typeface="Calibri"/>
              <a:cs typeface="Arial"/>
            </a:endParaRPr>
          </a:p>
          <a:p>
            <a:pPr algn="just">
              <a:lnSpc>
                <a:spcPct val="115000"/>
              </a:lnSpc>
            </a:pPr>
            <a:r>
              <a:rPr lang="en-US" dirty="0">
                <a:effectLst>
                  <a:outerShdw blurRad="50800" dist="38100" dir="8100000" algn="tr">
                    <a:srgbClr val="000000">
                      <a:alpha val="40000"/>
                    </a:srgbClr>
                  </a:outerShdw>
                </a:effectLst>
                <a:latin typeface="Arial"/>
                <a:ea typeface="Calibri"/>
                <a:cs typeface="Arial"/>
              </a:rPr>
              <a:t> </a:t>
            </a:r>
            <a:endParaRPr lang="en-US" sz="1400" dirty="0">
              <a:ea typeface="Calibri"/>
              <a:cs typeface="Arial"/>
            </a:endParaRPr>
          </a:p>
          <a:p>
            <a:pPr algn="just">
              <a:lnSpc>
                <a:spcPct val="115000"/>
              </a:lnSpc>
            </a:pPr>
            <a:r>
              <a:rPr lang="en-US" dirty="0">
                <a:effectLst>
                  <a:outerShdw blurRad="50800" dist="38100" dir="8100000" algn="tr">
                    <a:srgbClr val="000000">
                      <a:alpha val="40000"/>
                    </a:srgbClr>
                  </a:outerShdw>
                </a:effectLst>
                <a:latin typeface="Arial"/>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2704315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028343"/>
            <a:ext cx="6912768" cy="3139321"/>
          </a:xfrm>
          <a:prstGeom prst="rect">
            <a:avLst/>
          </a:prstGeom>
        </p:spPr>
        <p:txBody>
          <a:bodyPr wrap="square">
            <a:spAutoFit/>
          </a:bodyPr>
          <a:lstStyle/>
          <a:p>
            <a:r>
              <a:rPr lang="ar-IQ" dirty="0"/>
              <a:t>خصائص البحث العلمي </a:t>
            </a:r>
          </a:p>
          <a:p>
            <a:r>
              <a:rPr lang="ar-IQ" dirty="0"/>
              <a:t>          يعرف البحث العلمي : على أنه نشاط عقلاني</a:t>
            </a:r>
            <a:r>
              <a:rPr lang="en-US" dirty="0"/>
              <a:t>Intellectual Activity  </a:t>
            </a:r>
            <a:r>
              <a:rPr lang="ar-IQ" dirty="0"/>
              <a:t>يبذل من أجل إكتشاف معرفة جديدة أو قوانين جديدة أو هو البحث المنظم عن الحقيقة والمبني على أسس علمية للوصول إلى نتائج موضوعية .</a:t>
            </a:r>
          </a:p>
          <a:p>
            <a:r>
              <a:rPr lang="ar-IQ" dirty="0"/>
              <a:t>        أو كما سبقت الإشارة إليه , يعد البحث العلمي : عملية فكرية منظمة يقوم بها شخص يسمى الباحث  من أجل : تقصي الحقائق في شأن مسألة معينة أو معالجة مشكلة معينة  تسمى موضوع البحث ، بإتباع طريقة علمية منظمة تسمى منهج البحث ، بغية الوصول إلى حلول ملائمة للمعالجة أو إلى نتائج صالحة للتعميم على المشاكل المماثلة تسمى نتائج البحث " .</a:t>
            </a:r>
          </a:p>
          <a:p>
            <a:r>
              <a:rPr lang="ar-IQ" dirty="0"/>
              <a:t>    </a:t>
            </a:r>
          </a:p>
          <a:p>
            <a:r>
              <a:rPr lang="ar-IQ" dirty="0"/>
              <a:t>       ويتصف البحث العلمي بمجموعة مترابطة من الخصائص التي يجب أن تتوافر حتى تتحقق الأهداف المرجوة منه وهي :</a:t>
            </a:r>
          </a:p>
        </p:txBody>
      </p:sp>
    </p:spTree>
    <p:extLst>
      <p:ext uri="{BB962C8B-B14F-4D97-AF65-F5344CB8AC3E}">
        <p14:creationId xmlns:p14="http://schemas.microsoft.com/office/powerpoint/2010/main" val="142398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3416320"/>
          </a:xfrm>
          <a:prstGeom prst="rect">
            <a:avLst/>
          </a:prstGeom>
        </p:spPr>
        <p:txBody>
          <a:bodyPr>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4"/>
          <p:cNvSpPr/>
          <p:nvPr/>
        </p:nvSpPr>
        <p:spPr>
          <a:xfrm>
            <a:off x="1440893" y="980728"/>
            <a:ext cx="6696744" cy="3416320"/>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Rectangle 5"/>
          <p:cNvSpPr/>
          <p:nvPr/>
        </p:nvSpPr>
        <p:spPr>
          <a:xfrm>
            <a:off x="1475656" y="1859340"/>
            <a:ext cx="6480720" cy="2308324"/>
          </a:xfrm>
          <a:prstGeom prst="rect">
            <a:avLst/>
          </a:prstGeom>
        </p:spPr>
        <p:txBody>
          <a:bodyPr wrap="square">
            <a:spAutoFit/>
          </a:bodyPr>
          <a:lstStyle/>
          <a:p>
            <a:r>
              <a:rPr lang="ar-IQ" dirty="0"/>
              <a:t>1.	الموضوعية </a:t>
            </a:r>
            <a:r>
              <a:rPr lang="en-US" dirty="0"/>
              <a:t>Objectivity</a:t>
            </a:r>
          </a:p>
          <a:p>
            <a:endParaRPr lang="en-US" dirty="0"/>
          </a:p>
          <a:p>
            <a:r>
              <a:rPr lang="en-US" dirty="0"/>
              <a:t>     </a:t>
            </a:r>
            <a:r>
              <a:rPr lang="ar-IQ" dirty="0"/>
              <a:t>إذا قال شخص ما " أن الدولار قد حقق إرتفاعاً نسبياً مقابل الدينار العراقي خلال الشهر المنصرم " فهذة المعلومة قابلة للإختبار والتأكد فإذا ثبت صحتها بعد الإختبارفهي معلومة موضوعية , أما إذا قال مدير مؤسسة ما " أن هناك رضا وظيفي تام لدى العاملين في المؤسسة " فهذه المعلومة صعبة التحقق لصعوبة تجرد المدير من العوامل الشخصية الذاتية , وعليه فأن إحتمال التحيز وارد هنا وبالتالي فأن المعلومة غير موضوعية أو موضوعية نسبياً . </a:t>
            </a:r>
          </a:p>
        </p:txBody>
      </p:sp>
    </p:spTree>
    <p:extLst>
      <p:ext uri="{BB962C8B-B14F-4D97-AF65-F5344CB8AC3E}">
        <p14:creationId xmlns:p14="http://schemas.microsoft.com/office/powerpoint/2010/main" val="242132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028343"/>
            <a:ext cx="6840760" cy="3139321"/>
          </a:xfrm>
          <a:prstGeom prst="rect">
            <a:avLst/>
          </a:prstGeom>
        </p:spPr>
        <p:txBody>
          <a:bodyPr wrap="square">
            <a:spAutoFit/>
          </a:bodyPr>
          <a:lstStyle/>
          <a:p>
            <a:r>
              <a:rPr lang="ar-IQ" dirty="0"/>
              <a:t>2.	القابلية على القياس ودقة نتائجه  </a:t>
            </a:r>
            <a:r>
              <a:rPr lang="en-US" dirty="0"/>
              <a:t>Measurable &amp; Accurate Results  </a:t>
            </a:r>
          </a:p>
          <a:p>
            <a:endParaRPr lang="en-US" dirty="0"/>
          </a:p>
          <a:p>
            <a:r>
              <a:rPr lang="en-US" dirty="0"/>
              <a:t>    </a:t>
            </a:r>
            <a:r>
              <a:rPr lang="ar-IQ" dirty="0"/>
              <a:t>يتمثل الهدف الأساسي من إعداد الأبحاث العلمية في الإستفادة من نتائجها من خلال تعميمها في مجتمع معين أو فئة معينة من المجتمع ومن ثم إستخدام النتائج في تفسير حالات مشابهة . ومن الملاحظ أن العلوم الطبيعية ونظراً لتقدمها وسهولة قياس متغيراتها أصبحت في وضع يمكن الباحثين فيها من قياس نتائجها بدقة ومن ثم تعميمها بشكل أسهل مقارنةً بما يستطيع الباحثين في العلوم الإجتماعية الوصول إليه للأسباب المشار إليها في أعلاه , فضلاً عن أن بعض الظواهر الإجتماعية يصعب إخضاعها للإختبار أو يصعب أحياناً الحصول على معلومات بشأنها بسبب سرية تلك المعلومات , مما يؤدي إلى صعوبة الحصول على المعلومات الدقيقة والقابلة للقياس , إلا أن العلوم الإجتماعية تحاول جاهدةً إبتكار المقاييس التي تمكن الباحثين فيها من قياس الظواهر الإجتماعية بشكل أكثر دقة .</a:t>
            </a:r>
          </a:p>
        </p:txBody>
      </p:sp>
    </p:spTree>
    <p:extLst>
      <p:ext uri="{BB962C8B-B14F-4D97-AF65-F5344CB8AC3E}">
        <p14:creationId xmlns:p14="http://schemas.microsoft.com/office/powerpoint/2010/main" val="60825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1166843"/>
            <a:ext cx="7200800" cy="3139321"/>
          </a:xfrm>
          <a:prstGeom prst="rect">
            <a:avLst/>
          </a:prstGeom>
        </p:spPr>
        <p:txBody>
          <a:bodyPr wrap="square">
            <a:spAutoFit/>
          </a:bodyPr>
          <a:lstStyle/>
          <a:p>
            <a:r>
              <a:rPr lang="ar-IQ" dirty="0"/>
              <a:t>3.	التنبؤ  </a:t>
            </a:r>
            <a:r>
              <a:rPr lang="en-US" dirty="0"/>
              <a:t>Forecasting</a:t>
            </a:r>
          </a:p>
          <a:p>
            <a:endParaRPr lang="en-US" dirty="0"/>
          </a:p>
          <a:p>
            <a:r>
              <a:rPr lang="en-US" dirty="0"/>
              <a:t>     </a:t>
            </a:r>
            <a:r>
              <a:rPr lang="ar-IQ" dirty="0"/>
              <a:t>يعرف التنبؤ: على أنه " التخطيط ووضع الإفتراضات لمستقبل حدث ما أو نتيجة ما أو ظاهرة ما باستخدام تقنيات خاصة عبر فترات زمنية مختلفة وبالتالي فهو العملية التي يعتمد عليها المدراء أو متخذو القرارات في تطوير الافتراضات حول أوضاع المستقبل , بعد الأخذ بنظر الإعتبار كافة المتغيرات المؤثرة في الحدث أو النتيجة أو الظاهرة " . وتمتاز العلوم الطبيعية نظراً لقدرتها على التعميم بإمكانية التنبؤ بوقوع ظاهرة معينة اذا توفرت ظروف محددة ( كما هو الحال في التنبؤ بحالة الطقس لأيام عديدة ) على عكس العلوم الإجتماعية فأن التنبؤ بحدوث ظواهرها لا يكون بنفس دقة العلوم الطبيعية والسبب يعود إلى أن الباحث لا يستطيع التنبؤ وبشكل دقيق بالمتغيرات المختلفة لتباينها وتأثرها بالعديد من العوامل الخارجية والداخلية والتي يصعب تحديدها وضبطها في العلوم الإجتماعية .</a:t>
            </a:r>
          </a:p>
        </p:txBody>
      </p:sp>
    </p:spTree>
    <p:extLst>
      <p:ext uri="{BB962C8B-B14F-4D97-AF65-F5344CB8AC3E}">
        <p14:creationId xmlns:p14="http://schemas.microsoft.com/office/powerpoint/2010/main" val="243977385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155</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مناهج البحث العلمي مفاهيم أولية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Nsma</dc:creator>
  <cp:lastModifiedBy>win7</cp:lastModifiedBy>
  <cp:revision>27</cp:revision>
  <dcterms:created xsi:type="dcterms:W3CDTF">2014-03-28T19:25:06Z</dcterms:created>
  <dcterms:modified xsi:type="dcterms:W3CDTF">2019-04-02T20:17:39Z</dcterms:modified>
</cp:coreProperties>
</file>