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84" r:id="rId2"/>
  </p:sldMasterIdLst>
  <p:sldIdLst>
    <p:sldId id="256" r:id="rId3"/>
    <p:sldId id="266" r:id="rId4"/>
    <p:sldId id="267" r:id="rId5"/>
    <p:sldId id="268" r:id="rId6"/>
    <p:sldId id="269" r:id="rId7"/>
    <p:sldId id="270" r:id="rId8"/>
    <p:sldId id="271" r:id="rId9"/>
    <p:sldId id="26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17013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50450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15175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836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5115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9973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7984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47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81199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8340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4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648031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7684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9021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163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202770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420331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D9AE3F-F984-4B70-B24C-AF3885623D6F}" type="datetimeFigureOut">
              <a:rPr lang="ar-SA" smtClean="0"/>
              <a:t>18/09/1440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68126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D9AE3F-F984-4B70-B24C-AF3885623D6F}" type="datetimeFigureOut">
              <a:rPr lang="ar-SA" smtClean="0"/>
              <a:t>18/09/1440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222700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9AE3F-F984-4B70-B24C-AF3885623D6F}" type="datetimeFigureOut">
              <a:rPr lang="ar-SA" smtClean="0"/>
              <a:t>18/09/1440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812811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79766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429445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9AE3F-F984-4B70-B24C-AF3885623D6F}" type="datetimeFigureOut">
              <a:rPr lang="ar-SA" smtClean="0"/>
              <a:t>18/09/1440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654A4-C541-43BD-ACF3-725DE01B4DB5}" type="slidenum">
              <a:rPr lang="ar-SA" smtClean="0"/>
              <a:t>‹#›</a:t>
            </a:fld>
            <a:endParaRPr lang="ar-SA"/>
          </a:p>
        </p:txBody>
      </p:sp>
    </p:spTree>
    <p:extLst>
      <p:ext uri="{BB962C8B-B14F-4D97-AF65-F5344CB8AC3E}">
        <p14:creationId xmlns:p14="http://schemas.microsoft.com/office/powerpoint/2010/main" val="1685523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973472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مدخل الى </a:t>
            </a:r>
            <a:r>
              <a:rPr lang="ar-SA" dirty="0" smtClean="0"/>
              <a:t>المشاريع </a:t>
            </a:r>
            <a:br>
              <a:rPr lang="ar-SA" dirty="0" smtClean="0"/>
            </a:br>
            <a:r>
              <a:rPr lang="ar-SA" dirty="0" smtClean="0"/>
              <a:t>الجزء الثاني</a:t>
            </a:r>
            <a:endParaRPr lang="ar-SA" dirty="0"/>
          </a:p>
        </p:txBody>
      </p:sp>
    </p:spTree>
    <p:extLst>
      <p:ext uri="{BB962C8B-B14F-4D97-AF65-F5344CB8AC3E}">
        <p14:creationId xmlns:p14="http://schemas.microsoft.com/office/powerpoint/2010/main" val="3135885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indent="228600" algn="r">
              <a:lnSpc>
                <a:spcPct val="115000"/>
              </a:lnSpc>
              <a:spcAft>
                <a:spcPts val="1000"/>
              </a:spcAft>
            </a:pPr>
            <a:r>
              <a:rPr lang="ar-IQ" sz="3200" b="1" dirty="0">
                <a:ea typeface="Times New Roman"/>
                <a:cs typeface="Arial"/>
              </a:rPr>
              <a:t>­­­توجد للمشروع مجموعة من الخصائص تتمثل </a:t>
            </a:r>
            <a:r>
              <a:rPr lang="ar-IQ" sz="3200" b="1" dirty="0" smtClean="0">
                <a:ea typeface="Times New Roman"/>
                <a:cs typeface="Arial"/>
              </a:rPr>
              <a:t>بالاتي:</a:t>
            </a:r>
            <a:r>
              <a:rPr lang="en-US" sz="3200" dirty="0">
                <a:ea typeface="Calibri"/>
                <a:cs typeface="Arial"/>
              </a:rPr>
              <a:t/>
            </a:r>
            <a:br>
              <a:rPr lang="en-US" sz="3200" dirty="0">
                <a:ea typeface="Calibri"/>
                <a:cs typeface="Arial"/>
              </a:rPr>
            </a:br>
            <a:r>
              <a:rPr lang="en-US" sz="3200" dirty="0" smtClean="0">
                <a:ea typeface="Calibri"/>
                <a:cs typeface="Arial"/>
              </a:rPr>
              <a:t>1</a:t>
            </a:r>
            <a:r>
              <a:rPr lang="ar-SA" sz="3200" dirty="0" smtClean="0">
                <a:ea typeface="Calibri"/>
                <a:cs typeface="Arial"/>
              </a:rPr>
              <a:t>. </a:t>
            </a:r>
            <a:r>
              <a:rPr lang="ar-IQ" sz="3200" b="1" dirty="0" smtClean="0">
                <a:ea typeface="Times New Roman"/>
                <a:cs typeface="Arial"/>
              </a:rPr>
              <a:t>نشاط </a:t>
            </a:r>
            <a:r>
              <a:rPr lang="ar-IQ" sz="3200" b="1" dirty="0">
                <a:ea typeface="Times New Roman"/>
                <a:cs typeface="Arial"/>
              </a:rPr>
              <a:t>فريد:  تكون الأنشطة في المشروع فريدة من نوعها. اذ لم يحدث أي مشروع على الإطلاق بنفس الطريقة من قبل ، ولن يحدث مرة أخرى تحت نفس الظروف. هناك شيء مختلف دائمًا في كل مرة تتكرر فيها أنشطة المشروع. عادة ما تكون الاختلافات </a:t>
            </a:r>
            <a:r>
              <a:rPr lang="ar-IQ" sz="3200" b="1" dirty="0" smtClean="0">
                <a:ea typeface="Times New Roman"/>
                <a:cs typeface="Arial"/>
              </a:rPr>
              <a:t>عشوائية</a:t>
            </a:r>
            <a:r>
              <a:rPr lang="ar-SA" sz="3200" b="1" dirty="0" smtClean="0">
                <a:ea typeface="Times New Roman"/>
                <a:cs typeface="Arial"/>
              </a:rPr>
              <a:t> </a:t>
            </a:r>
            <a:r>
              <a:rPr lang="ar-IQ" sz="3200" b="1" dirty="0" smtClean="0">
                <a:ea typeface="Times New Roman"/>
                <a:cs typeface="Arial"/>
              </a:rPr>
              <a:t>في </a:t>
            </a:r>
            <a:r>
              <a:rPr lang="ar-IQ" sz="3200" b="1" dirty="0">
                <a:ea typeface="Times New Roman"/>
                <a:cs typeface="Arial"/>
              </a:rPr>
              <a:t>طبيعتها.</a:t>
            </a:r>
            <a:r>
              <a:rPr lang="en-US" sz="3200" dirty="0" smtClean="0">
                <a:effectLst/>
              </a:rPr>
              <a:t/>
            </a:r>
            <a:br>
              <a:rPr lang="en-US" sz="3200" dirty="0" smtClean="0">
                <a:effectLst/>
              </a:rPr>
            </a:br>
            <a:endParaRPr lang="ar-SA" sz="3200" dirty="0"/>
          </a:p>
        </p:txBody>
      </p:sp>
      <p:sp>
        <p:nvSpPr>
          <p:cNvPr id="3" name="TextBox 2"/>
          <p:cNvSpPr txBox="1"/>
          <p:nvPr/>
        </p:nvSpPr>
        <p:spPr>
          <a:xfrm>
            <a:off x="2411760" y="476672"/>
            <a:ext cx="5688632" cy="707886"/>
          </a:xfrm>
          <a:prstGeom prst="rect">
            <a:avLst/>
          </a:prstGeom>
          <a:noFill/>
        </p:spPr>
        <p:txBody>
          <a:bodyPr wrap="square" rtlCol="1">
            <a:spAutoFit/>
          </a:bodyPr>
          <a:lstStyle/>
          <a:p>
            <a:r>
              <a:rPr lang="ar-IQ" sz="4000" b="1" dirty="0">
                <a:ea typeface="Times New Roman"/>
              </a:rPr>
              <a:t>خصائص المشروع</a:t>
            </a:r>
            <a:endParaRPr lang="ar-SA" sz="4000" dirty="0">
              <a:cs typeface="+mj-cs"/>
            </a:endParaRPr>
          </a:p>
        </p:txBody>
      </p:sp>
    </p:spTree>
    <p:extLst>
      <p:ext uri="{BB962C8B-B14F-4D97-AF65-F5344CB8AC3E}">
        <p14:creationId xmlns:p14="http://schemas.microsoft.com/office/powerpoint/2010/main" val="576201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3600" b="1" dirty="0" smtClean="0">
                <a:ea typeface="Times New Roman"/>
              </a:rPr>
              <a:t>2. </a:t>
            </a:r>
            <a:r>
              <a:rPr lang="ar-IQ" sz="3600" b="1" dirty="0" smtClean="0">
                <a:ea typeface="Times New Roman"/>
              </a:rPr>
              <a:t>التعقيد</a:t>
            </a:r>
            <a:r>
              <a:rPr lang="ar-IQ" sz="3600" b="1" dirty="0">
                <a:ea typeface="Times New Roman"/>
              </a:rPr>
              <a:t>: الأنشطة التي يتكون منها المشروع ليست أعمالًا بسيطة ومتكررة ، مثل قص العشب ، أو طلاء المنزل ، أو غسل السيارة ، أو تحميل شاحنة التوصيل. انما هي انشطة معقدة. على سبيل المثال فان تصميم نافذة  في الحاسوب و جعلها ضمن تطبيق مبرمج يعد نشاط معقد</a:t>
            </a:r>
            <a:r>
              <a:rPr lang="en-US" sz="3600" dirty="0" smtClean="0">
                <a:effectLst/>
              </a:rPr>
              <a:t/>
            </a:r>
            <a:br>
              <a:rPr lang="en-US" sz="3600" dirty="0" smtClean="0">
                <a:effectLst/>
              </a:rPr>
            </a:br>
            <a:endParaRPr lang="ar-SA" sz="3600" dirty="0"/>
          </a:p>
        </p:txBody>
      </p:sp>
    </p:spTree>
    <p:extLst>
      <p:ext uri="{BB962C8B-B14F-4D97-AF65-F5344CB8AC3E}">
        <p14:creationId xmlns:p14="http://schemas.microsoft.com/office/powerpoint/2010/main" val="3986706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3600" b="1" dirty="0" smtClean="0">
                <a:ea typeface="Times New Roman"/>
                <a:cs typeface="Arial"/>
              </a:rPr>
              <a:t>3. </a:t>
            </a:r>
            <a:r>
              <a:rPr lang="ar-IQ" sz="3600" b="1" dirty="0" smtClean="0">
                <a:ea typeface="Times New Roman"/>
                <a:cs typeface="Arial"/>
              </a:rPr>
              <a:t>الأنشطة </a:t>
            </a:r>
            <a:r>
              <a:rPr lang="ar-IQ" sz="3600" b="1" dirty="0">
                <a:ea typeface="Times New Roman"/>
                <a:cs typeface="Arial"/>
              </a:rPr>
              <a:t>المتصلة: يعني الارتباط اي أن هناك علاقة منطقية أو تقنية بين الأزواج من الأنشطة. اذ يوجد أمر بالتسلسل الذي يجب أن تكتمل فيه الأنشطة التي تشكل المشروع.  وهي تعتبر متصلة لأن الناتج من أحد الأنشطة هو الإدخال إلى نشاط آخر.</a:t>
            </a:r>
            <a:endParaRPr lang="ar-SA" sz="3600" dirty="0"/>
          </a:p>
        </p:txBody>
      </p:sp>
    </p:spTree>
    <p:extLst>
      <p:ext uri="{BB962C8B-B14F-4D97-AF65-F5344CB8AC3E}">
        <p14:creationId xmlns:p14="http://schemas.microsoft.com/office/powerpoint/2010/main" val="2325034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3600" b="1" dirty="0" smtClean="0">
                <a:ea typeface="Times New Roman"/>
                <a:cs typeface="Arial"/>
              </a:rPr>
              <a:t>4. </a:t>
            </a:r>
            <a:r>
              <a:rPr lang="ar-IQ" sz="3600" b="1" dirty="0" smtClean="0">
                <a:ea typeface="Times New Roman"/>
                <a:cs typeface="Arial"/>
              </a:rPr>
              <a:t>هدف </a:t>
            </a:r>
            <a:r>
              <a:rPr lang="ar-IQ" sz="3600" b="1" dirty="0">
                <a:ea typeface="Times New Roman"/>
                <a:cs typeface="Arial"/>
              </a:rPr>
              <a:t>واحد: يجب أن يكون للمشروع هدف واحد و يمكن تقسيم المشاريع الكبيرة أو المعقدة إلى عدة مشاريع فرعية ، كل منها مشروع بحد ذاته. هذا التقسيم يجعل من السيطرة على الإدارة أفضل.</a:t>
            </a:r>
            <a:r>
              <a:rPr lang="en-US" sz="3600" dirty="0" smtClean="0">
                <a:effectLst/>
              </a:rPr>
              <a:t/>
            </a:r>
            <a:br>
              <a:rPr lang="en-US" sz="3600" dirty="0" smtClean="0">
                <a:effectLst/>
              </a:rPr>
            </a:br>
            <a:endParaRPr lang="ar-SA" sz="3600" dirty="0"/>
          </a:p>
        </p:txBody>
      </p:sp>
    </p:spTree>
    <p:extLst>
      <p:ext uri="{BB962C8B-B14F-4D97-AF65-F5344CB8AC3E}">
        <p14:creationId xmlns:p14="http://schemas.microsoft.com/office/powerpoint/2010/main" val="3622632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3600" b="1" dirty="0" smtClean="0">
                <a:ea typeface="Times New Roman"/>
                <a:cs typeface="Arial"/>
              </a:rPr>
              <a:t>5. </a:t>
            </a:r>
            <a:r>
              <a:rPr lang="ar-IQ" sz="3600" b="1" dirty="0" smtClean="0">
                <a:ea typeface="Times New Roman"/>
                <a:cs typeface="Arial"/>
              </a:rPr>
              <a:t>وقت </a:t>
            </a:r>
            <a:r>
              <a:rPr lang="ar-IQ" sz="3600" b="1" dirty="0">
                <a:ea typeface="Times New Roman"/>
                <a:cs typeface="Arial"/>
              </a:rPr>
              <a:t>محدد: المشاريع لها تاريخ انتهاء محدد. يمكن فرض هذا التاريخ من قبل الإدارة أو تحديده خارجيًا بواسطة زبون أو وكالة حكومية. و لكن الموعد النهائي هو خارج عن سيطرة أي شخص يعمل في المشروع. </a:t>
            </a:r>
            <a:endParaRPr lang="ar-SA" sz="3600" dirty="0"/>
          </a:p>
        </p:txBody>
      </p:sp>
    </p:spTree>
    <p:extLst>
      <p:ext uri="{BB962C8B-B14F-4D97-AF65-F5344CB8AC3E}">
        <p14:creationId xmlns:p14="http://schemas.microsoft.com/office/powerpoint/2010/main" val="2349258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3600" b="1" dirty="0" smtClean="0">
                <a:ea typeface="Times New Roman"/>
                <a:cs typeface="Arial"/>
              </a:rPr>
              <a:t>6. </a:t>
            </a:r>
            <a:r>
              <a:rPr lang="ar-IQ" sz="3600" b="1" dirty="0" smtClean="0">
                <a:ea typeface="Times New Roman"/>
                <a:cs typeface="Arial"/>
              </a:rPr>
              <a:t>ضمن </a:t>
            </a:r>
            <a:r>
              <a:rPr lang="ar-IQ" sz="3600" b="1" dirty="0">
                <a:ea typeface="Times New Roman"/>
                <a:cs typeface="Arial"/>
              </a:rPr>
              <a:t>الميزانية: تتضمن المشروعات أيضًا حدودًا للموارد مثل عدد محدود من الأشخاص أو المال أو الآلات المخصصة للمشروع. يمكن تعديل هذه الموارد من قبل الإدارة أو خفضها  ولكنها تعتبر موارد ثابتة من قبل مدير المشروع.</a:t>
            </a:r>
            <a:r>
              <a:rPr lang="en-US" sz="3600" dirty="0" smtClean="0">
                <a:effectLst/>
              </a:rPr>
              <a:t/>
            </a:r>
            <a:br>
              <a:rPr lang="en-US" sz="3600" dirty="0" smtClean="0">
                <a:effectLst/>
              </a:rPr>
            </a:br>
            <a:endParaRPr lang="ar-SA" sz="3600" dirty="0"/>
          </a:p>
        </p:txBody>
      </p:sp>
    </p:spTree>
    <p:extLst>
      <p:ext uri="{BB962C8B-B14F-4D97-AF65-F5344CB8AC3E}">
        <p14:creationId xmlns:p14="http://schemas.microsoft.com/office/powerpoint/2010/main" val="1612893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4536504"/>
          </a:xfrm>
        </p:spPr>
        <p:txBody>
          <a:bodyPr>
            <a:noAutofit/>
          </a:bodyPr>
          <a:lstStyle/>
          <a:p>
            <a:pPr lvl="0" algn="l" rtl="0">
              <a:lnSpc>
                <a:spcPct val="115000"/>
              </a:lnSpc>
              <a:spcAft>
                <a:spcPts val="1000"/>
              </a:spcAft>
            </a:pPr>
            <a:r>
              <a:rPr lang="en-US" sz="2800" dirty="0" smtClean="0">
                <a:ea typeface="Calibri"/>
              </a:rPr>
              <a:t>*Project </a:t>
            </a:r>
            <a:r>
              <a:rPr lang="en-US" sz="2800" dirty="0">
                <a:ea typeface="Calibri"/>
              </a:rPr>
              <a:t>management institute(2013), project management body of knowledge, fifth edition, library of congress, </a:t>
            </a:r>
            <a:r>
              <a:rPr lang="en-US" sz="2800" dirty="0">
                <a:ea typeface="Calibri"/>
                <a:cs typeface="Arial"/>
              </a:rPr>
              <a:t>USA</a:t>
            </a:r>
            <a:r>
              <a:rPr lang="en-US" sz="2800" dirty="0" smtClean="0">
                <a:ea typeface="Calibri"/>
                <a:cs typeface="Arial"/>
              </a:rPr>
              <a:t>.</a:t>
            </a:r>
            <a:br>
              <a:rPr lang="en-US" sz="2800" dirty="0" smtClean="0">
                <a:ea typeface="Calibri"/>
                <a:cs typeface="Arial"/>
              </a:rPr>
            </a:br>
            <a:r>
              <a:rPr lang="en-US" sz="2800" dirty="0" smtClean="0">
                <a:ea typeface="Calibri"/>
                <a:cs typeface="Arial"/>
              </a:rPr>
              <a:t>*Slack</a:t>
            </a:r>
            <a:r>
              <a:rPr lang="en-US" sz="2800" dirty="0">
                <a:ea typeface="Calibri"/>
                <a:cs typeface="Arial"/>
              </a:rPr>
              <a:t>, Nigel &amp; Brandon-Jones, Alistair &amp; Johnston, Robert(2013), Operation Management, Seventh </a:t>
            </a:r>
            <a:r>
              <a:rPr lang="en-US" sz="2800" dirty="0" err="1" smtClean="0">
                <a:ea typeface="Calibri"/>
                <a:cs typeface="Arial"/>
              </a:rPr>
              <a:t>Edition,UK</a:t>
            </a:r>
            <a:r>
              <a:rPr lang="en-US" sz="2800" dirty="0" smtClean="0">
                <a:ea typeface="Calibri"/>
                <a:cs typeface="Arial"/>
              </a:rPr>
              <a:t>.</a:t>
            </a:r>
            <a:br>
              <a:rPr lang="en-US" sz="2800" dirty="0" smtClean="0">
                <a:ea typeface="Calibri"/>
                <a:cs typeface="Arial"/>
              </a:rPr>
            </a:br>
            <a:r>
              <a:rPr lang="en-US" sz="2800" b="1" dirty="0" smtClean="0">
                <a:ea typeface="Calibri"/>
                <a:cs typeface="Arial"/>
              </a:rPr>
              <a:t> *</a:t>
            </a:r>
            <a:r>
              <a:rPr lang="en-US" sz="2800" dirty="0" err="1" smtClean="0">
                <a:ea typeface="Calibri"/>
                <a:cs typeface="Arial"/>
              </a:rPr>
              <a:t>Wysocki</a:t>
            </a:r>
            <a:r>
              <a:rPr lang="en-US" sz="2800" dirty="0" smtClean="0">
                <a:ea typeface="Calibri"/>
                <a:cs typeface="Arial"/>
              </a:rPr>
              <a:t> </a:t>
            </a:r>
            <a:r>
              <a:rPr lang="en-US" sz="2800" dirty="0">
                <a:ea typeface="Calibri"/>
                <a:cs typeface="Arial"/>
              </a:rPr>
              <a:t>, Robert K.(2009), </a:t>
            </a:r>
            <a:r>
              <a:rPr lang="en-US" sz="2800" b="1" dirty="0">
                <a:ea typeface="Calibri"/>
                <a:cs typeface="Arial"/>
              </a:rPr>
              <a:t>Effective Project Management: Traditional, Agile, Extreme</a:t>
            </a:r>
            <a:r>
              <a:rPr lang="en-US" sz="2800" dirty="0">
                <a:ea typeface="Calibri"/>
                <a:cs typeface="Arial"/>
              </a:rPr>
              <a:t>, Fifth Edition, Wiley Publishing, Inc., USA.</a:t>
            </a:r>
            <a:r>
              <a:rPr lang="en-US" sz="2400" dirty="0">
                <a:ea typeface="Calibri"/>
                <a:cs typeface="Arial"/>
              </a:rPr>
              <a:t/>
            </a:r>
            <a:br>
              <a:rPr lang="en-US" sz="2400" dirty="0">
                <a:ea typeface="Calibri"/>
                <a:cs typeface="Arial"/>
              </a:rPr>
            </a:br>
            <a:r>
              <a:rPr lang="en-US" sz="2800" dirty="0" smtClean="0">
                <a:ea typeface="Calibri"/>
                <a:cs typeface="Arial"/>
              </a:rPr>
              <a:t/>
            </a:r>
            <a:br>
              <a:rPr lang="en-US" sz="2800" dirty="0" smtClean="0">
                <a:ea typeface="Calibri"/>
                <a:cs typeface="Arial"/>
              </a:rPr>
            </a:br>
            <a:endParaRPr lang="ar-SA" sz="2800" dirty="0"/>
          </a:p>
        </p:txBody>
      </p:sp>
      <p:sp>
        <p:nvSpPr>
          <p:cNvPr id="3" name="TextBox 2"/>
          <p:cNvSpPr txBox="1"/>
          <p:nvPr/>
        </p:nvSpPr>
        <p:spPr>
          <a:xfrm>
            <a:off x="1907704" y="548680"/>
            <a:ext cx="3672408" cy="769441"/>
          </a:xfrm>
          <a:prstGeom prst="rect">
            <a:avLst/>
          </a:prstGeom>
          <a:noFill/>
        </p:spPr>
        <p:txBody>
          <a:bodyPr wrap="square" rtlCol="1">
            <a:spAutoFit/>
          </a:bodyPr>
          <a:lstStyle/>
          <a:p>
            <a:r>
              <a:rPr lang="ar-SA" sz="4400" dirty="0" smtClean="0">
                <a:cs typeface="+mj-cs"/>
              </a:rPr>
              <a:t>المصادر</a:t>
            </a:r>
            <a:endParaRPr lang="ar-SA" sz="4400" dirty="0">
              <a:cs typeface="+mj-cs"/>
            </a:endParaRPr>
          </a:p>
        </p:txBody>
      </p:sp>
    </p:spTree>
    <p:extLst>
      <p:ext uri="{BB962C8B-B14F-4D97-AF65-F5344CB8AC3E}">
        <p14:creationId xmlns:p14="http://schemas.microsoft.com/office/powerpoint/2010/main" val="329587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225</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مدخل الى المشاريع  الجزء الثاني</vt:lpstr>
      <vt:lpstr>­­­توجد للمشروع مجموعة من الخصائص تتمثل بالاتي: 1. نشاط فريد:  تكون الأنشطة في المشروع فريدة من نوعها. اذ لم يحدث أي مشروع على الإطلاق بنفس الطريقة من قبل ، ولن يحدث مرة أخرى تحت نفس الظروف. هناك شيء مختلف دائمًا في كل مرة تتكرر فيها أنشطة المشروع. عادة ما تكون الاختلافات عشوائية في طبيعتها. </vt:lpstr>
      <vt:lpstr>2. التعقيد: الأنشطة التي يتكون منها المشروع ليست أعمالًا بسيطة ومتكررة ، مثل قص العشب ، أو طلاء المنزل ، أو غسل السيارة ، أو تحميل شاحنة التوصيل. انما هي انشطة معقدة. على سبيل المثال فان تصميم نافذة  في الحاسوب و جعلها ضمن تطبيق مبرمج يعد نشاط معقد </vt:lpstr>
      <vt:lpstr>3. الأنشطة المتصلة: يعني الارتباط اي أن هناك علاقة منطقية أو تقنية بين الأزواج من الأنشطة. اذ يوجد أمر بالتسلسل الذي يجب أن تكتمل فيه الأنشطة التي تشكل المشروع.  وهي تعتبر متصلة لأن الناتج من أحد الأنشطة هو الإدخال إلى نشاط آخر.</vt:lpstr>
      <vt:lpstr>4. هدف واحد: يجب أن يكون للمشروع هدف واحد و يمكن تقسيم المشاريع الكبيرة أو المعقدة إلى عدة مشاريع فرعية ، كل منها مشروع بحد ذاته. هذا التقسيم يجعل من السيطرة على الإدارة أفضل. </vt:lpstr>
      <vt:lpstr>5. وقت محدد: المشاريع لها تاريخ انتهاء محدد. يمكن فرض هذا التاريخ من قبل الإدارة أو تحديده خارجيًا بواسطة زبون أو وكالة حكومية. و لكن الموعد النهائي هو خارج عن سيطرة أي شخص يعمل في المشروع. </vt:lpstr>
      <vt:lpstr>6. ضمن الميزانية: تتضمن المشروعات أيضًا حدودًا للموارد مثل عدد محدود من الأشخاص أو المال أو الآلات المخصصة للمشروع. يمكن تعديل هذه الموارد من قبل الإدارة أو خفضها  ولكنها تعتبر موارد ثابتة من قبل مدير المشروع. </vt:lpstr>
      <vt:lpstr>*Project management institute(2013), project management body of knowledge, fifth edition, library of congress, USA. *Slack, Nigel &amp; Brandon-Jones, Alistair &amp; Johnston, Robert(2013), Operation Management, Seventh Edition,UK.  *Wysocki , Robert K.(2009), Effective Project Management: Traditional, Agile, Extreme, Fifth Edition, Wiley Publishing, Inc., USA.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cp:revision>
  <dcterms:created xsi:type="dcterms:W3CDTF">2019-05-21T15:53:54Z</dcterms:created>
  <dcterms:modified xsi:type="dcterms:W3CDTF">2019-05-22T00:23:31Z</dcterms:modified>
</cp:coreProperties>
</file>