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48" r:id="rId1"/>
  </p:sldMasterIdLst>
  <p:notesMasterIdLst>
    <p:notesMasterId r:id="rId29"/>
  </p:notesMasterIdLst>
  <p:sldIdLst>
    <p:sldId id="256" r:id="rId2"/>
    <p:sldId id="281" r:id="rId3"/>
    <p:sldId id="284" r:id="rId4"/>
    <p:sldId id="257" r:id="rId5"/>
    <p:sldId id="258" r:id="rId6"/>
    <p:sldId id="260" r:id="rId7"/>
    <p:sldId id="261" r:id="rId8"/>
    <p:sldId id="263" r:id="rId9"/>
    <p:sldId id="264" r:id="rId10"/>
    <p:sldId id="265" r:id="rId11"/>
    <p:sldId id="266" r:id="rId12"/>
    <p:sldId id="283"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5" r:id="rId27"/>
    <p:sldId id="280"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URE" initials="F"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40" autoAdjust="0"/>
    <p:restoredTop sz="94671" autoAdjust="0"/>
  </p:normalViewPr>
  <p:slideViewPr>
    <p:cSldViewPr>
      <p:cViewPr varScale="1">
        <p:scale>
          <a:sx n="70" d="100"/>
          <a:sy n="70" d="100"/>
        </p:scale>
        <p:origin x="1386" y="48"/>
      </p:cViewPr>
      <p:guideLst>
        <p:guide orient="horz" pos="2160"/>
        <p:guide pos="2880"/>
      </p:guideLst>
    </p:cSldViewPr>
  </p:slideViewPr>
  <p:outlineViewPr>
    <p:cViewPr>
      <p:scale>
        <a:sx n="33" d="100"/>
        <a:sy n="33" d="100"/>
      </p:scale>
      <p:origin x="0" y="18"/>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FAB53-D0EF-45D0-91CC-8B8D81FE7CB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pPr rtl="1"/>
          <a:endParaRPr lang="ar-IQ"/>
        </a:p>
      </dgm:t>
    </dgm:pt>
    <dgm:pt modelId="{8B5AD9A4-19D5-4F5F-800B-2CF97946127D}" type="pres">
      <dgm:prSet presAssocID="{E57FAB53-D0EF-45D0-91CC-8B8D81FE7CB0}" presName="outerComposite" presStyleCnt="0">
        <dgm:presLayoutVars>
          <dgm:chMax val="5"/>
          <dgm:dir/>
          <dgm:resizeHandles val="exact"/>
        </dgm:presLayoutVars>
      </dgm:prSet>
      <dgm:spPr/>
      <dgm:t>
        <a:bodyPr/>
        <a:lstStyle/>
        <a:p>
          <a:pPr rtl="1"/>
          <a:endParaRPr lang="ar-IQ"/>
        </a:p>
      </dgm:t>
    </dgm:pt>
    <dgm:pt modelId="{917299CB-65D5-4532-9235-2393677FA1C7}" type="pres">
      <dgm:prSet presAssocID="{E57FAB53-D0EF-45D0-91CC-8B8D81FE7CB0}" presName="dummyMaxCanvas" presStyleCnt="0">
        <dgm:presLayoutVars/>
      </dgm:prSet>
      <dgm:spPr/>
    </dgm:pt>
  </dgm:ptLst>
  <dgm:cxnLst>
    <dgm:cxn modelId="{304A1900-447B-471C-970B-9508CB2F5D3F}" type="presOf" srcId="{E57FAB53-D0EF-45D0-91CC-8B8D81FE7CB0}" destId="{8B5AD9A4-19D5-4F5F-800B-2CF97946127D}" srcOrd="0" destOrd="0" presId="urn:microsoft.com/office/officeart/2005/8/layout/vProcess5"/>
    <dgm:cxn modelId="{8C82B161-2E54-4B15-A78C-58D78C811DC1}" type="presParOf" srcId="{8B5AD9A4-19D5-4F5F-800B-2CF97946127D}" destId="{917299CB-65D5-4532-9235-2393677FA1C7}"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C7168D9-E83E-464E-9661-4362EFF6CA6E}" type="datetimeFigureOut">
              <a:rPr lang="ar-IQ" smtClean="0"/>
              <a:t>05/10/1440</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B81A6CC-958C-4579-B9FC-20E176EDB248}" type="slidenum">
              <a:rPr lang="ar-IQ" smtClean="0"/>
              <a:t>‹#›</a:t>
            </a:fld>
            <a:endParaRPr lang="ar-IQ"/>
          </a:p>
        </p:txBody>
      </p:sp>
    </p:spTree>
    <p:extLst>
      <p:ext uri="{BB962C8B-B14F-4D97-AF65-F5344CB8AC3E}">
        <p14:creationId xmlns:p14="http://schemas.microsoft.com/office/powerpoint/2010/main" val="13971133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B8ABB09-4A1D-463E-8065-109CC2B7EFAA}" type="datetimeFigureOut">
              <a:rPr lang="ar-SA" smtClean="0"/>
              <a:t>05/10/1440</a:t>
            </a:fld>
            <a:endParaRPr lang="ar-SA"/>
          </a:p>
        </p:txBody>
      </p:sp>
      <p:sp>
        <p:nvSpPr>
          <p:cNvPr id="2" name="Footer Placeholder 1"/>
          <p:cNvSpPr>
            <a:spLocks noGrp="1"/>
          </p:cNvSpPr>
          <p:nvPr>
            <p:ph type="ftr" sz="quarter" idx="11"/>
          </p:nvPr>
        </p:nvSpPr>
        <p:spPr/>
        <p:txBody>
          <a:bodyPr/>
          <a:lstStyle/>
          <a:p>
            <a:endParaRPr lang="ar-SA"/>
          </a:p>
        </p:txBody>
      </p:sp>
      <p:sp>
        <p:nvSpPr>
          <p:cNvPr id="15" name="Slide Number Placeholder 14"/>
          <p:cNvSpPr>
            <a:spLocks noGrp="1"/>
          </p:cNvSpPr>
          <p:nvPr>
            <p:ph type="sldNum" sz="quarter" idx="12"/>
          </p:nvPr>
        </p:nvSpPr>
        <p:spPr>
          <a:xfrm>
            <a:off x="8229600" y="6473952"/>
            <a:ext cx="758952" cy="246888"/>
          </a:xfrm>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05/10/1440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05/10/1440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B8ABB09-4A1D-463E-8065-109CC2B7EFAA}" type="datetimeFigureOut">
              <a:rPr lang="ar-SA" smtClean="0"/>
              <a:t>05/10/1440</a:t>
            </a:fld>
            <a:endParaRPr lang="ar-SA"/>
          </a:p>
        </p:txBody>
      </p:sp>
      <p:sp>
        <p:nvSpPr>
          <p:cNvPr id="19" name="Footer Placeholder 18"/>
          <p:cNvSpPr>
            <a:spLocks noGrp="1"/>
          </p:cNvSpPr>
          <p:nvPr>
            <p:ph type="ftr" sz="quarter" idx="11"/>
          </p:nvPr>
        </p:nvSpPr>
        <p:spPr>
          <a:xfrm>
            <a:off x="3581400" y="76200"/>
            <a:ext cx="2895600" cy="288925"/>
          </a:xfrm>
        </p:spPr>
        <p:txBody>
          <a:bodyPr/>
          <a:lstStyle/>
          <a:p>
            <a:endParaRPr lang="ar-SA"/>
          </a:p>
        </p:txBody>
      </p:sp>
      <p:sp>
        <p:nvSpPr>
          <p:cNvPr id="16" name="Slide Number Placeholder 15"/>
          <p:cNvSpPr>
            <a:spLocks noGrp="1"/>
          </p:cNvSpPr>
          <p:nvPr>
            <p:ph type="sldNum" sz="quarter" idx="12"/>
          </p:nvPr>
        </p:nvSpPr>
        <p:spPr>
          <a:xfrm>
            <a:off x="8229600" y="6473952"/>
            <a:ext cx="758952" cy="246888"/>
          </a:xfrm>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B8ABB09-4A1D-463E-8065-109CC2B7EFAA}" type="datetimeFigureOut">
              <a:rPr lang="ar-SA" smtClean="0"/>
              <a:t>05/10/1440</a:t>
            </a:fld>
            <a:endParaRPr lang="ar-SA"/>
          </a:p>
        </p:txBody>
      </p:sp>
      <p:sp>
        <p:nvSpPr>
          <p:cNvPr id="11" name="Footer Placeholder 10"/>
          <p:cNvSpPr>
            <a:spLocks noGrp="1"/>
          </p:cNvSpPr>
          <p:nvPr>
            <p:ph type="ftr" sz="quarter" idx="11"/>
          </p:nvPr>
        </p:nvSpPr>
        <p:spPr/>
        <p:txBody>
          <a:bodyPr/>
          <a:lstStyle/>
          <a:p>
            <a:endParaRPr lang="ar-SA"/>
          </a:p>
        </p:txBody>
      </p:sp>
      <p:sp>
        <p:nvSpPr>
          <p:cNvPr id="16" name="Slide Number Placeholder 15"/>
          <p:cNvSpPr>
            <a:spLocks noGrp="1"/>
          </p:cNvSpPr>
          <p:nvPr>
            <p:ph type="sldNum" sz="quarter" idx="12"/>
          </p:nvPr>
        </p:nvSpPr>
        <p:spPr/>
        <p:txBody>
          <a:bodyPr/>
          <a:lstStyle/>
          <a:p>
            <a:fld id="{0B34F065-1154-456A-91E3-76DE8E75E17B}" type="slidenum">
              <a:rPr lang="ar-SA" smtClean="0"/>
              <a:t>‹#›</a:t>
            </a:fld>
            <a:endParaRPr lang="ar-SA"/>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B8ABB09-4A1D-463E-8065-109CC2B7EFAA}" type="datetimeFigureOut">
              <a:rPr lang="ar-SA" smtClean="0"/>
              <a:t>05/10/1440</a:t>
            </a:fld>
            <a:endParaRPr lang="ar-SA"/>
          </a:p>
        </p:txBody>
      </p:sp>
      <p:sp>
        <p:nvSpPr>
          <p:cNvPr id="10" name="Footer Placeholder 9"/>
          <p:cNvSpPr>
            <a:spLocks noGrp="1"/>
          </p:cNvSpPr>
          <p:nvPr>
            <p:ph type="ftr" sz="quarter" idx="11"/>
          </p:nvPr>
        </p:nvSpPr>
        <p:spPr/>
        <p:txBody>
          <a:bodyPr/>
          <a:lstStyle/>
          <a:p>
            <a:endParaRPr lang="ar-SA"/>
          </a:p>
        </p:txBody>
      </p:sp>
      <p:sp>
        <p:nvSpPr>
          <p:cNvPr id="31" name="Slide Number Placeholder 30"/>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B8ABB09-4A1D-463E-8065-109CC2B7EFAA}" type="datetimeFigureOut">
              <a:rPr lang="ar-SA" smtClean="0"/>
              <a:t>05/10/1440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229600" y="6477000"/>
            <a:ext cx="762000" cy="246888"/>
          </a:xfrm>
        </p:spPr>
        <p:txBody>
          <a:bodyPr/>
          <a:lstStyle/>
          <a:p>
            <a:fld id="{0B34F065-1154-456A-91E3-76DE8E75E17B}" type="slidenum">
              <a:rPr lang="ar-SA" smtClean="0"/>
              <a:t>‹#›</a:t>
            </a:fld>
            <a:endParaRPr lang="ar-SA"/>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B8ABB09-4A1D-463E-8065-109CC2B7EFAA}" type="datetimeFigureOut">
              <a:rPr lang="ar-SA" smtClean="0"/>
              <a:t>05/10/1440</a:t>
            </a:fld>
            <a:endParaRPr lang="ar-SA"/>
          </a:p>
        </p:txBody>
      </p:sp>
      <p:sp>
        <p:nvSpPr>
          <p:cNvPr id="21" name="Footer Placeholder 20"/>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8ABB09-4A1D-463E-8065-109CC2B7EFAA}" type="datetimeFigureOut">
              <a:rPr lang="ar-SA" smtClean="0"/>
              <a:t>05/10/1440</a:t>
            </a:fld>
            <a:endParaRPr lang="ar-SA"/>
          </a:p>
        </p:txBody>
      </p:sp>
      <p:sp>
        <p:nvSpPr>
          <p:cNvPr id="24" name="Footer Placeholder 23"/>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B8ABB09-4A1D-463E-8065-109CC2B7EFAA}" type="datetimeFigureOut">
              <a:rPr lang="ar-SA" smtClean="0"/>
              <a:t>05/10/1440</a:t>
            </a:fld>
            <a:endParaRPr lang="ar-SA"/>
          </a:p>
        </p:txBody>
      </p:sp>
      <p:sp>
        <p:nvSpPr>
          <p:cNvPr id="29" name="Footer Placeholder 28"/>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05/10/1440</a:t>
            </a:fld>
            <a:endParaRPr lang="ar-SA"/>
          </a:p>
        </p:txBody>
      </p:sp>
      <p:sp>
        <p:nvSpPr>
          <p:cNvPr id="5" name="Footer Placeholder 4"/>
          <p:cNvSpPr>
            <a:spLocks noGrp="1"/>
          </p:cNvSpPr>
          <p:nvPr>
            <p:ph type="ftr" sz="quarter" idx="11"/>
          </p:nvPr>
        </p:nvSpPr>
        <p:spPr/>
        <p:txBody>
          <a:bodyPr/>
          <a:lstStyle/>
          <a:p>
            <a:endParaRPr lang="ar-SA"/>
          </a:p>
        </p:txBody>
      </p:sp>
      <p:sp>
        <p:nvSpPr>
          <p:cNvPr id="31" name="Slide Number Placeholder 30"/>
          <p:cNvSpPr>
            <a:spLocks noGrp="1"/>
          </p:cNvSpPr>
          <p:nvPr>
            <p:ph type="sldNum" sz="quarter" idx="12"/>
          </p:nvPr>
        </p:nvSpPr>
        <p:spPr/>
        <p:txBody>
          <a:bodyPr/>
          <a:lstStyle/>
          <a:p>
            <a:fld id="{0B34F065-1154-456A-91E3-76DE8E75E17B}" type="slidenum">
              <a:rPr lang="ar-SA" smtClean="0"/>
              <a:t>‹#›</a:t>
            </a:fld>
            <a:endParaRPr lang="ar-S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B8ABB09-4A1D-463E-8065-109CC2B7EFAA}" type="datetimeFigureOut">
              <a:rPr lang="ar-SA" smtClean="0"/>
              <a:t>05/10/1440</a:t>
            </a:fld>
            <a:endParaRPr lang="ar-SA"/>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B34F065-1154-456A-91E3-76DE8E75E17B}" type="slidenum">
              <a:rPr lang="ar-SA" smtClean="0"/>
              <a:t>‹#›</a:t>
            </a:fld>
            <a:endParaRPr lang="ar-SA"/>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audio" Target="../media/audio1.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970" y="188640"/>
            <a:ext cx="9144000" cy="6858000"/>
          </a:xfrm>
          <a:blipFill dpi="0" rotWithShape="1">
            <a:blip r:embed="rId3">
              <a:extLst>
                <a:ext uri="{28A0092B-C50C-407E-A947-70E740481C1C}">
                  <a14:useLocalDpi xmlns:a14="http://schemas.microsoft.com/office/drawing/2010/main" val="0"/>
                </a:ext>
              </a:extLst>
            </a:blip>
            <a:srcRect/>
            <a:stretch>
              <a:fillRect/>
            </a:stretch>
          </a:blipFill>
        </p:spPr>
        <p:txBody>
          <a:bodyPr>
            <a:normAutofit/>
          </a:bodyPr>
          <a:lstStyle/>
          <a:p>
            <a:pPr algn="ctr"/>
            <a:r>
              <a:rPr lang="ar-IQ" sz="4800" b="1" dirty="0" smtClean="0">
                <a:solidFill>
                  <a:schemeClr val="tx1"/>
                </a:solidFill>
              </a:rPr>
              <a:t>قياس ربحية الزبون ودورها في زيادة الميزة التنافسية</a:t>
            </a:r>
          </a:p>
          <a:p>
            <a:endParaRPr lang="ar-IQ" sz="4800" b="1" dirty="0" smtClean="0">
              <a:solidFill>
                <a:schemeClr val="tx1"/>
              </a:solidFill>
              <a:cs typeface="+mj-cs"/>
            </a:endParaRPr>
          </a:p>
          <a:p>
            <a:r>
              <a:rPr lang="en-US" sz="3200" b="1" dirty="0" smtClean="0">
                <a:solidFill>
                  <a:schemeClr val="tx1"/>
                </a:solidFill>
                <a:cs typeface="+mj-cs"/>
              </a:rPr>
              <a:t>Measure customer profitability and</a:t>
            </a:r>
          </a:p>
          <a:p>
            <a:r>
              <a:rPr lang="en-US" sz="3200" b="1" dirty="0" smtClean="0">
                <a:solidFill>
                  <a:schemeClr val="tx1"/>
                </a:solidFill>
                <a:cs typeface="+mj-cs"/>
              </a:rPr>
              <a:t> its role in increasing competitive advantage</a:t>
            </a:r>
          </a:p>
          <a:p>
            <a:endParaRPr lang="ar-IQ" sz="4800" b="1" dirty="0">
              <a:solidFill>
                <a:schemeClr val="tx1"/>
              </a:solidFill>
              <a:cs typeface="+mj-cs"/>
            </a:endParaRPr>
          </a:p>
        </p:txBody>
      </p:sp>
    </p:spTree>
    <p:extLst>
      <p:ext uri="{BB962C8B-B14F-4D97-AF65-F5344CB8AC3E}">
        <p14:creationId xmlns:p14="http://schemas.microsoft.com/office/powerpoint/2010/main" val="2517806261"/>
      </p:ext>
    </p:extLst>
  </p:cSld>
  <p:clrMapOvr>
    <a:masterClrMapping/>
  </p:clrMapOvr>
  <mc:AlternateContent xmlns:mc="http://schemas.openxmlformats.org/markup-compatibility/2006" xmlns:p14="http://schemas.microsoft.com/office/powerpoint/2010/main">
    <mc:Choice Requires="p14">
      <p:transition spd="slow" p14:dur="1200" advTm="1108">
        <p:dissolve/>
        <p:sndAc>
          <p:stSnd loop="1">
            <p:snd r:embed="rId2" name="chimes.wav"/>
          </p:stSnd>
        </p:sndAc>
      </p:transition>
    </mc:Choice>
    <mc:Fallback xmlns="">
      <p:transition spd="slow" advTm="1108">
        <p:dissolve/>
        <p:sndAc>
          <p:stSnd loop="1">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408712"/>
          </a:xfrm>
          <a:solidFill>
            <a:schemeClr val="bg2">
              <a:lumMod val="75000"/>
            </a:schemeClr>
          </a:solidFill>
        </p:spPr>
        <p:txBody>
          <a:bodyPr>
            <a:normAutofit fontScale="92500" lnSpcReduction="20000"/>
          </a:bodyPr>
          <a:lstStyle/>
          <a:p>
            <a:pPr marL="0" indent="0" algn="just" rtl="1">
              <a:buNone/>
            </a:pPr>
            <a:r>
              <a:rPr lang="ar-IQ" b="1" dirty="0">
                <a:solidFill>
                  <a:schemeClr val="tx1"/>
                </a:solidFill>
              </a:rPr>
              <a:t>اهداف منافع الميزة التنافسية   </a:t>
            </a:r>
            <a:r>
              <a:rPr lang="en-US" b="1" dirty="0">
                <a:solidFill>
                  <a:schemeClr val="tx1"/>
                </a:solidFill>
              </a:rPr>
              <a:t>Benefits of the Competitive Advantage</a:t>
            </a:r>
          </a:p>
          <a:p>
            <a:pPr marL="0" indent="0" algn="just" rtl="1">
              <a:buNone/>
            </a:pPr>
            <a:r>
              <a:rPr lang="ar-IQ" b="1" dirty="0" smtClean="0">
                <a:solidFill>
                  <a:schemeClr val="tx1"/>
                </a:solidFill>
              </a:rPr>
              <a:t>1- </a:t>
            </a:r>
            <a:r>
              <a:rPr lang="ar-IQ" b="1" dirty="0">
                <a:solidFill>
                  <a:schemeClr val="tx1"/>
                </a:solidFill>
              </a:rPr>
              <a:t>تولد الحافز على التحسین المستمر والاستغلال الامثل للأمكانیات والموارد الفنیة والمادیة والمالیة والتنظیمیة والمعلوماتیة الموجهة نحو الزبون والمحافظة على المیزة التنافسیة اطول فترة زمنیة من خلال تحقیق ما یلي:</a:t>
            </a:r>
          </a:p>
          <a:p>
            <a:pPr marL="0" indent="0" algn="just" rtl="1">
              <a:buNone/>
            </a:pPr>
            <a:r>
              <a:rPr lang="ar-IQ" b="1" dirty="0">
                <a:solidFill>
                  <a:schemeClr val="tx1"/>
                </a:solidFill>
              </a:rPr>
              <a:t>أ- زیادة في القیمة المدركة لدى الزبون وتحسینها .</a:t>
            </a:r>
          </a:p>
          <a:p>
            <a:pPr marL="0" indent="0" algn="just" rtl="1">
              <a:buNone/>
            </a:pPr>
            <a:r>
              <a:rPr lang="ar-IQ" b="1" dirty="0">
                <a:solidFill>
                  <a:schemeClr val="tx1"/>
                </a:solidFill>
              </a:rPr>
              <a:t>ب- زیادة قدرة الشركة على تحقیق التمیز وتحسینه المستمر للتفوق على منافسیها .</a:t>
            </a:r>
          </a:p>
          <a:p>
            <a:pPr marL="0" indent="0" algn="just" rtl="1">
              <a:buNone/>
            </a:pPr>
            <a:r>
              <a:rPr lang="ar-IQ" b="1" dirty="0">
                <a:solidFill>
                  <a:schemeClr val="tx1"/>
                </a:solidFill>
              </a:rPr>
              <a:t>2- زیادة رضا الزبون وولائه لمنتجات الوحدة الاقتصادیة لكي یعرقل محاولات المنافسین لجذب هؤلاء الزبائن .</a:t>
            </a:r>
          </a:p>
          <a:p>
            <a:pPr marL="0" indent="0" algn="just" rtl="1">
              <a:buNone/>
            </a:pPr>
            <a:r>
              <a:rPr lang="ar-IQ" b="1" dirty="0">
                <a:solidFill>
                  <a:schemeClr val="tx1"/>
                </a:solidFill>
              </a:rPr>
              <a:t>3- زیادة الحصة السوقیة للوحدة الاقتصادیة من خلال تحسین ادائها على تقدیم قیمة اكبر للزبائن .</a:t>
            </a:r>
          </a:p>
          <a:p>
            <a:pPr marL="0" indent="0" algn="just" rtl="1">
              <a:buNone/>
            </a:pPr>
            <a:r>
              <a:rPr lang="ar-IQ" b="1" dirty="0">
                <a:solidFill>
                  <a:schemeClr val="tx1"/>
                </a:solidFill>
              </a:rPr>
              <a:t>4- زیادة ربحیة الوحدة الاقتصادیة وتعزیز مركزها التنافسي .</a:t>
            </a:r>
          </a:p>
          <a:p>
            <a:pPr marL="0" indent="0" algn="just" rtl="1">
              <a:buNone/>
            </a:pPr>
            <a:r>
              <a:rPr lang="ar-IQ" b="1" dirty="0">
                <a:solidFill>
                  <a:schemeClr val="tx1"/>
                </a:solidFill>
              </a:rPr>
              <a:t>5- تحسین مستوى الانتاجیة والجودة في جمیع انشطة سلسلة القیمة </a:t>
            </a:r>
            <a:r>
              <a:rPr lang="ar-IQ" b="1" dirty="0"/>
              <a:t>.</a:t>
            </a:r>
          </a:p>
        </p:txBody>
      </p:sp>
    </p:spTree>
    <p:extLst>
      <p:ext uri="{BB962C8B-B14F-4D97-AF65-F5344CB8AC3E}">
        <p14:creationId xmlns:p14="http://schemas.microsoft.com/office/powerpoint/2010/main" val="1658092148"/>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himes.wav"/>
          </p:stSnd>
        </p:sndAc>
      </p:transition>
    </mc:Choice>
    <mc:Fallback xmlns="">
      <p:transition spd="slow">
        <p:blinds dir="vert"/>
        <p:sndAc>
          <p:stSnd>
            <p:snd r:embed="rId3"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84976" cy="6480720"/>
          </a:xfrm>
          <a:solidFill>
            <a:schemeClr val="accent6">
              <a:lumMod val="40000"/>
              <a:lumOff val="60000"/>
            </a:schemeClr>
          </a:solidFill>
        </p:spPr>
        <p:txBody>
          <a:bodyPr>
            <a:normAutofit lnSpcReduction="10000"/>
          </a:bodyPr>
          <a:lstStyle/>
          <a:p>
            <a:pPr marL="0" marR="0" indent="0" algn="justLow" rtl="1">
              <a:lnSpc>
                <a:spcPct val="150000"/>
              </a:lnSpc>
              <a:spcBef>
                <a:spcPts val="0"/>
              </a:spcBef>
              <a:spcAft>
                <a:spcPts val="1000"/>
              </a:spcAft>
              <a:buNone/>
            </a:pPr>
            <a:r>
              <a:rPr lang="ar-SA" sz="2400" dirty="0">
                <a:solidFill>
                  <a:schemeClr val="tx1"/>
                </a:solidFill>
                <a:latin typeface="Calibri"/>
                <a:ea typeface="Calibri"/>
              </a:rPr>
              <a:t> أبعاد الميزة التنافسية : </a:t>
            </a:r>
            <a:endParaRPr lang="ar-IQ" sz="2400" dirty="0" smtClean="0">
              <a:solidFill>
                <a:schemeClr val="tx1"/>
              </a:solidFill>
              <a:latin typeface="Calibri"/>
              <a:ea typeface="Calibri"/>
              <a:cs typeface="Times New Roman"/>
            </a:endParaRPr>
          </a:p>
          <a:p>
            <a:pPr marL="0" indent="0" algn="r">
              <a:buNone/>
            </a:pPr>
            <a:r>
              <a:rPr lang="ar-IQ" sz="2400" dirty="0" smtClean="0">
                <a:solidFill>
                  <a:schemeClr val="tx1"/>
                </a:solidFill>
              </a:rPr>
              <a:t>بُعد </a:t>
            </a:r>
            <a:r>
              <a:rPr lang="ar-IQ" sz="2400" dirty="0">
                <a:solidFill>
                  <a:schemeClr val="tx1"/>
                </a:solidFill>
              </a:rPr>
              <a:t>الكلفة: إن الشركات التي تسعى إلى الحصول على حصة سوقية اكبر كأساس لتحقيق نجاحها وتفوقها هي التي تقدم منتجاتها بكلفة أدنى من المنافسين لها. </a:t>
            </a:r>
          </a:p>
          <a:p>
            <a:pPr marL="0" indent="0" algn="r">
              <a:buNone/>
            </a:pPr>
            <a:r>
              <a:rPr lang="ar-IQ" sz="2400" dirty="0">
                <a:solidFill>
                  <a:schemeClr val="tx1"/>
                </a:solidFill>
              </a:rPr>
              <a:t>2 - بعد الجودة: إن الجودة تعد من المزايا التنافسية المهمة والتي تشير إلى أداء الأشياء بصورة صحيحة لتقديم منتجات تتلاءم مع احتياجات الزبائن.</a:t>
            </a:r>
          </a:p>
          <a:p>
            <a:pPr marL="0" indent="0" algn="r">
              <a:buNone/>
            </a:pPr>
            <a:r>
              <a:rPr lang="ar-IQ" sz="2400" dirty="0">
                <a:solidFill>
                  <a:schemeClr val="tx1"/>
                </a:solidFill>
              </a:rPr>
              <a:t> 3 - بعد المرونة: تعد المرونة بأنها الأساس لتحقيق الميزة التنافسية للشركة من خلال الاستجابة السريعة للتغيرات التي قد تحدث في تصميم المنتجات وبما يلاءم حاجات الزبائن.</a:t>
            </a:r>
          </a:p>
          <a:p>
            <a:pPr marL="0" indent="0" algn="r">
              <a:buNone/>
            </a:pPr>
            <a:r>
              <a:rPr lang="ar-IQ" sz="2400" dirty="0">
                <a:solidFill>
                  <a:schemeClr val="tx1"/>
                </a:solidFill>
              </a:rPr>
              <a:t>4 – بعد وقت التسليم: إن بُعد التسليم هو بمثابة القاعدة الأساسية للمُنافسة بين الشركات في الأسواق من خلال التركيز على خفض المُهل الزمنية والسرعة في تصميم منتجات جديدة وتقديمها إلى الزبائن بأقصر وقت ممكن</a:t>
            </a:r>
          </a:p>
          <a:p>
            <a:pPr marL="0" indent="0" algn="just" rtl="1">
              <a:buNone/>
            </a:pPr>
            <a:r>
              <a:rPr lang="ar-IQ" sz="2600" dirty="0">
                <a:solidFill>
                  <a:schemeClr val="tx1"/>
                </a:solidFill>
              </a:rPr>
              <a:t>الابداع : من المزايا التنافسیة التي والتي تتمثل بالمقدرات الستراتيجية التي تؤهلها </a:t>
            </a:r>
            <a:r>
              <a:rPr lang="ar-IQ" sz="2600" dirty="0" smtClean="0">
                <a:solidFill>
                  <a:schemeClr val="tx1"/>
                </a:solidFill>
              </a:rPr>
              <a:t>لتطویر منتجات او</a:t>
            </a:r>
            <a:r>
              <a:rPr lang="ar-IQ" sz="2400" dirty="0" smtClean="0">
                <a:solidFill>
                  <a:schemeClr val="tx1"/>
                </a:solidFill>
              </a:rPr>
              <a:t>خدمات جدیدة والتي تهدف الى تحقیق مخرجات ذات مواصفات عالیة، ویمثل الابداع انتخاب الافكارالصحیحة وتنفیذها وترجمتها الى منتجات وعملیات وخدمات جدیدة </a:t>
            </a:r>
          </a:p>
          <a:p>
            <a:pPr marL="0" indent="0" algn="r">
              <a:buNone/>
            </a:pPr>
            <a:r>
              <a:rPr lang="ar-IQ" dirty="0" smtClean="0"/>
              <a:t> </a:t>
            </a:r>
            <a:endParaRPr lang="ar-IQ" dirty="0"/>
          </a:p>
        </p:txBody>
      </p:sp>
    </p:spTree>
    <p:extLst>
      <p:ext uri="{BB962C8B-B14F-4D97-AF65-F5344CB8AC3E}">
        <p14:creationId xmlns:p14="http://schemas.microsoft.com/office/powerpoint/2010/main" val="2629397228"/>
      </p:ext>
    </p:extLst>
  </p:cSld>
  <p:clrMapOvr>
    <a:masterClrMapping/>
  </p:clrMapOvr>
  <p:transition spd="slow">
    <p:push dir="u"/>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569243"/>
            <a:ext cx="8568952" cy="3836948"/>
          </a:xfrm>
          <a:prstGeom prst="rect">
            <a:avLst/>
          </a:prstGeom>
        </p:spPr>
        <p:txBody>
          <a:bodyPr wrap="square">
            <a:spAutoFit/>
          </a:bodyPr>
          <a:lstStyle/>
          <a:p>
            <a:pPr algn="justLow">
              <a:lnSpc>
                <a:spcPct val="150000"/>
              </a:lnSpc>
              <a:spcAft>
                <a:spcPts val="1000"/>
              </a:spcAft>
            </a:pPr>
            <a:r>
              <a:rPr lang="ar-SA" sz="2800" b="1" dirty="0">
                <a:ea typeface="Calibri"/>
              </a:rPr>
              <a:t>العوامل المؤثرة في الميزة </a:t>
            </a:r>
            <a:r>
              <a:rPr lang="ar-SA" sz="2800" b="1" dirty="0" smtClean="0">
                <a:ea typeface="Calibri"/>
              </a:rPr>
              <a:t>التنافسية</a:t>
            </a:r>
            <a:r>
              <a:rPr lang="ar-IQ" sz="2800" b="1" dirty="0" smtClean="0">
                <a:ea typeface="Calibri"/>
              </a:rPr>
              <a:t> </a:t>
            </a:r>
          </a:p>
          <a:p>
            <a:pPr algn="justLow">
              <a:lnSpc>
                <a:spcPct val="150000"/>
              </a:lnSpc>
              <a:spcAft>
                <a:spcPts val="1000"/>
              </a:spcAft>
            </a:pPr>
            <a:r>
              <a:rPr lang="ar-IQ" sz="2800" b="1" u="sng" dirty="0"/>
              <a:t> اولا :الكفاءة للمقارنة </a:t>
            </a:r>
            <a:endParaRPr lang="en-US" sz="2800" dirty="0"/>
          </a:p>
          <a:p>
            <a:pPr algn="justLow">
              <a:lnSpc>
                <a:spcPct val="150000"/>
              </a:lnSpc>
              <a:spcAft>
                <a:spcPts val="1000"/>
              </a:spcAft>
            </a:pPr>
            <a:r>
              <a:rPr lang="ar-IQ" sz="2800" b="1" u="sng" dirty="0"/>
              <a:t> ثانيا: قوة المساومة </a:t>
            </a:r>
            <a:endParaRPr lang="ar-IQ" sz="2800" b="1" u="sng" dirty="0" smtClean="0"/>
          </a:p>
          <a:p>
            <a:pPr algn="justLow">
              <a:lnSpc>
                <a:spcPct val="150000"/>
              </a:lnSpc>
              <a:spcAft>
                <a:spcPts val="1000"/>
              </a:spcAft>
            </a:pPr>
            <a:r>
              <a:rPr lang="ar-IQ" sz="2800" b="1" u="sng" dirty="0"/>
              <a:t>ثالثا : تكاليف التحول </a:t>
            </a:r>
            <a:endParaRPr lang="en-US" sz="2800" dirty="0"/>
          </a:p>
          <a:p>
            <a:pPr algn="justLow">
              <a:lnSpc>
                <a:spcPct val="150000"/>
              </a:lnSpc>
              <a:spcAft>
                <a:spcPts val="1000"/>
              </a:spcAft>
            </a:pPr>
            <a:endParaRPr lang="ar-IQ" sz="2800" b="1" dirty="0" smtClean="0">
              <a:ea typeface="Calibri"/>
            </a:endParaRPr>
          </a:p>
        </p:txBody>
      </p:sp>
    </p:spTree>
    <p:extLst>
      <p:ext uri="{BB962C8B-B14F-4D97-AF65-F5344CB8AC3E}">
        <p14:creationId xmlns:p14="http://schemas.microsoft.com/office/powerpoint/2010/main" val="3432664279"/>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32932" y="1196751"/>
            <a:ext cx="6878136" cy="474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694774"/>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4"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480720"/>
          </a:xfrm>
          <a:solidFill>
            <a:schemeClr val="bg2">
              <a:lumMod val="90000"/>
            </a:schemeClr>
          </a:solidFill>
        </p:spPr>
        <p:txBody>
          <a:bodyPr>
            <a:normAutofit/>
          </a:bodyPr>
          <a:lstStyle/>
          <a:p>
            <a:pPr marL="0" marR="0" rtl="1">
              <a:lnSpc>
                <a:spcPct val="150000"/>
              </a:lnSpc>
              <a:spcBef>
                <a:spcPts val="0"/>
              </a:spcBef>
              <a:spcAft>
                <a:spcPts val="1000"/>
              </a:spcAft>
              <a:tabLst>
                <a:tab pos="360680" algn="l"/>
              </a:tabLst>
            </a:pPr>
            <a:r>
              <a:rPr lang="ar-IQ" b="1" dirty="0">
                <a:solidFill>
                  <a:schemeClr val="tx1"/>
                </a:solidFill>
              </a:rPr>
              <a:t>قياس  ربحية الزبون </a:t>
            </a:r>
            <a:r>
              <a:rPr lang="ar-IQ" b="1" dirty="0" smtClean="0">
                <a:solidFill>
                  <a:schemeClr val="tx1"/>
                </a:solidFill>
              </a:rPr>
              <a:t>              </a:t>
            </a:r>
            <a:r>
              <a:rPr lang="en-US" b="1" dirty="0" smtClean="0">
                <a:solidFill>
                  <a:schemeClr val="tx1"/>
                </a:solidFill>
              </a:rPr>
              <a:t>Measuring customer profitability</a:t>
            </a:r>
            <a:endParaRPr lang="ar-IQ" b="1"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988840"/>
            <a:ext cx="6408711" cy="3240360"/>
          </a:xfrm>
          <a:prstGeom prst="rect">
            <a:avLst/>
          </a:prstGeom>
        </p:spPr>
      </p:pic>
    </p:spTree>
    <p:extLst>
      <p:ext uri="{BB962C8B-B14F-4D97-AF65-F5344CB8AC3E}">
        <p14:creationId xmlns:p14="http://schemas.microsoft.com/office/powerpoint/2010/main" val="3496800100"/>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7"/>
          <p:cNvSpPr>
            <a:spLocks noChangeArrowheads="1"/>
          </p:cNvSpPr>
          <p:nvPr/>
        </p:nvSpPr>
        <p:spPr bwMode="auto">
          <a:xfrm>
            <a:off x="2093507" y="105491"/>
            <a:ext cx="44165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360363" algn="l"/>
              </a:tabLst>
            </a:pPr>
            <a:r>
              <a:rPr kumimoji="0" lang="ar-SA" sz="3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مراحل تطبيق </a:t>
            </a:r>
            <a:r>
              <a:rPr kumimoji="0" lang="ar-IQ" sz="36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ربحية الزبون</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35496" y="1124744"/>
            <a:ext cx="8928992" cy="5078313"/>
          </a:xfrm>
          <a:prstGeom prst="rect">
            <a:avLst/>
          </a:prstGeom>
        </p:spPr>
        <p:txBody>
          <a:bodyPr wrap="square">
            <a:spAutoFit/>
          </a:bodyPr>
          <a:lstStyle/>
          <a:p>
            <a:r>
              <a:rPr lang="ar-IQ" b="1" u="sng" dirty="0"/>
              <a:t>مفهوم ربحية الزبون</a:t>
            </a:r>
            <a:endParaRPr lang="en-US" dirty="0"/>
          </a:p>
          <a:p>
            <a:r>
              <a:rPr lang="ar-IQ" dirty="0"/>
              <a:t>يقصد بربحية الزبون هو الأختلاف أو الفرق بين الإيرادات أو العوائد المكتسبة من الزبون والتكاليف المرتبطة بالخدمات المقدمة للزبون </a:t>
            </a:r>
            <a:r>
              <a:rPr lang="ar-IQ" dirty="0" smtClean="0"/>
              <a:t>.</a:t>
            </a:r>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ar-IQ" dirty="0"/>
          </a:p>
          <a:p>
            <a:endParaRPr lang="ar-IQ"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276871"/>
            <a:ext cx="7488831" cy="4248473"/>
          </a:xfrm>
          <a:prstGeom prst="rect">
            <a:avLst/>
          </a:prstGeom>
        </p:spPr>
      </p:pic>
    </p:spTree>
    <p:extLst>
      <p:ext uri="{BB962C8B-B14F-4D97-AF65-F5344CB8AC3E}">
        <p14:creationId xmlns:p14="http://schemas.microsoft.com/office/powerpoint/2010/main" val="4233083487"/>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6632"/>
            <a:ext cx="8604448" cy="5909310"/>
          </a:xfrm>
          <a:prstGeom prst="rect">
            <a:avLst/>
          </a:prstGeom>
        </p:spPr>
        <p:txBody>
          <a:bodyPr wrap="square">
            <a:spAutoFit/>
          </a:bodyPr>
          <a:lstStyle/>
          <a:p>
            <a:pPr algn="ctr"/>
            <a:r>
              <a:rPr lang="ar-IQ" sz="2000" dirty="0"/>
              <a:t>تبويبات </a:t>
            </a:r>
            <a:r>
              <a:rPr lang="ar-IQ" sz="2400" dirty="0"/>
              <a:t>ربحية الزبون</a:t>
            </a:r>
          </a:p>
          <a:p>
            <a:pPr algn="just"/>
            <a:r>
              <a:rPr lang="ar-IQ" sz="2400" dirty="0"/>
              <a:t>من </a:t>
            </a:r>
            <a:r>
              <a:rPr lang="ar-IQ" sz="2200" dirty="0"/>
              <a:t>خلال المفهوم أعلاه يتضح ان هناك مقاييس متعددة </a:t>
            </a:r>
            <a:r>
              <a:rPr lang="ar-IQ" sz="2200" dirty="0" smtClean="0"/>
              <a:t>وهي :</a:t>
            </a:r>
            <a:endParaRPr lang="ar-IQ" sz="2200" dirty="0"/>
          </a:p>
          <a:p>
            <a:pPr algn="just"/>
            <a:r>
              <a:rPr lang="ar-IQ" sz="2200" dirty="0"/>
              <a:t>هرم الربحية   </a:t>
            </a:r>
            <a:r>
              <a:rPr lang="en-US" sz="2200" dirty="0"/>
              <a:t>The Pyramid of Profitability : </a:t>
            </a:r>
            <a:r>
              <a:rPr lang="ar-IQ" sz="2200" dirty="0"/>
              <a:t>الشركات ليست بحاجة الى تسويق منتجاتها وخدماتها الى كل الزبائن بنفس الطريقة حيث ان بعضهم يكون مكلف جداً وعوائده منخفضة أو معدومة وفي ضوء هذا صنف </a:t>
            </a:r>
            <a:r>
              <a:rPr lang="ar-IQ" sz="2200" dirty="0" smtClean="0"/>
              <a:t>الزبائن </a:t>
            </a:r>
            <a:r>
              <a:rPr lang="ar-IQ" sz="2200" dirty="0"/>
              <a:t>الى اربع مجاميع بالإعتماد على ربحيتهم :</a:t>
            </a:r>
          </a:p>
          <a:p>
            <a:pPr algn="just"/>
            <a:r>
              <a:rPr lang="ar-IQ" sz="2200" dirty="0"/>
              <a:t>الزبائن البلاتين </a:t>
            </a:r>
            <a:r>
              <a:rPr lang="en-US" sz="2200" dirty="0"/>
              <a:t>Platinum Customers : </a:t>
            </a:r>
            <a:r>
              <a:rPr lang="ar-IQ" sz="2200" dirty="0"/>
              <a:t>وهم الزبائن الأكثر ربحية للشركة كونهم المستخدمين الكبار ولا يتحسسون للأسعار وملتزمين في التعامل مع الشركة وهؤلاء يكونوا على قمة الهرم .</a:t>
            </a:r>
          </a:p>
          <a:p>
            <a:pPr algn="just"/>
            <a:r>
              <a:rPr lang="ar-IQ" sz="2200" dirty="0"/>
              <a:t>الزبائن الذهب </a:t>
            </a:r>
            <a:r>
              <a:rPr lang="en-US" sz="2200" dirty="0"/>
              <a:t>Gold Customers :  </a:t>
            </a:r>
            <a:r>
              <a:rPr lang="ar-IQ" sz="2200" dirty="0"/>
              <a:t>هم الزبائن الذين يكونوا مربحين لكن ليس بمثل الزبائن في الصنف الأول حيث انهم يستفادون من خصومات الأسعار ويسهون اتجاهها فهم يمثلون أقل ولاء ويحولون ان يقللوا من المخاطر عن طريق التعامل مع عدة مجهزين ويكونوا في المستوى الثاني من الهرم .</a:t>
            </a:r>
          </a:p>
          <a:p>
            <a:pPr algn="just"/>
            <a:r>
              <a:rPr lang="ar-IQ" sz="2200" dirty="0"/>
              <a:t> الزبائن الحديد </a:t>
            </a:r>
            <a:r>
              <a:rPr lang="en-US" sz="2200" dirty="0"/>
              <a:t>Iron Customers : </a:t>
            </a:r>
            <a:r>
              <a:rPr lang="ar-IQ" sz="2200" dirty="0"/>
              <a:t>كإشارة الى اولئك الزبائن الذين يتطابقون مع الحجم اللازم لتشغيل واستخدام طاقة المنشأة لكن مستوى الانفاق والولاء والربحية لا تبرر المعاملة الخاصة معهم من قبل المنشأة.</a:t>
            </a:r>
          </a:p>
          <a:p>
            <a:pPr algn="just"/>
            <a:r>
              <a:rPr lang="ar-IQ" sz="2200" dirty="0"/>
              <a:t>الزبائن الرصاص </a:t>
            </a:r>
            <a:r>
              <a:rPr lang="en-US" sz="2200" dirty="0"/>
              <a:t>Lead Customers : </a:t>
            </a:r>
            <a:r>
              <a:rPr lang="ar-IQ" sz="2200" dirty="0"/>
              <a:t>وهم الذين يكلفون الشركة الموارد والأموال في طلباتهم اكثر مما يقدموه للشركة وهؤلاء بشكل عام يمثلون مشكلة للشركة لأنهم يكونوا غير مربحين </a:t>
            </a:r>
            <a:r>
              <a:rPr lang="ar-IQ" dirty="0"/>
              <a:t>.</a:t>
            </a:r>
          </a:p>
        </p:txBody>
      </p:sp>
    </p:spTree>
    <p:extLst>
      <p:ext uri="{BB962C8B-B14F-4D97-AF65-F5344CB8AC3E}">
        <p14:creationId xmlns:p14="http://schemas.microsoft.com/office/powerpoint/2010/main" val="241784732"/>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srcRect/>
          <a:stretch>
            <a:fillRect/>
          </a:stretch>
        </p:blipFill>
        <p:spPr bwMode="auto">
          <a:xfrm>
            <a:off x="567905" y="260350"/>
            <a:ext cx="8081215" cy="6192838"/>
          </a:xfrm>
          <a:prstGeom prst="rect">
            <a:avLst/>
          </a:prstGeom>
          <a:noFill/>
          <a:ln w="9525">
            <a:noFill/>
            <a:miter lim="800000"/>
            <a:headEnd/>
            <a:tailEnd/>
          </a:ln>
        </p:spPr>
      </p:pic>
    </p:spTree>
    <p:extLst>
      <p:ext uri="{BB962C8B-B14F-4D97-AF65-F5344CB8AC3E}">
        <p14:creationId xmlns:p14="http://schemas.microsoft.com/office/powerpoint/2010/main" val="236516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552728"/>
          </a:xfrm>
          <a:blipFill>
            <a:blip r:embed="rId3"/>
            <a:tile tx="0" ty="0" sx="100000" sy="100000" flip="none" algn="tl"/>
          </a:blipFill>
        </p:spPr>
        <p:txBody>
          <a:bodyPr>
            <a:normAutofit fontScale="70000" lnSpcReduction="20000"/>
          </a:bodyPr>
          <a:lstStyle/>
          <a:p>
            <a:pPr marL="0" indent="0" algn="just" rtl="1">
              <a:buNone/>
            </a:pPr>
            <a:r>
              <a:rPr lang="ar-IQ" sz="4400" dirty="0">
                <a:solidFill>
                  <a:schemeClr val="tx1"/>
                </a:solidFill>
              </a:rPr>
              <a:t>التصنيف على أساس كلفة وعوائد العلاقة  </a:t>
            </a:r>
            <a:r>
              <a:rPr lang="en-US" sz="4400" dirty="0">
                <a:solidFill>
                  <a:schemeClr val="tx1"/>
                </a:solidFill>
              </a:rPr>
              <a:t>Relationship Costs &amp; Relationship Revenues: </a:t>
            </a:r>
            <a:r>
              <a:rPr lang="ar-IQ" sz="4400" dirty="0">
                <a:solidFill>
                  <a:schemeClr val="tx1"/>
                </a:solidFill>
              </a:rPr>
              <a:t>يمكن تصنيف الزبائن في ضوء كلف وعوائد علاقتهم بالشركة الى اربع مجاميع </a:t>
            </a:r>
            <a:r>
              <a:rPr lang="ar-IQ" sz="4400" dirty="0" smtClean="0">
                <a:solidFill>
                  <a:schemeClr val="tx1"/>
                </a:solidFill>
              </a:rPr>
              <a:t>:</a:t>
            </a:r>
          </a:p>
          <a:p>
            <a:pPr marL="0" indent="0" algn="just" rtl="1">
              <a:buNone/>
            </a:pPr>
            <a:r>
              <a:rPr lang="ar-IQ" sz="4400" dirty="0" smtClean="0">
                <a:solidFill>
                  <a:schemeClr val="tx1"/>
                </a:solidFill>
              </a:rPr>
              <a:t>المجموعة </a:t>
            </a:r>
            <a:r>
              <a:rPr lang="ar-IQ" sz="4400" dirty="0">
                <a:solidFill>
                  <a:schemeClr val="tx1"/>
                </a:solidFill>
              </a:rPr>
              <a:t>الأولى </a:t>
            </a:r>
            <a:r>
              <a:rPr lang="en-US" sz="4400" dirty="0" smtClean="0">
                <a:solidFill>
                  <a:schemeClr val="tx1"/>
                </a:solidFill>
              </a:rPr>
              <a:t>: </a:t>
            </a:r>
            <a:r>
              <a:rPr lang="ar-IQ" sz="4400" dirty="0">
                <a:solidFill>
                  <a:schemeClr val="tx1"/>
                </a:solidFill>
              </a:rPr>
              <a:t>تتكون هذه المجموعة من الزبائن المربحين الذين يكون لهم عوائد عالية وتكاليف منخفضة وهؤلاء هم الذين يكونوا فاعلين بالنسبة للشركة فهي تحتاج الى اتباع استراتيجية دفاعية لتخفيض تحولهم وانتقالهم الى شركات أخرى .</a:t>
            </a:r>
          </a:p>
          <a:p>
            <a:pPr marL="0" indent="0" algn="just" rtl="1">
              <a:buNone/>
            </a:pPr>
            <a:r>
              <a:rPr lang="ar-IQ" sz="4400" dirty="0">
                <a:solidFill>
                  <a:schemeClr val="tx1"/>
                </a:solidFill>
              </a:rPr>
              <a:t>المجموعة </a:t>
            </a:r>
            <a:r>
              <a:rPr lang="ar-IQ" sz="4400" dirty="0" smtClean="0">
                <a:solidFill>
                  <a:schemeClr val="tx1"/>
                </a:solidFill>
              </a:rPr>
              <a:t>الثانية : تتكون </a:t>
            </a:r>
            <a:r>
              <a:rPr lang="ar-IQ" sz="4400" dirty="0">
                <a:solidFill>
                  <a:schemeClr val="tx1"/>
                </a:solidFill>
              </a:rPr>
              <a:t>من زبائن ذوي عوائد عالية وتكاليف عالية فحجم علاقتهم وصفقاتهم وتفاعلاتهم كبير مع الشركة ويمكن ان نطلق عليهم الزبائن النشطين وهي تتضمن زبائن مربحين وزبائن غير مربحين .</a:t>
            </a:r>
          </a:p>
          <a:p>
            <a:pPr marL="0" indent="0" algn="just" rtl="1">
              <a:buNone/>
            </a:pPr>
            <a:r>
              <a:rPr lang="ar-IQ" sz="4400" dirty="0">
                <a:solidFill>
                  <a:schemeClr val="tx1"/>
                </a:solidFill>
              </a:rPr>
              <a:t>المجموعة الثالثة </a:t>
            </a:r>
            <a:r>
              <a:rPr lang="en-US" sz="4400" dirty="0" smtClean="0">
                <a:solidFill>
                  <a:schemeClr val="tx1"/>
                </a:solidFill>
              </a:rPr>
              <a:t>:</a:t>
            </a:r>
            <a:r>
              <a:rPr lang="ar-IQ" sz="4400" dirty="0">
                <a:solidFill>
                  <a:schemeClr val="tx1"/>
                </a:solidFill>
              </a:rPr>
              <a:t>وتشمل زبائن ذوي عوائد منخفضة وتكاليف منخفضة وأيضاّ تشمل زبائن مربحين وغير مربحين ولأن عوائدهم قليلة فأنهم لا يمثلون نفس الإحتمالية المربحة في المجموعة السابقة.</a:t>
            </a:r>
          </a:p>
          <a:p>
            <a:pPr marL="0" indent="0" algn="just" rtl="1">
              <a:buNone/>
            </a:pPr>
            <a:r>
              <a:rPr lang="ar-IQ" sz="4400" dirty="0">
                <a:solidFill>
                  <a:schemeClr val="tx1"/>
                </a:solidFill>
              </a:rPr>
              <a:t>المجموعة الرابعة </a:t>
            </a:r>
            <a:r>
              <a:rPr lang="ar-IQ" sz="4400" dirty="0" smtClean="0">
                <a:solidFill>
                  <a:schemeClr val="tx1"/>
                </a:solidFill>
              </a:rPr>
              <a:t>:وتشتمل </a:t>
            </a:r>
            <a:r>
              <a:rPr lang="ar-IQ" sz="4400" dirty="0">
                <a:solidFill>
                  <a:schemeClr val="tx1"/>
                </a:solidFill>
              </a:rPr>
              <a:t>هذه المجموعة على الزبائن غير المربحين لأن عوائد العلاقة تكون منخفضة وتكاليف عالية جداً</a:t>
            </a:r>
            <a:r>
              <a:rPr lang="ar-IQ" sz="4400" dirty="0"/>
              <a:t>.</a:t>
            </a:r>
          </a:p>
          <a:p>
            <a:pPr marL="0" indent="0" algn="just">
              <a:buNone/>
            </a:pPr>
            <a:endParaRPr lang="ar-IQ" dirty="0" smtClean="0"/>
          </a:p>
          <a:p>
            <a:pPr marL="0" indent="0">
              <a:buNone/>
            </a:pPr>
            <a:endParaRPr lang="ar-IQ" dirty="0"/>
          </a:p>
        </p:txBody>
      </p:sp>
    </p:spTree>
    <p:extLst>
      <p:ext uri="{BB962C8B-B14F-4D97-AF65-F5344CB8AC3E}">
        <p14:creationId xmlns:p14="http://schemas.microsoft.com/office/powerpoint/2010/main" val="528015349"/>
      </p:ext>
    </p:extLst>
  </p:cSld>
  <p:clrMapOvr>
    <a:masterClrMapping/>
  </p:clrMapOvr>
  <mc:AlternateContent xmlns:mc="http://schemas.openxmlformats.org/markup-compatibility/2006" xmlns:p14="http://schemas.microsoft.com/office/powerpoint/2010/main">
    <mc:Choice Requires="p14">
      <p:transition spd="slow" p14:dur="1600">
        <p14:prism dir="r" isInverted="1"/>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60648"/>
            <a:ext cx="8686800" cy="5819477"/>
          </a:xfrm>
        </p:spPr>
        <p:txBody>
          <a:bodyPr>
            <a:normAutofit fontScale="70000" lnSpcReduction="20000"/>
          </a:bodyPr>
          <a:lstStyle/>
          <a:p>
            <a:pPr algn="just" rtl="1"/>
            <a:r>
              <a:rPr lang="ar-IQ" sz="4000" dirty="0">
                <a:solidFill>
                  <a:schemeClr val="tx1"/>
                </a:solidFill>
              </a:rPr>
              <a:t> مصفوفة ولاء – ربحية الزبون </a:t>
            </a:r>
            <a:r>
              <a:rPr lang="en-US" sz="4000" dirty="0">
                <a:solidFill>
                  <a:schemeClr val="tx1"/>
                </a:solidFill>
              </a:rPr>
              <a:t>Customer loyalty-profitability : </a:t>
            </a:r>
            <a:r>
              <a:rPr lang="ar-IQ" sz="4000" dirty="0">
                <a:solidFill>
                  <a:schemeClr val="tx1"/>
                </a:solidFill>
              </a:rPr>
              <a:t>يمكن تصنيف الزبائن طبقاً لربحيتهم المحتملة ودرجة ولائهم الى اربع تصنيفات وكل تصنيف يحتاج الى استراتيجة مختلفة من قبل الشركة (</a:t>
            </a:r>
            <a:r>
              <a:rPr lang="en-US" sz="4000" dirty="0" err="1">
                <a:solidFill>
                  <a:schemeClr val="tx1"/>
                </a:solidFill>
              </a:rPr>
              <a:t>Kotler</a:t>
            </a:r>
            <a:r>
              <a:rPr lang="en-US" sz="4000" dirty="0">
                <a:solidFill>
                  <a:schemeClr val="tx1"/>
                </a:solidFill>
              </a:rPr>
              <a:t>, 2009: 88) :</a:t>
            </a:r>
          </a:p>
          <a:p>
            <a:pPr algn="just" rtl="1"/>
            <a:r>
              <a:rPr lang="ar-IQ" sz="4000" dirty="0">
                <a:solidFill>
                  <a:schemeClr val="tx1"/>
                </a:solidFill>
              </a:rPr>
              <a:t>الأصدقاء الحقيقيون </a:t>
            </a:r>
            <a:r>
              <a:rPr lang="en-US" sz="4000" dirty="0">
                <a:solidFill>
                  <a:schemeClr val="tx1"/>
                </a:solidFill>
              </a:rPr>
              <a:t>True Friends : </a:t>
            </a:r>
            <a:r>
              <a:rPr lang="ar-IQ" sz="4000" dirty="0">
                <a:solidFill>
                  <a:schemeClr val="tx1"/>
                </a:solidFill>
              </a:rPr>
              <a:t>ويكونوا مربحين ولديهم ولاء عالي للشركة إذ يوجد اتفاق قوي بين احتياجاتهم وعروض الشركة ويجب ان تعمل </a:t>
            </a:r>
            <a:r>
              <a:rPr lang="ar-IQ" sz="4000" dirty="0" smtClean="0">
                <a:solidFill>
                  <a:schemeClr val="tx1"/>
                </a:solidFill>
              </a:rPr>
              <a:t>الشركةعلى </a:t>
            </a:r>
            <a:r>
              <a:rPr lang="ar-IQ" sz="4000" dirty="0">
                <a:solidFill>
                  <a:schemeClr val="tx1"/>
                </a:solidFill>
              </a:rPr>
              <a:t>الأستثمار فيهم بشكل كبير </a:t>
            </a:r>
            <a:r>
              <a:rPr lang="ar-IQ" sz="4000" dirty="0" smtClean="0">
                <a:solidFill>
                  <a:schemeClr val="tx1"/>
                </a:solidFill>
              </a:rPr>
              <a:t>.</a:t>
            </a:r>
            <a:endParaRPr lang="ar-IQ" sz="4000" dirty="0">
              <a:solidFill>
                <a:schemeClr val="tx1"/>
              </a:solidFill>
            </a:endParaRPr>
          </a:p>
          <a:p>
            <a:pPr algn="just" rtl="1"/>
            <a:r>
              <a:rPr lang="ar-IQ" sz="4000" dirty="0">
                <a:solidFill>
                  <a:schemeClr val="tx1"/>
                </a:solidFill>
              </a:rPr>
              <a:t>الغرباء </a:t>
            </a:r>
            <a:r>
              <a:rPr lang="en-US" sz="4000" dirty="0">
                <a:solidFill>
                  <a:schemeClr val="tx1"/>
                </a:solidFill>
              </a:rPr>
              <a:t>Strangers : </a:t>
            </a:r>
            <a:r>
              <a:rPr lang="ar-IQ" sz="4000" dirty="0">
                <a:solidFill>
                  <a:schemeClr val="tx1"/>
                </a:solidFill>
              </a:rPr>
              <a:t>ويكونوا ذو ربحية منخفضة وولاء بسيط ويوجد اتفاق ضعيف بين احتياجاتهم وعروض الشركة .</a:t>
            </a:r>
          </a:p>
          <a:p>
            <a:pPr algn="just" rtl="1"/>
            <a:r>
              <a:rPr lang="ar-IQ" sz="4000" dirty="0">
                <a:solidFill>
                  <a:schemeClr val="tx1"/>
                </a:solidFill>
              </a:rPr>
              <a:t>الفراشات </a:t>
            </a:r>
            <a:r>
              <a:rPr lang="en-US" sz="4000" dirty="0">
                <a:solidFill>
                  <a:schemeClr val="tx1"/>
                </a:solidFill>
              </a:rPr>
              <a:t>Butterflies : </a:t>
            </a:r>
            <a:r>
              <a:rPr lang="ar-IQ" sz="4000" dirty="0">
                <a:solidFill>
                  <a:schemeClr val="tx1"/>
                </a:solidFill>
              </a:rPr>
              <a:t>وهم زبائن مربحين لكن دون ولاء ويوجد اتفاق جيد بين عروض الشركة واحتياجاتهم أي يمكن ان تستفاد منهم الشركة لفترة قصيرة ثم يتركوها بعد ذلك ومن هنا أتت هذه التسمية .</a:t>
            </a:r>
          </a:p>
          <a:p>
            <a:pPr algn="just" rtl="1"/>
            <a:r>
              <a:rPr lang="ar-IQ" sz="4000" dirty="0">
                <a:solidFill>
                  <a:schemeClr val="tx1"/>
                </a:solidFill>
              </a:rPr>
              <a:t>اصداف البحر </a:t>
            </a:r>
            <a:r>
              <a:rPr lang="en-US" sz="4000" dirty="0">
                <a:solidFill>
                  <a:schemeClr val="tx1"/>
                </a:solidFill>
              </a:rPr>
              <a:t>sea shells: </a:t>
            </a:r>
            <a:r>
              <a:rPr lang="ar-IQ" sz="4000" dirty="0">
                <a:solidFill>
                  <a:schemeClr val="tx1"/>
                </a:solidFill>
              </a:rPr>
              <a:t>وهم مرتفعي الولاء للشركة لكنهم ليسوا مربحين ويوجد اتفاق محدود بين احتياجاتهم وعروض الشركة</a:t>
            </a:r>
          </a:p>
          <a:p>
            <a:pPr algn="just" rtl="1"/>
            <a:r>
              <a:rPr lang="ar-IQ" sz="4000" dirty="0" smtClean="0">
                <a:solidFill>
                  <a:schemeClr val="tx1"/>
                </a:solidFill>
              </a:rPr>
              <a:t>.</a:t>
            </a:r>
            <a:endParaRPr lang="en-US" sz="4000" dirty="0">
              <a:solidFill>
                <a:schemeClr val="tx1"/>
              </a:solidFill>
            </a:endParaRPr>
          </a:p>
        </p:txBody>
      </p:sp>
    </p:spTree>
    <p:extLst>
      <p:ext uri="{BB962C8B-B14F-4D97-AF65-F5344CB8AC3E}">
        <p14:creationId xmlns:p14="http://schemas.microsoft.com/office/powerpoint/2010/main" val="1897537392"/>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16222"/>
            <a:ext cx="8686800" cy="5472608"/>
          </a:xfrm>
        </p:spPr>
        <p:txBody>
          <a:bodyPr>
            <a:noAutofit/>
          </a:bodyPr>
          <a:lstStyle/>
          <a:p>
            <a:pPr algn="ctr"/>
            <a:r>
              <a:rPr lang="ar-IQ" sz="4800" b="1" dirty="0"/>
              <a:t/>
            </a:r>
            <a:br>
              <a:rPr lang="ar-IQ" sz="4800" b="1" dirty="0"/>
            </a:br>
            <a:r>
              <a:rPr lang="ar-IQ" sz="4800" b="1" dirty="0"/>
              <a:t> الأستاذ الدكتورة منال جبار سرور</a:t>
            </a:r>
            <a:br>
              <a:rPr lang="ar-IQ" sz="4800" b="1" dirty="0"/>
            </a:br>
            <a:r>
              <a:rPr lang="ar-IQ" sz="4800" b="1" dirty="0"/>
              <a:t/>
            </a:r>
            <a:br>
              <a:rPr lang="ar-IQ" sz="4800" b="1" dirty="0"/>
            </a:br>
            <a:r>
              <a:rPr lang="ar-IQ" sz="4800" b="1" dirty="0"/>
              <a:t>لمرحلة الدكتوراه الكورس الثاني</a:t>
            </a:r>
            <a:br>
              <a:rPr lang="ar-IQ" sz="4800" b="1" dirty="0"/>
            </a:br>
            <a:r>
              <a:rPr lang="ar-IQ" sz="4800" b="1" dirty="0"/>
              <a:t>للعام الدراسي </a:t>
            </a:r>
            <a:r>
              <a:rPr lang="ar-IQ" sz="4800" b="1" dirty="0" smtClean="0"/>
              <a:t>2018-2019</a:t>
            </a:r>
            <a:r>
              <a:rPr lang="ar-IQ" sz="4800" b="1" dirty="0"/>
              <a:t/>
            </a:r>
            <a:br>
              <a:rPr lang="ar-IQ" sz="4800" b="1" dirty="0"/>
            </a:br>
            <a:r>
              <a:rPr lang="ar-IQ" sz="4800" b="1" dirty="0"/>
              <a:t/>
            </a:r>
            <a:br>
              <a:rPr lang="ar-IQ" sz="4800" b="1" dirty="0"/>
            </a:br>
            <a:endParaRPr lang="ar-IQ" sz="4800" b="1" dirty="0"/>
          </a:p>
        </p:txBody>
      </p:sp>
    </p:spTree>
    <p:extLst>
      <p:ext uri="{BB962C8B-B14F-4D97-AF65-F5344CB8AC3E}">
        <p14:creationId xmlns:p14="http://schemas.microsoft.com/office/powerpoint/2010/main" val="2896037745"/>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38" y="1235004"/>
            <a:ext cx="3105150" cy="226600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838" y="4221088"/>
            <a:ext cx="3105150" cy="233546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4152268"/>
            <a:ext cx="3419872" cy="240428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4088" y="1235004"/>
            <a:ext cx="3419872" cy="2121988"/>
          </a:xfrm>
          <a:prstGeom prst="rect">
            <a:avLst/>
          </a:prstGeom>
        </p:spPr>
      </p:pic>
    </p:spTree>
    <p:extLst>
      <p:ext uri="{BB962C8B-B14F-4D97-AF65-F5344CB8AC3E}">
        <p14:creationId xmlns:p14="http://schemas.microsoft.com/office/powerpoint/2010/main" val="442964881"/>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928992" cy="6624736"/>
          </a:xfrm>
          <a:solidFill>
            <a:schemeClr val="accent3">
              <a:lumMod val="40000"/>
              <a:lumOff val="60000"/>
            </a:schemeClr>
          </a:solidFill>
        </p:spPr>
        <p:txBody>
          <a:bodyPr>
            <a:normAutofit/>
          </a:bodyPr>
          <a:lstStyle/>
          <a:p>
            <a:pPr marL="0" indent="0" algn="ctr" rtl="1">
              <a:buNone/>
            </a:pPr>
            <a:r>
              <a:rPr lang="ar-IQ" sz="2400" dirty="0">
                <a:solidFill>
                  <a:schemeClr val="tx1"/>
                </a:solidFill>
              </a:rPr>
              <a:t>أساليب حساب ربحية الزبون</a:t>
            </a:r>
          </a:p>
          <a:p>
            <a:pPr marL="0" indent="0" algn="r" rtl="1">
              <a:buNone/>
            </a:pPr>
            <a:r>
              <a:rPr lang="ar-IQ" sz="2600" dirty="0">
                <a:solidFill>
                  <a:schemeClr val="tx1"/>
                </a:solidFill>
              </a:rPr>
              <a:t>حساب ربحية الزبون (</a:t>
            </a:r>
            <a:r>
              <a:rPr lang="en-US" sz="3000" dirty="0">
                <a:solidFill>
                  <a:schemeClr val="tx1"/>
                </a:solidFill>
              </a:rPr>
              <a:t>CPA) </a:t>
            </a:r>
            <a:r>
              <a:rPr lang="ar-IQ" sz="3000" dirty="0">
                <a:solidFill>
                  <a:schemeClr val="tx1"/>
                </a:solidFill>
              </a:rPr>
              <a:t>على مستوى الفرد : يجري تحليل ربحية الزبون على مستوى الفرد بصورة ارقام واشكال تقدم صورة واضحة حول كيفية سلوك المشتري (الخدمات المطلوبة، سلوك الشراء وما شابه ذلك) وسلوك المجهز (توفير الخدمة، الخصومات، وجهود التسويق وما شابه ذلك) ومقارنة تكاليفها مع الايرادات وهوامش المبيعات، والشكل التالي يوضح عوائد وتكاليف اثنان من الزبائن مبيعاتهما متطابقة وتكاليفهما مختلفة </a:t>
            </a:r>
            <a:endParaRPr lang="en-US" sz="3000" dirty="0">
              <a:solidFill>
                <a:schemeClr val="tx1"/>
              </a:solidFill>
            </a:endParaRPr>
          </a:p>
          <a:p>
            <a:pPr marL="0" indent="0" algn="r" rtl="1">
              <a:buNone/>
            </a:pPr>
            <a:r>
              <a:rPr lang="ar-IQ" sz="2800" dirty="0">
                <a:solidFill>
                  <a:schemeClr val="tx1"/>
                </a:solidFill>
              </a:rPr>
              <a:t>حساب ربحية الزبون (</a:t>
            </a:r>
            <a:r>
              <a:rPr lang="en-US" sz="2800" dirty="0">
                <a:solidFill>
                  <a:schemeClr val="tx1"/>
                </a:solidFill>
              </a:rPr>
              <a:t>CPA) </a:t>
            </a:r>
            <a:r>
              <a:rPr lang="ar-IQ" sz="2800" dirty="0">
                <a:solidFill>
                  <a:schemeClr val="tx1"/>
                </a:solidFill>
              </a:rPr>
              <a:t>على المستوى الإجمالي : ضمن المستوى الاجمالي فان ارقام واشكال تحليل ربحية الزبون تقدم رؤيا واضحة عن توزيع وتركز الارباح ضمن مجموعة من الزبائن ، وهناك طريقتان لتحيل ربحية الزبائن على المستوى الاجمالي هما : </a:t>
            </a:r>
          </a:p>
          <a:p>
            <a:pPr marL="0" indent="0" algn="r" rtl="1">
              <a:buNone/>
            </a:pPr>
            <a:r>
              <a:rPr lang="ar-IQ" sz="2800" dirty="0">
                <a:solidFill>
                  <a:schemeClr val="tx1"/>
                </a:solidFill>
              </a:rPr>
              <a:t>هرم ربحية الزبون  و منحنى (</a:t>
            </a:r>
            <a:r>
              <a:rPr lang="en-US" sz="2800" dirty="0">
                <a:solidFill>
                  <a:schemeClr val="tx1"/>
                </a:solidFill>
              </a:rPr>
              <a:t>Stobachoff</a:t>
            </a:r>
            <a:r>
              <a:rPr lang="ar-IQ" dirty="0" smtClean="0">
                <a:solidFill>
                  <a:schemeClr val="tx1"/>
                </a:solidFill>
              </a:rPr>
              <a:t>)</a:t>
            </a:r>
            <a:endParaRPr lang="ar-IQ" dirty="0">
              <a:solidFill>
                <a:schemeClr val="tx1"/>
              </a:solidFill>
            </a:endParaRPr>
          </a:p>
        </p:txBody>
      </p:sp>
    </p:spTree>
    <p:extLst>
      <p:ext uri="{BB962C8B-B14F-4D97-AF65-F5344CB8AC3E}">
        <p14:creationId xmlns:p14="http://schemas.microsoft.com/office/powerpoint/2010/main" val="1229481687"/>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856984" cy="6480720"/>
          </a:xfrm>
          <a:blipFill>
            <a:blip r:embed="rId3"/>
            <a:tile tx="0" ty="0" sx="100000" sy="100000" flip="none" algn="tl"/>
          </a:blipFill>
        </p:spPr>
        <p:txBody>
          <a:bodyPr>
            <a:normAutofit fontScale="70000" lnSpcReduction="20000"/>
          </a:bodyPr>
          <a:lstStyle/>
          <a:p>
            <a:pPr marL="0" indent="0" algn="ctr" rtl="1">
              <a:buNone/>
            </a:pPr>
            <a:r>
              <a:rPr lang="ar-IQ" sz="3400" b="1" u="sng" dirty="0">
                <a:solidFill>
                  <a:schemeClr val="tx1"/>
                </a:solidFill>
              </a:rPr>
              <a:t>مقاييس ربحية الزبون </a:t>
            </a:r>
          </a:p>
          <a:p>
            <a:pPr marL="0" indent="0" algn="just" rtl="1">
              <a:buNone/>
            </a:pPr>
            <a:r>
              <a:rPr lang="ar-IQ" sz="3400" dirty="0">
                <a:solidFill>
                  <a:schemeClr val="tx1"/>
                </a:solidFill>
              </a:rPr>
              <a:t>هناك ثلاث مقاييس شائعة لربحية الزبون هي : (</a:t>
            </a:r>
            <a:r>
              <a:rPr lang="en-US" sz="3400" dirty="0">
                <a:solidFill>
                  <a:schemeClr val="tx1"/>
                </a:solidFill>
              </a:rPr>
              <a:t>Kawasaki, 2007: 54-58)</a:t>
            </a:r>
          </a:p>
          <a:p>
            <a:pPr marL="0" indent="0" algn="just" rtl="1">
              <a:buNone/>
            </a:pPr>
            <a:r>
              <a:rPr lang="ar-IQ" sz="3400" dirty="0">
                <a:solidFill>
                  <a:schemeClr val="tx1"/>
                </a:solidFill>
              </a:rPr>
              <a:t>مقياس الربحية التاريخية  </a:t>
            </a:r>
            <a:r>
              <a:rPr lang="en-US" sz="3400" dirty="0">
                <a:solidFill>
                  <a:schemeClr val="tx1"/>
                </a:solidFill>
              </a:rPr>
              <a:t>Historical Measure : </a:t>
            </a:r>
            <a:r>
              <a:rPr lang="ar-IQ" sz="3400" dirty="0">
                <a:solidFill>
                  <a:schemeClr val="tx1"/>
                </a:solidFill>
              </a:rPr>
              <a:t>تفهم ربحية الزبون عادةً على انها ربحية تاريخية, وتعرف بانها القيمة المستقبلية للايرادات مطروحا منها التكاليف (الفعلية), والربحية التاريخية هي مقياس نجاح الشركة في استغلال امكانية الزبون وضمن هذا المنطلق فهنالك تضليل يشوب هذا المقياس لأن من الإستحالة ان نحدد فيما اذا كانت ربحية الزبون هي بسبب قرارات الإدارة أو خصائص الزبون فضلاً عن ذلك في الصناعات الدورية غير المستقرة تكون الربحية التاريخية مشوهة بسبب الدورات التي تمر بها </a:t>
            </a:r>
            <a:r>
              <a:rPr lang="ar-IQ" sz="3400" dirty="0" smtClean="0">
                <a:solidFill>
                  <a:schemeClr val="tx1"/>
                </a:solidFill>
              </a:rPr>
              <a:t>الصناعة.</a:t>
            </a:r>
            <a:endParaRPr lang="ar-IQ" sz="3400" dirty="0">
              <a:solidFill>
                <a:schemeClr val="tx1"/>
              </a:solidFill>
            </a:endParaRPr>
          </a:p>
          <a:p>
            <a:pPr marL="0" indent="0" algn="just" rtl="1">
              <a:buNone/>
            </a:pPr>
            <a:r>
              <a:rPr lang="ar-IQ" sz="3400" dirty="0">
                <a:solidFill>
                  <a:schemeClr val="tx1"/>
                </a:solidFill>
              </a:rPr>
              <a:t>مقياس الربحية الهامشية </a:t>
            </a:r>
            <a:r>
              <a:rPr lang="en-US" sz="3400" dirty="0">
                <a:solidFill>
                  <a:schemeClr val="tx1"/>
                </a:solidFill>
              </a:rPr>
              <a:t>Marginal Profitability : </a:t>
            </a:r>
            <a:r>
              <a:rPr lang="ar-IQ" sz="3400" dirty="0">
                <a:solidFill>
                  <a:schemeClr val="tx1"/>
                </a:solidFill>
              </a:rPr>
              <a:t>يقيس مقياس هامش الربحية مساهمة الزبون بالارباح الكلية للشركة ويتطلب تعريف وتحديد الفترات الزمنية القصيرة والطويلة الامد. ففي الفترات الزمنية قصيرة الامد تكون طلبات الزبائن الاخرين ثابتة لان الطلبات المتفق عليها يجب ان تسلم وكذلك بسبب القيود التشغيلية فان جدولة الانتاج مع الطلب لايمكن ان تعدل وعلى اي حال فان الطلبات غير المربحة في المدى البعيد يمكن ان تستبعد وتستبدل بطلبات اخرى </a:t>
            </a:r>
            <a:endParaRPr lang="ar-IQ" sz="3400" dirty="0" smtClean="0">
              <a:solidFill>
                <a:schemeClr val="tx1"/>
              </a:solidFill>
            </a:endParaRPr>
          </a:p>
          <a:p>
            <a:pPr marL="0" indent="0" algn="just" rtl="1">
              <a:buNone/>
            </a:pPr>
            <a:r>
              <a:rPr lang="ar-IQ" sz="3400" dirty="0" smtClean="0">
                <a:solidFill>
                  <a:schemeClr val="tx1"/>
                </a:solidFill>
              </a:rPr>
              <a:t>مقياس </a:t>
            </a:r>
            <a:r>
              <a:rPr lang="ar-IQ" sz="3400" dirty="0">
                <a:solidFill>
                  <a:schemeClr val="tx1"/>
                </a:solidFill>
              </a:rPr>
              <a:t>الربحية المحتملة  </a:t>
            </a:r>
            <a:r>
              <a:rPr lang="en-US" sz="3400" dirty="0">
                <a:solidFill>
                  <a:schemeClr val="tx1"/>
                </a:solidFill>
              </a:rPr>
              <a:t>Potential Profitability: </a:t>
            </a:r>
            <a:r>
              <a:rPr lang="ar-IQ" sz="3400" dirty="0">
                <a:solidFill>
                  <a:schemeClr val="tx1"/>
                </a:solidFill>
              </a:rPr>
              <a:t>يصف مقياس الربحية المحتملة ربحية زبون ما في المستقبل او في وضع مثالي . وفي ظل هذا الوضع يتشري الزبون حصة كبيرة من المشتريات الكلية من نفس  المجهز ومن ناحية اخرى فان المجهز يشتغل بشكل كفوء قدر الامكان مع الزبون. والربحية المحتملة يمكن ان تفهم على انها الربحية المستقبلية للزبون</a:t>
            </a:r>
            <a:r>
              <a:rPr lang="ar-IQ" dirty="0"/>
              <a:t>.</a:t>
            </a:r>
          </a:p>
        </p:txBody>
      </p:sp>
    </p:spTree>
    <p:extLst>
      <p:ext uri="{BB962C8B-B14F-4D97-AF65-F5344CB8AC3E}">
        <p14:creationId xmlns:p14="http://schemas.microsoft.com/office/powerpoint/2010/main" val="3896230467"/>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himes.wav"/>
          </p:stSnd>
        </p:sndAc>
      </p:transition>
    </mc:Choice>
    <mc:Fallback xmlns="">
      <p:transition spd="slow">
        <p:checker/>
        <p:sndAc>
          <p:stSnd>
            <p:snd r:embed="rId5"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443841"/>
            <a:ext cx="8712968" cy="3785652"/>
          </a:xfrm>
          <a:prstGeom prst="rect">
            <a:avLst/>
          </a:prstGeom>
        </p:spPr>
        <p:txBody>
          <a:bodyPr wrap="square">
            <a:spAutoFit/>
          </a:bodyPr>
          <a:lstStyle/>
          <a:p>
            <a:pPr algn="ctr"/>
            <a:r>
              <a:rPr lang="ar-IQ" sz="2400" b="1" u="sng" dirty="0"/>
              <a:t>المعالجة المحاسبية لربحية الزبون </a:t>
            </a:r>
            <a:endParaRPr lang="en-US" sz="2400" dirty="0"/>
          </a:p>
          <a:p>
            <a:pPr algn="just"/>
            <a:r>
              <a:rPr lang="ar-IQ" sz="2400" b="1" dirty="0"/>
              <a:t>عالجت محاسبة التكلفة المعاصرة ربحية الزبون بطريقتين:</a:t>
            </a:r>
            <a:endParaRPr lang="en-US" sz="2400" dirty="0"/>
          </a:p>
          <a:p>
            <a:pPr algn="just"/>
            <a:r>
              <a:rPr lang="ar-IQ" sz="2400" dirty="0"/>
              <a:t>قياس ربحية الزبون فيما يتعلق بالسجلات التاريخية / وبهذا المعنى فان ربحية الزبون يمكن ان تظهر بشكل مشابه لكشف الارباح والخسائر للشركة. ويتمثل الاختلاف الاساسي بينهما في ان ربحية الزبون تشير الى زبون ما خاص ومعين اما كشف الارباح  والخسائر فيشير الى مجموعة من الزبائن ويمكن اجراء تحليل ربحية الزبون تاريخيا الى عدة مستويات والنقطة المشتركة هنا في حساب هامش المساهمة (هامش ربح المساهمة الاجمالي) وايرادات المبيعات المتعلقة بكل النفقات المرتبطة بالمنتج ولكل المنتجات المباعة لزبون واحد خلال فترة زمنية محددة وبالاعتماد على البيانات المتوافرة الخاصة بالنفقات التسويقية والادارية والنفقات الاخرى التي يتم طرحها من الايرادات لاستخراج ربحية الزبون .  </a:t>
            </a:r>
            <a:endParaRPr lang="en-US" sz="2400" dirty="0"/>
          </a:p>
        </p:txBody>
      </p:sp>
    </p:spTree>
    <p:extLst>
      <p:ext uri="{BB962C8B-B14F-4D97-AF65-F5344CB8AC3E}">
        <p14:creationId xmlns:p14="http://schemas.microsoft.com/office/powerpoint/2010/main" val="948309298"/>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86253962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07504" y="1166843"/>
            <a:ext cx="8712968" cy="5262979"/>
          </a:xfrm>
          <a:prstGeom prst="rect">
            <a:avLst/>
          </a:prstGeom>
        </p:spPr>
        <p:txBody>
          <a:bodyPr wrap="square">
            <a:spAutoFit/>
          </a:bodyPr>
          <a:lstStyle/>
          <a:p>
            <a:pPr algn="just"/>
            <a:r>
              <a:rPr lang="ar-IQ" sz="2800" dirty="0"/>
              <a:t>تحليل ربحية الزبون في ظل النظام التقليدي وفي ظل نظام الـ </a:t>
            </a:r>
            <a:r>
              <a:rPr lang="en-US" sz="2800" dirty="0"/>
              <a:t>ABC</a:t>
            </a:r>
          </a:p>
          <a:p>
            <a:pPr algn="just"/>
            <a:r>
              <a:rPr lang="ar-IQ" sz="2800" dirty="0"/>
              <a:t>على الرغم من ان بيانات العوائد والايرادات القادمة من مجاميع الزبون يمكن الحصول عليها من قواعد بيانات الادارة الخاصة بالمبيعات والسجلات الداخلية للشركة إلا ان المفتاح الأساس لتحليل ربحية الزبون يقع في اختيار طريقة التكاليف الملائمة كوسيلة لتحليل تكاليف الزبون ، وهناك نوعين من التقنيات ذات العلاقة وهي تقنيات التكاليف التقليدية والتكاليف في ظل النظام على اساس الأنشطة </a:t>
            </a:r>
            <a:r>
              <a:rPr lang="en-US" sz="2800" dirty="0"/>
              <a:t>ABC .</a:t>
            </a:r>
          </a:p>
          <a:p>
            <a:pPr algn="just"/>
            <a:r>
              <a:rPr lang="ar-IQ" sz="2800" dirty="0"/>
              <a:t>ان الزبائن غير متساويين في استغلالهم للأنشطة وتكلفتهم والعوائد المتحققة منهم ، في حين ان أنظمة التكاليف التقليدية تميل بالنتيجة الى تحميل نفس التكاليف على كل الزبائن هذا يمكن ان يقود لإفتراض بأن الزبائن الكبار هم أكثر ربحية لكن الزبون الكبير الذي يجري طلبات كبيرة على المجهز قد يكون في الحقيقة اقل ربحية من الزبون الذي يكون طلبه صغير الحجم.</a:t>
            </a:r>
          </a:p>
        </p:txBody>
      </p:sp>
    </p:spTree>
    <p:extLst>
      <p:ext uri="{BB962C8B-B14F-4D97-AF65-F5344CB8AC3E}">
        <p14:creationId xmlns:p14="http://schemas.microsoft.com/office/powerpoint/2010/main" val="610304705"/>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himes.wav"/>
          </p:stSnd>
        </p:sndAc>
      </p:transition>
    </mc:Choice>
    <mc:Fallback xmlns="">
      <p:transition spd="slow">
        <p:fade/>
        <p:sndAc>
          <p:stSnd>
            <p:snd r:embed="rId9" name="chimes.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720840"/>
            <a:ext cx="8280920" cy="4401205"/>
          </a:xfrm>
          <a:prstGeom prst="rect">
            <a:avLst/>
          </a:prstGeom>
        </p:spPr>
        <p:txBody>
          <a:bodyPr wrap="square">
            <a:spAutoFit/>
          </a:bodyPr>
          <a:lstStyle/>
          <a:p>
            <a:pPr algn="just"/>
            <a:r>
              <a:rPr lang="ar-IQ" dirty="0"/>
              <a:t> </a:t>
            </a:r>
            <a:r>
              <a:rPr lang="ar-IQ" sz="2800" dirty="0"/>
              <a:t>وفي ظل الـ </a:t>
            </a:r>
            <a:r>
              <a:rPr lang="en-US" sz="2800" dirty="0"/>
              <a:t>ABC</a:t>
            </a:r>
            <a:r>
              <a:rPr lang="ar-IQ" sz="2800" dirty="0"/>
              <a:t> فأنه يمكن المدراء من تفصيل وتقسيم الأعمال في طرق مختلفة عديدة عن طريق المنتج أو مجموعة متشابهه من المنتجات أو عن طريق الزبون الفرد او مجموعة من الزبائن أو عن طريق قنوات التوزيع فتحليل </a:t>
            </a:r>
            <a:r>
              <a:rPr lang="en-US" sz="2800" dirty="0"/>
              <a:t>ABC</a:t>
            </a:r>
            <a:r>
              <a:rPr lang="ar-IQ" sz="2800" dirty="0"/>
              <a:t> يمكن أن يحدد بدقة الاختلاف في تكاليف خدمة الزبائن الفرديين بدون ان يعتمد على توزيع التكاليف بشكل متساوٍ على جميع الزبائن </a:t>
            </a:r>
            <a:endParaRPr lang="en-US" sz="2800" dirty="0"/>
          </a:p>
          <a:p>
            <a:pPr algn="just"/>
            <a:r>
              <a:rPr lang="ar-IQ" sz="2800" dirty="0"/>
              <a:t>ان نظام </a:t>
            </a:r>
            <a:r>
              <a:rPr lang="en-US" sz="2800" dirty="0"/>
              <a:t>ABC</a:t>
            </a:r>
            <a:r>
              <a:rPr lang="ar-IQ" sz="2800" dirty="0"/>
              <a:t> كان يطبق في بداية الأمر على تكاليف المنتج وتحليل ربحية المنتج الا ان نطاقه قد توسع بحيث اصبح يطبق حالياً من قبل المنظمات في تطوير نظم تحليل ربحية الزبون (</a:t>
            </a:r>
            <a:r>
              <a:rPr lang="en-US" sz="2800" dirty="0"/>
              <a:t>CPA</a:t>
            </a:r>
            <a:r>
              <a:rPr lang="ar-IQ" sz="2800" dirty="0"/>
              <a:t>) فهذا المدخل ينظر الى الزبون بدلاً من النظر الى المنتج كهدف للكلفة .</a:t>
            </a:r>
            <a:endParaRPr lang="en-US" sz="2800" dirty="0"/>
          </a:p>
        </p:txBody>
      </p:sp>
    </p:spTree>
    <p:extLst>
      <p:ext uri="{BB962C8B-B14F-4D97-AF65-F5344CB8AC3E}">
        <p14:creationId xmlns:p14="http://schemas.microsoft.com/office/powerpoint/2010/main" val="2883926794"/>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60648"/>
            <a:ext cx="8458200" cy="6336703"/>
          </a:xfrm>
        </p:spPr>
        <p:txBody>
          <a:bodyPr anchor="t">
            <a:normAutofit fontScale="90000"/>
          </a:bodyPr>
          <a:lstStyle/>
          <a:p>
            <a:pPr algn="r" rtl="1"/>
            <a:r>
              <a:rPr lang="ar-IQ" sz="2400" dirty="0">
                <a:solidFill>
                  <a:schemeClr val="tx1"/>
                </a:solidFill>
                <a:cs typeface="+mn-cs"/>
              </a:rPr>
              <a:t>الاستنتاجات :</a:t>
            </a:r>
            <a:br>
              <a:rPr lang="ar-IQ" sz="2400" dirty="0">
                <a:solidFill>
                  <a:schemeClr val="tx1"/>
                </a:solidFill>
                <a:cs typeface="+mn-cs"/>
              </a:rPr>
            </a:br>
            <a:r>
              <a:rPr lang="ar-IQ" sz="2400" dirty="0">
                <a:solidFill>
                  <a:schemeClr val="tx1"/>
                </a:solidFill>
                <a:cs typeface="+mn-cs"/>
              </a:rPr>
              <a:t>1 - هناك قصور واضح وتخوف من قبل الوحدة الاقتصادیة في جمع المعلومات المتعلقة بربحیة </a:t>
            </a:r>
            <a:r>
              <a:rPr lang="ar-IQ" sz="2400" dirty="0" smtClean="0">
                <a:solidFill>
                  <a:schemeClr val="tx1"/>
                </a:solidFill>
                <a:cs typeface="+mn-cs"/>
              </a:rPr>
              <a:t>الزبائن كونه </a:t>
            </a:r>
            <a:r>
              <a:rPr lang="ar-IQ" sz="2400" dirty="0">
                <a:solidFill>
                  <a:schemeClr val="tx1"/>
                </a:solidFill>
                <a:cs typeface="+mn-cs"/>
              </a:rPr>
              <a:t>یحتاج الى جهد ووقت وتكلفة اضافیة.</a:t>
            </a:r>
            <a:br>
              <a:rPr lang="ar-IQ" sz="2400" dirty="0">
                <a:solidFill>
                  <a:schemeClr val="tx1"/>
                </a:solidFill>
                <a:cs typeface="+mn-cs"/>
              </a:rPr>
            </a:br>
            <a:r>
              <a:rPr lang="ar-IQ" sz="2400" dirty="0">
                <a:solidFill>
                  <a:schemeClr val="tx1"/>
                </a:solidFill>
                <a:cs typeface="+mn-cs"/>
              </a:rPr>
              <a:t>٢- هناك بعض الزبائن مسؤولین عن تحقیق ارباح كبیرة ویستهلكون موارد قلیلة، وزبائن آخرین یستهلكون موارد كبیر قیاساً بايراداتهم القلیلة .</a:t>
            </a:r>
            <a:br>
              <a:rPr lang="ar-IQ" sz="2400" dirty="0">
                <a:solidFill>
                  <a:schemeClr val="tx1"/>
                </a:solidFill>
                <a:cs typeface="+mn-cs"/>
              </a:rPr>
            </a:br>
            <a:r>
              <a:rPr lang="ar-IQ" sz="2400" dirty="0">
                <a:solidFill>
                  <a:schemeClr val="tx1"/>
                </a:solidFill>
                <a:cs typeface="+mn-cs"/>
              </a:rPr>
              <a:t>٣- یمكن استخدام بعض النسب المالیة المتعلقة بمؤشرات الربحیة الخاصة بالزبون مثل نسبة ربحیة </a:t>
            </a:r>
            <a:r>
              <a:rPr lang="ar-IQ" sz="2400" dirty="0" smtClean="0">
                <a:solidFill>
                  <a:schemeClr val="tx1"/>
                </a:solidFill>
                <a:cs typeface="+mn-cs"/>
              </a:rPr>
              <a:t>كل الزبون </a:t>
            </a:r>
            <a:r>
              <a:rPr lang="ar-IQ" sz="2400" dirty="0">
                <a:solidFill>
                  <a:schemeClr val="tx1"/>
                </a:solidFill>
                <a:cs typeface="+mn-cs"/>
              </a:rPr>
              <a:t>الى ربحیة الوحدة الاقتصادیة ككل.</a:t>
            </a:r>
            <a:br>
              <a:rPr lang="ar-IQ" sz="2400" dirty="0">
                <a:solidFill>
                  <a:schemeClr val="tx1"/>
                </a:solidFill>
                <a:cs typeface="+mn-cs"/>
              </a:rPr>
            </a:br>
            <a:r>
              <a:rPr lang="ar-IQ" sz="2400" dirty="0">
                <a:solidFill>
                  <a:schemeClr val="tx1"/>
                </a:solidFill>
                <a:cs typeface="+mn-cs"/>
              </a:rPr>
              <a:t>التوصيات :</a:t>
            </a:r>
            <a:br>
              <a:rPr lang="ar-IQ" sz="2400" dirty="0">
                <a:solidFill>
                  <a:schemeClr val="tx1"/>
                </a:solidFill>
                <a:cs typeface="+mn-cs"/>
              </a:rPr>
            </a:br>
            <a:r>
              <a:rPr lang="ar-IQ" sz="2400" dirty="0">
                <a:solidFill>
                  <a:schemeClr val="tx1"/>
                </a:solidFill>
                <a:cs typeface="+mn-cs"/>
              </a:rPr>
              <a:t>1 - العمل على توفیر المعلومات التفصیلیة اللازمة لتحدید تكالیف وايرادات الزبائن من قبل الوحدة</a:t>
            </a:r>
            <a:br>
              <a:rPr lang="ar-IQ" sz="2400" dirty="0">
                <a:solidFill>
                  <a:schemeClr val="tx1"/>
                </a:solidFill>
                <a:cs typeface="+mn-cs"/>
              </a:rPr>
            </a:br>
            <a:r>
              <a:rPr lang="ar-IQ" sz="2400" dirty="0">
                <a:solidFill>
                  <a:schemeClr val="tx1"/>
                </a:solidFill>
                <a:cs typeface="+mn-cs"/>
              </a:rPr>
              <a:t>الاقتصادیة وبما یساهم في تعزیز العلاقة بالزبائن وإشباع حاجاتهم ورغباتهم.</a:t>
            </a:r>
            <a:br>
              <a:rPr lang="ar-IQ" sz="2400" dirty="0">
                <a:solidFill>
                  <a:schemeClr val="tx1"/>
                </a:solidFill>
                <a:cs typeface="+mn-cs"/>
              </a:rPr>
            </a:br>
            <a:r>
              <a:rPr lang="ar-IQ" sz="2400" dirty="0">
                <a:solidFill>
                  <a:schemeClr val="tx1"/>
                </a:solidFill>
                <a:cs typeface="+mn-cs"/>
              </a:rPr>
              <a:t>2- استخدام تحلیل ربحیة الزبون في التمییز بین الزبائن المربحین وغیر المربحین لغرض جذب اكثر</a:t>
            </a:r>
            <a:br>
              <a:rPr lang="ar-IQ" sz="2400" dirty="0">
                <a:solidFill>
                  <a:schemeClr val="tx1"/>
                </a:solidFill>
                <a:cs typeface="+mn-cs"/>
              </a:rPr>
            </a:br>
            <a:r>
              <a:rPr lang="ar-IQ" sz="2400" dirty="0">
                <a:solidFill>
                  <a:schemeClr val="tx1"/>
                </a:solidFill>
                <a:cs typeface="+mn-cs"/>
              </a:rPr>
              <a:t>الزبائن ربحیة والحفاظ علیهم.</a:t>
            </a:r>
            <a:br>
              <a:rPr lang="ar-IQ" sz="2400" dirty="0">
                <a:solidFill>
                  <a:schemeClr val="tx1"/>
                </a:solidFill>
                <a:cs typeface="+mn-cs"/>
              </a:rPr>
            </a:br>
            <a:r>
              <a:rPr lang="ar-IQ" sz="2400" dirty="0">
                <a:solidFill>
                  <a:schemeClr val="tx1"/>
                </a:solidFill>
                <a:cs typeface="+mn-cs"/>
              </a:rPr>
              <a:t>3- ضرورة تخفیض حجم التعامل مع الزبائن غیر المربحین كونهم یمثلون عبئاً كبيراً على ربحیة الوحدة</a:t>
            </a:r>
            <a:br>
              <a:rPr lang="ar-IQ" sz="2400" dirty="0">
                <a:solidFill>
                  <a:schemeClr val="tx1"/>
                </a:solidFill>
                <a:cs typeface="+mn-cs"/>
              </a:rPr>
            </a:br>
            <a:r>
              <a:rPr lang="ar-IQ" sz="2400" dirty="0">
                <a:solidFill>
                  <a:schemeClr val="tx1"/>
                </a:solidFill>
                <a:cs typeface="+mn-cs"/>
              </a:rPr>
              <a:t>الاقتصادیة.</a:t>
            </a:r>
            <a:br>
              <a:rPr lang="ar-IQ" sz="2400" dirty="0">
                <a:solidFill>
                  <a:schemeClr val="tx1"/>
                </a:solidFill>
                <a:cs typeface="+mn-cs"/>
              </a:rPr>
            </a:br>
            <a:endParaRPr lang="en-US" sz="2400" dirty="0">
              <a:solidFill>
                <a:schemeClr val="tx1"/>
              </a:solidFill>
              <a:cs typeface="+mn-cs"/>
            </a:endParaRPr>
          </a:p>
        </p:txBody>
      </p:sp>
    </p:spTree>
    <p:extLst>
      <p:ext uri="{BB962C8B-B14F-4D97-AF65-F5344CB8AC3E}">
        <p14:creationId xmlns:p14="http://schemas.microsoft.com/office/powerpoint/2010/main" val="345479015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620688"/>
            <a:ext cx="6912768" cy="5760640"/>
          </a:xfrm>
          <a:prstGeom prst="rect">
            <a:avLst/>
          </a:prstGeom>
        </p:spPr>
      </p:pic>
    </p:spTree>
    <p:extLst>
      <p:ext uri="{BB962C8B-B14F-4D97-AF65-F5344CB8AC3E}">
        <p14:creationId xmlns:p14="http://schemas.microsoft.com/office/powerpoint/2010/main" val="24279966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6247864"/>
          </a:xfrm>
          <a:prstGeom prst="rect">
            <a:avLst/>
          </a:prstGeom>
        </p:spPr>
        <p:txBody>
          <a:bodyPr wrap="square">
            <a:spAutoFit/>
          </a:bodyPr>
          <a:lstStyle/>
          <a:p>
            <a:r>
              <a:rPr lang="ar-SA" sz="2000" dirty="0"/>
              <a:t>المستخلص :</a:t>
            </a:r>
            <a:endParaRPr lang="en-US" sz="2000" dirty="0"/>
          </a:p>
          <a:p>
            <a:r>
              <a:rPr lang="ar-SA" sz="2000" dirty="0"/>
              <a:t>لم تعد الوحدات الاقتصادية العاملة في بيئة شديدة المنافسة , مسؤولة عن ادارة العمليات الانتاجية فحسب , بل أصبحت مسؤولة عن تلبية حاجتها الملحة لإدارة العلاقة مع الزبون , وما يرتبط بها من قياس وتحليل للتكاليف والايرادات والارباح الناجمة عنها , حيث إن أحد أهداف الإدارة هو تعظيم ثروة المالكين , وهذا يتطلب منها تبني المبادئ والاجراءات التي تمكنها من تحقيق هذا الهدف الستراتيجي والحفاظ على الميزة التنافسية وزيادتها والتي تقتضي بالتركيز على الزبائن من حيث اكتسابهم والحفاظ عليهم .</a:t>
            </a:r>
          </a:p>
          <a:p>
            <a:r>
              <a:rPr lang="ar-SA" sz="2000" dirty="0"/>
              <a:t>إن قياس ربحية الزبون يرتبط مباشرة برضا الزبون , وأن نجاح الادارة في تحقيق هذا الهدف الستراتيجي يتمثل في تحقيق التوازن الضروري بين رضا الزبون وبين الحفاظ على هذه الميزة التنافسية وزيادتها على المدى الطويل .</a:t>
            </a:r>
          </a:p>
          <a:p>
            <a:r>
              <a:rPr lang="ar-SA" sz="2000" dirty="0"/>
              <a:t>لذلك تغير الفكر المحاسبي لمفهوم ( إدارة التكلفه) من مدخله التقليدي الذي يهتم بتخفيض التكاليف إلى المفهوم الحديث الذي بدأ ينظر إلى إدارة التكاليف من مداخل متنوعه" رضا الزبون- الوقت- الابتكار- التحسين المستمر"  ، وعند إمعان النظر في هذه المفاهيم نلاحظ ان جميعها تركز على (ربحية الزبون) بحيث انه اصبح المتغير الأكثر أهمية للوحدات الاقتصادية في تحقيق الميزة التنافسية والحفاظ على الحصة السوقية والعمل على زيادتها .</a:t>
            </a:r>
          </a:p>
          <a:p>
            <a:r>
              <a:rPr lang="ar-SA" sz="2000" dirty="0"/>
              <a:t>وقد توصل الباحث الى مجموعة من الاستنتاجات أهمها عدم وجود الرغبة لدى الوحدات الاقتصادية في قياس ربحية الزبون كونها تحتاج الى مجهودات اضافية وتستهلك وقتاً وكلف إضافية .</a:t>
            </a:r>
          </a:p>
          <a:p>
            <a:r>
              <a:rPr lang="ar-SA" sz="2000" dirty="0"/>
              <a:t>ومجموعة من التوصيات أهمها تعريف موظفي الوحدات الاقتصادية على أساليب تحليل ربحية الزبون وتوفير المستلزمات التي من شأنها أن تزيد من الميزة التنافسية للوحدة الاقتصادية.</a:t>
            </a:r>
          </a:p>
          <a:p>
            <a:endParaRPr lang="ar-SA" sz="2000" dirty="0"/>
          </a:p>
          <a:p>
            <a:r>
              <a:rPr lang="en-US" sz="2000" dirty="0"/>
              <a:t>	</a:t>
            </a:r>
            <a:r>
              <a:rPr lang="ar-SA" sz="2000" dirty="0"/>
              <a:t> </a:t>
            </a:r>
            <a:endParaRPr lang="en-US" sz="2000" dirty="0"/>
          </a:p>
        </p:txBody>
      </p:sp>
    </p:spTree>
    <p:extLst>
      <p:ext uri="{BB962C8B-B14F-4D97-AF65-F5344CB8AC3E}">
        <p14:creationId xmlns:p14="http://schemas.microsoft.com/office/powerpoint/2010/main" val="4156835102"/>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327" y="545340"/>
            <a:ext cx="8136904" cy="1938992"/>
          </a:xfrm>
          <a:prstGeom prst="rect">
            <a:avLst/>
          </a:prstGeom>
          <a:noFill/>
        </p:spPr>
        <p:txBody>
          <a:bodyPr wrap="square" rtlCol="0">
            <a:spAutoFit/>
          </a:bodyPr>
          <a:lstStyle/>
          <a:p>
            <a:pPr algn="just"/>
            <a:r>
              <a:rPr lang="ar-IQ" sz="2000" b="1" dirty="0">
                <a:cs typeface="+mj-cs"/>
              </a:rPr>
              <a:t>تتمثل مشكلة البحث بعدم توفر المعلومات التفصیلیة المتعلقة بتحدید تكالیف وايرادات الزبائن وبالتالي عدم معرفة ربحیة كل زبون والعائد المتحقق منه وهذا یؤدي الى عدم قدرة الوحدة الاقتصادیة على اتخاذ القرارات الاداریة السلیمة المتعلقة بالزبون , أي عدم القدرة على التمییز بین الزبائن المربحین الذین یكونون مكسب للوحدة الاقتصادیة والزبائن غیر المربحین الذین یستهلكون موارد الوحدة الاقتصادیة وهذا یؤثر سلباً على ربحیة الوحدة الاقتصادیة والتالي تؤثر على تحقیق رضا الزبون الذي یعد المیزة التنافسیة في ظل ظروف المنافسة </a:t>
            </a:r>
            <a:r>
              <a:rPr lang="ar-IQ" sz="2000" b="1" dirty="0" smtClean="0">
                <a:cs typeface="+mj-cs"/>
              </a:rPr>
              <a:t>الشدیدة.</a:t>
            </a:r>
            <a:endParaRPr lang="en-US" sz="2000" b="1" dirty="0">
              <a:cs typeface="+mj-cs"/>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2745581"/>
            <a:ext cx="8376703" cy="3707755"/>
          </a:xfrm>
        </p:spPr>
      </p:pic>
    </p:spTree>
    <p:extLst>
      <p:ext uri="{BB962C8B-B14F-4D97-AF65-F5344CB8AC3E}">
        <p14:creationId xmlns:p14="http://schemas.microsoft.com/office/powerpoint/2010/main" val="1143082904"/>
      </p:ext>
    </p:extLst>
  </p:cSld>
  <p:clrMapOvr>
    <a:masterClrMapping/>
  </p:clrMapOvr>
  <p:transition spd="slow">
    <p:wheel spokes="1"/>
    <p:sndAc>
      <p:stSnd>
        <p:snd r:embed="rId2"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640960" cy="6336704"/>
          </a:xfrm>
          <a:blipFill>
            <a:blip r:embed="rId3"/>
            <a:tile tx="0" ty="0" sx="100000" sy="100000" flip="none" algn="tl"/>
          </a:blipFill>
          <a:ln>
            <a:solidFill>
              <a:schemeClr val="bg2">
                <a:lumMod val="10000"/>
              </a:schemeClr>
            </a:solidFill>
          </a:ln>
        </p:spPr>
        <p:txBody>
          <a:bodyPr/>
          <a:lstStyle/>
          <a:p>
            <a:pPr marL="0" indent="0">
              <a:buNone/>
            </a:pPr>
            <a:endParaRPr lang="ar-IQ" b="1" dirty="0" smtClean="0"/>
          </a:p>
          <a:p>
            <a:pPr marL="0" indent="0">
              <a:buNone/>
            </a:pPr>
            <a:endParaRPr lang="ar-IQ" b="1" dirty="0"/>
          </a:p>
          <a:p>
            <a:pPr marL="0" indent="0">
              <a:buNone/>
            </a:pPr>
            <a:endParaRPr lang="ar-IQ" b="1" dirty="0" smtClean="0">
              <a:effectLst>
                <a:glow rad="101600">
                  <a:schemeClr val="accent2">
                    <a:satMod val="175000"/>
                    <a:alpha val="40000"/>
                  </a:schemeClr>
                </a:glow>
              </a:effectLst>
            </a:endParaRPr>
          </a:p>
          <a:p>
            <a:pPr marL="0" indent="0" algn="ctr">
              <a:buNone/>
            </a:pPr>
            <a:r>
              <a:rPr lang="ar-IQ" sz="9600" b="1" dirty="0" smtClean="0">
                <a:effectLst>
                  <a:outerShdw blurRad="38100" dist="38100" dir="2700000" algn="tl">
                    <a:srgbClr val="000000">
                      <a:alpha val="43137"/>
                    </a:srgbClr>
                  </a:outerShdw>
                </a:effectLst>
                <a:cs typeface="+mj-cs"/>
              </a:rPr>
              <a:t>فرضية البحث</a:t>
            </a:r>
          </a:p>
          <a:p>
            <a:pPr marL="0" indent="0">
              <a:buNone/>
            </a:pPr>
            <a:endParaRPr lang="ar-IQ" b="1" dirty="0"/>
          </a:p>
        </p:txBody>
      </p:sp>
    </p:spTree>
    <p:extLst>
      <p:ext uri="{BB962C8B-B14F-4D97-AF65-F5344CB8AC3E}">
        <p14:creationId xmlns:p14="http://schemas.microsoft.com/office/powerpoint/2010/main" val="574559192"/>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376487"/>
            <a:ext cx="8568952" cy="4148857"/>
          </a:xfrm>
          <a:prstGeom prst="rect">
            <a:avLst/>
          </a:prstGeom>
          <a:ln w="228600" cap="sq" cmpd="thickThin">
            <a:solidFill>
              <a:srgbClr val="000000"/>
            </a:solidFill>
            <a:prstDash val="solid"/>
            <a:miter lim="800000"/>
          </a:ln>
          <a:effectLst>
            <a:innerShdw blurRad="76200">
              <a:srgbClr val="000000"/>
            </a:innerShdw>
          </a:effectLst>
        </p:spPr>
      </p:pic>
      <p:sp>
        <p:nvSpPr>
          <p:cNvPr id="3" name="Content Placeholder 2"/>
          <p:cNvSpPr>
            <a:spLocks noGrp="1"/>
          </p:cNvSpPr>
          <p:nvPr>
            <p:ph idx="1"/>
          </p:nvPr>
        </p:nvSpPr>
        <p:spPr>
          <a:xfrm>
            <a:off x="304800" y="116632"/>
            <a:ext cx="8686800" cy="5963493"/>
          </a:xfrm>
        </p:spPr>
        <p:txBody>
          <a:bodyPr>
            <a:normAutofit/>
          </a:bodyPr>
          <a:lstStyle/>
          <a:p>
            <a:pPr algn="ctr"/>
            <a:r>
              <a:rPr lang="ar-IQ" sz="2400" b="1" dirty="0">
                <a:latin typeface="Arial Black" pitchFamily="34" charset="0"/>
              </a:rPr>
              <a:t>يستند البحث على فرضية أساسية مفادها إن استخدام تحليل ربحية الزبون يساعد إدارة الوحدة الاقتصادية على تعزيز العلاقات مع الزبائن المربحين وبما يؤدي الى تحقيق رضاهم عن المنتجات والخدمات التي تقدمها الوحدة الاقتصادية لتحقيق الميزة التنافسية في ظل البيئة شديدة المنافسة .</a:t>
            </a:r>
            <a:endParaRPr lang="en-US" sz="2400" b="1" dirty="0">
              <a:latin typeface="Arial Black" pitchFamily="34" charset="0"/>
            </a:endParaRPr>
          </a:p>
        </p:txBody>
      </p:sp>
    </p:spTree>
    <p:extLst>
      <p:ext uri="{BB962C8B-B14F-4D97-AF65-F5344CB8AC3E}">
        <p14:creationId xmlns:p14="http://schemas.microsoft.com/office/powerpoint/2010/main" val="165809214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708921"/>
            <a:ext cx="9168085" cy="4149080"/>
          </a:xfrm>
        </p:spPr>
      </p:pic>
      <p:sp>
        <p:nvSpPr>
          <p:cNvPr id="4" name="TextBox 3"/>
          <p:cNvSpPr txBox="1"/>
          <p:nvPr/>
        </p:nvSpPr>
        <p:spPr>
          <a:xfrm>
            <a:off x="612941" y="206288"/>
            <a:ext cx="7829537" cy="2431435"/>
          </a:xfrm>
          <a:prstGeom prst="rect">
            <a:avLst/>
          </a:prstGeom>
          <a:noFill/>
        </p:spPr>
        <p:txBody>
          <a:bodyPr wrap="square" rtlCol="0">
            <a:spAutoFit/>
          </a:bodyPr>
          <a:lstStyle/>
          <a:p>
            <a:pPr algn="ctr"/>
            <a:r>
              <a:rPr lang="ar-IQ" sz="2400" b="1" dirty="0"/>
              <a:t>يهدف البحث الى ما يلي: </a:t>
            </a:r>
            <a:endParaRPr lang="ar-IQ" sz="2400" b="1" dirty="0" smtClean="0"/>
          </a:p>
          <a:p>
            <a:pPr algn="ctr"/>
            <a:endParaRPr lang="ar-IQ" sz="2400" b="1" dirty="0"/>
          </a:p>
          <a:p>
            <a:pPr algn="ctr"/>
            <a:endParaRPr lang="ar-IQ" sz="2400" b="1" dirty="0"/>
          </a:p>
          <a:p>
            <a:pPr algn="ctr"/>
            <a:r>
              <a:rPr lang="ar-IQ" sz="2000" b="1" dirty="0"/>
              <a:t>1 - معرفة امكانیة الوحدة الاقتصادیة على تعظیم ارباحها من خلال ادارة علاقتها بالزبائن وفي نفس الوقت تحقیق المیزة التنافسیة من خلال ارضاء الزبائن وإشباع حاجاتهم ورغباتهم.</a:t>
            </a:r>
          </a:p>
          <a:p>
            <a:pPr algn="ctr"/>
            <a:r>
              <a:rPr lang="ar-IQ" sz="2000" b="1" dirty="0"/>
              <a:t>٢-  قدرة الوحدة الاقتصادیة على التمییز بین الزبائن المربحین والزبائن غیر المربحین من خلال استخدام اسلوب تحلیل ربحیة الزبون </a:t>
            </a:r>
            <a:r>
              <a:rPr lang="ar-IQ" sz="2000" b="1" dirty="0" smtClean="0"/>
              <a:t>.</a:t>
            </a:r>
            <a:endParaRPr lang="ar-IQ" sz="2000" b="1" dirty="0"/>
          </a:p>
        </p:txBody>
      </p:sp>
    </p:spTree>
    <p:extLst>
      <p:ext uri="{BB962C8B-B14F-4D97-AF65-F5344CB8AC3E}">
        <p14:creationId xmlns:p14="http://schemas.microsoft.com/office/powerpoint/2010/main" val="1658092148"/>
      </p:ext>
    </p:extLst>
  </p:cSld>
  <p:clrMapOvr>
    <a:masterClrMapping/>
  </p:clrMapOvr>
  <p:transition spd="slow">
    <p:pull dir="r"/>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a:blipFill dpi="0" rotWithShape="1">
            <a:blip r:embed="rId3">
              <a:extLst>
                <a:ext uri="{28A0092B-C50C-407E-A947-70E740481C1C}">
                  <a14:useLocalDpi xmlns:a14="http://schemas.microsoft.com/office/drawing/2010/main" val="0"/>
                </a:ext>
              </a:extLst>
            </a:blip>
            <a:srcRect/>
            <a:stretch>
              <a:fillRect/>
            </a:stretch>
          </a:blipFill>
        </p:spPr>
        <p:txBody>
          <a:bodyPr/>
          <a:lstStyle/>
          <a:p>
            <a:pPr marL="0" indent="0">
              <a:buNone/>
            </a:pPr>
            <a:endParaRPr lang="ar-IQ" dirty="0" smtClean="0"/>
          </a:p>
          <a:p>
            <a:pPr marL="0" indent="0">
              <a:buNone/>
            </a:pPr>
            <a:endParaRPr lang="ar-IQ" dirty="0" smtClean="0"/>
          </a:p>
          <a:p>
            <a:pPr marL="0" indent="0" algn="ctr">
              <a:buNone/>
            </a:pPr>
            <a:r>
              <a:rPr lang="ar-IQ" sz="6600" b="1" dirty="0" smtClean="0">
                <a:solidFill>
                  <a:srgbClr val="FF0000"/>
                </a:solidFill>
                <a:cs typeface="+mj-cs"/>
              </a:rPr>
              <a:t>الميزة التنافسية </a:t>
            </a:r>
            <a:endParaRPr lang="ar-IQ" sz="6600" b="1" dirty="0">
              <a:solidFill>
                <a:srgbClr val="FF0000"/>
              </a:solidFill>
              <a:cs typeface="+mj-cs"/>
            </a:endParaRPr>
          </a:p>
        </p:txBody>
      </p:sp>
    </p:spTree>
    <p:extLst>
      <p:ext uri="{BB962C8B-B14F-4D97-AF65-F5344CB8AC3E}">
        <p14:creationId xmlns:p14="http://schemas.microsoft.com/office/powerpoint/2010/main" val="1658092148"/>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60925" y="261720"/>
            <a:ext cx="8712968" cy="6336704"/>
          </a:xfrm>
          <a:solidFill>
            <a:srgbClr val="0099CC"/>
          </a:solidFill>
        </p:spPr>
        <p:txBody>
          <a:bodyPr>
            <a:normAutofit/>
          </a:bodyPr>
          <a:lstStyle/>
          <a:p>
            <a:pPr marL="0" indent="0" algn="just" rtl="1">
              <a:buNone/>
            </a:pPr>
            <a:r>
              <a:rPr lang="ar-IQ" sz="3600" dirty="0" smtClean="0">
                <a:solidFill>
                  <a:schemeClr val="tx1"/>
                </a:solidFill>
              </a:rPr>
              <a:t>تعرف الميزة التنافسية بأنها :كل </a:t>
            </a:r>
            <a:r>
              <a:rPr lang="ar-IQ" sz="3600" dirty="0">
                <a:solidFill>
                  <a:schemeClr val="tx1"/>
                </a:solidFill>
              </a:rPr>
              <a:t>ما لدى الشركة من خصائص تميزها عن غيرها من الشركات وتؤدي الى اشباع رغبات الزبائن الحاليين أوالمرتقبين وتعكس أثرها في تحقيق زيادة الحصة السوقية والربحية </a:t>
            </a:r>
            <a:r>
              <a:rPr lang="ar-IQ" sz="2800" dirty="0" smtClean="0">
                <a:solidFill>
                  <a:schemeClr val="tx1"/>
                </a:solidFill>
              </a:rPr>
              <a:t> </a:t>
            </a:r>
            <a:r>
              <a:rPr lang="ar-IQ" sz="2800" dirty="0">
                <a:solidFill>
                  <a:schemeClr val="tx1"/>
                </a:solidFill>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430072"/>
            <a:ext cx="7344816" cy="2663224"/>
          </a:xfrm>
          <a:prstGeom prst="rect">
            <a:avLst/>
          </a:prstGeom>
        </p:spPr>
      </p:pic>
    </p:spTree>
    <p:extLst>
      <p:ext uri="{BB962C8B-B14F-4D97-AF65-F5344CB8AC3E}">
        <p14:creationId xmlns:p14="http://schemas.microsoft.com/office/powerpoint/2010/main" val="1658092148"/>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475</TotalTime>
  <Words>1976</Words>
  <Application>Microsoft Office PowerPoint</Application>
  <PresentationFormat>On-screen Show (4:3)</PresentationFormat>
  <Paragraphs>100</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Black</vt:lpstr>
      <vt:lpstr>Calibri</vt:lpstr>
      <vt:lpstr>Cambria</vt:lpstr>
      <vt:lpstr>Times New Roman</vt:lpstr>
      <vt:lpstr>Wingdings 2</vt:lpstr>
      <vt:lpstr>Trek</vt:lpstr>
      <vt:lpstr>PowerPoint Presentation</vt:lpstr>
      <vt:lpstr>  الأستاذ الدكتورة منال جبار سرور  لمرحلة الدكتوراه الكورس الثاني للعام الدراسي 2018-2019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الاستنتاجات : 1 - هناك قصور واضح وتخوف من قبل الوحدة الاقتصادیة في جمع المعلومات المتعلقة بربحیة الزبائن كونه یحتاج الى جهد ووقت وتكلفة اضافیة. ٢- هناك بعض الزبائن مسؤولین عن تحقیق ارباح كبیرة ویستهلكون موارد قلیلة، وزبائن آخرین یستهلكون موارد كبیر قیاساً بايراداتهم القلیلة . ٣- یمكن استخدام بعض النسب المالیة المتعلقة بمؤشرات الربحیة الخاصة بالزبون مثل نسبة ربحیة كل الزبون الى ربحیة الوحدة الاقتصادیة ككل. التوصيات : 1 - العمل على توفیر المعلومات التفصیلیة اللازمة لتحدید تكالیف وايرادات الزبائن من قبل الوحدة الاقتصادیة وبما یساهم في تعزیز العلاقة بالزبائن وإشباع حاجاتهم ورغباتهم. 2- استخدام تحلیل ربحیة الزبون في التمییز بین الزبائن المربحین وغیر المربحین لغرض جذب اكثر الزبائن ربحیة والحفاظ علیهم. 3- ضرورة تخفیض حجم التعامل مع الزبائن غیر المربحین كونهم یمثلون عبئاً كبيراً على ربحیة الوحدة الاقتصادیة.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muhsin</dc:creator>
  <cp:lastModifiedBy>Faisal</cp:lastModifiedBy>
  <cp:revision>66</cp:revision>
  <dcterms:created xsi:type="dcterms:W3CDTF">2017-11-21T17:21:45Z</dcterms:created>
  <dcterms:modified xsi:type="dcterms:W3CDTF">2019-06-08T17:47:49Z</dcterms:modified>
</cp:coreProperties>
</file>