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9" r:id="rId6"/>
    <p:sldId id="257" r:id="rId7"/>
    <p:sldId id="266" r:id="rId8"/>
    <p:sldId id="261" r:id="rId9"/>
    <p:sldId id="268" r:id="rId10"/>
    <p:sldId id="270" r:id="rId11"/>
    <p:sldId id="272" r:id="rId12"/>
    <p:sldId id="262" r:id="rId13"/>
    <p:sldId id="271" r:id="rId14"/>
    <p:sldId id="263" r:id="rId15"/>
    <p:sldId id="265" r:id="rId16"/>
    <p:sldId id="273" r:id="rId17"/>
    <p:sldId id="274" r:id="rId18"/>
    <p:sldId id="275" r:id="rId19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89842" autoAdjust="0"/>
  </p:normalViewPr>
  <p:slideViewPr>
    <p:cSldViewPr snapToGrid="0" showGuides="1">
      <p:cViewPr varScale="1">
        <p:scale>
          <a:sx n="65" d="100"/>
          <a:sy n="65" d="100"/>
        </p:scale>
        <p:origin x="-90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E520D69-B2A6-4651-85F3-992158983495}" type="datetime1">
              <a:rPr lang="en-GB" smtClean="0"/>
              <a:pPr rtl="0"/>
              <a:t>18/07/2019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en-GB" smtClean="0"/>
              <a:pPr rtl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0B0BC-5F5A-4563-8D5F-5EBE8705E78B}" type="datetime1">
              <a:rPr lang="en-GB" noProof="0" smtClean="0"/>
              <a:pPr/>
              <a:t>18/07/2019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3C37BE-C303-496D-B5CD-85F2937540FC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1" dirty="0"/>
              <a:t>NOTE:</a:t>
            </a:r>
          </a:p>
          <a:p>
            <a:r>
              <a:rPr lang="en-GB" i="1" dirty="0"/>
              <a:t>To change the image on this slide, select the picture and delete it. Then click the Pictures icon in the placeholder to insert your own image.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A3C37BE-C303-496D-B5CD-85F2937540FC}" type="slidenum">
              <a:rPr lang="en-GB" smtClean="0"/>
              <a:pPr rtl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42426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0A3C37BE-C303-496D-B5CD-85F2937540FC}" type="slidenum">
              <a:rPr lang="en-GB" smtClean="0"/>
              <a:pPr rtl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82916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A3C37BE-C303-496D-B5CD-85F2937540FC}" type="slidenum">
              <a:rPr lang="en-GB" smtClean="0"/>
              <a:pPr rtl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57608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0A3C37BE-C303-496D-B5CD-85F2937540FC}" type="slidenum">
              <a:rPr lang="en-GB" smtClean="0"/>
              <a:pPr rtl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96243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0A3C37BE-C303-496D-B5CD-85F2937540FC}" type="slidenum">
              <a:rPr lang="en-GB" smtClean="0"/>
              <a:pPr rtl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82916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0A3C37BE-C303-496D-B5CD-85F2937540FC}" type="slidenum">
              <a:rPr lang="en-GB" smtClean="0"/>
              <a:pPr rtl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82916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0A3C37BE-C303-496D-B5CD-85F2937540FC}" type="slidenum">
              <a:rPr lang="en-GB" smtClean="0"/>
              <a:pPr rtl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33355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0A3C37BE-C303-496D-B5CD-85F2937540FC}" type="slidenum">
              <a:rPr lang="en-GB" smtClean="0"/>
              <a:pPr rtl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69231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0A3C37BE-C303-496D-B5CD-85F2937540FC}" type="slidenum">
              <a:rPr lang="en-GB" smtClean="0"/>
              <a:pPr rtl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82467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0A3C37BE-C303-496D-B5CD-85F2937540FC}" type="slidenum">
              <a:rPr lang="en-GB" smtClean="0"/>
              <a:pPr rtl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96243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0A3C37BE-C303-496D-B5CD-85F2937540FC}" type="slidenum">
              <a:rPr lang="en-GB" smtClean="0"/>
              <a:pPr rtl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69231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0A3C37BE-C303-496D-B5CD-85F2937540FC}" type="slidenum">
              <a:rPr lang="en-GB" smtClean="0"/>
              <a:pPr rtl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82467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0A3C37BE-C303-496D-B5CD-85F2937540FC}" type="slidenum">
              <a:rPr lang="en-GB" smtClean="0"/>
              <a:pPr rtl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23913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0A3C37BE-C303-496D-B5CD-85F2937540FC}" type="slidenum">
              <a:rPr lang="en-GB" smtClean="0"/>
              <a:pPr rtl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6923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ar-SA" noProof="0" smtClean="0"/>
              <a:t>انقر لتحرير نمط العنوان الثانوي الرئيسي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22B4CE67-49A1-4954-B535-D011B21685D9}" type="datetime1">
              <a:rPr lang="en-GB" noProof="0" smtClean="0"/>
              <a:pPr/>
              <a:t>18/07/2019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975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ar-SA" noProof="0" smtClean="0"/>
              <a:t>انقر فوق الرمز لإضافة صورة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A17A61D-7B9C-429F-ACCF-69D4850EF890}" type="datetime1">
              <a:rPr lang="en-GB" noProof="0" smtClean="0"/>
              <a:pPr/>
              <a:t>18/07/2019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76963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B0C9D9D-358B-4B6B-9CB9-B14223D14AA3}" type="datetime1">
              <a:rPr lang="en-GB" noProof="0" smtClean="0"/>
              <a:pPr/>
              <a:t>18/07/2019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201207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F5FE40-BBFB-4CB9-AAA5-59BD3AE478A7}" type="datetime1">
              <a:rPr lang="en-GB" noProof="0" smtClean="0"/>
              <a:pPr/>
              <a:t>18/07/2019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4592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A2EB74-D6DB-40B9-8AC8-BA8DD588C21F}" type="datetime1">
              <a:rPr lang="en-GB" noProof="0" smtClean="0"/>
              <a:pPr/>
              <a:t>18/07/2019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378687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ar-SA" noProof="0" smtClean="0"/>
              <a:t>انقر لتحرير نمط العنوان الثانوي الرئيسي</a:t>
            </a:r>
            <a:endParaRPr lang="en-GB" noProof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ar-SA" noProof="0" smtClean="0"/>
              <a:t>انقر فوق الرمز لإضافة صورة</a:t>
            </a:r>
            <a:endParaRPr lang="en-GB" noProof="0" dirty="0"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en-GB" sz="1200" b="1" i="1" noProof="0" dirty="0">
                <a:latin typeface="Arial" pitchFamily="34" charset="0"/>
                <a:cs typeface="Arial" pitchFamily="34" charset="0"/>
              </a:rPr>
              <a:t>NOTE:</a:t>
            </a:r>
          </a:p>
          <a:p>
            <a:pPr rtl="0"/>
            <a:r>
              <a:rPr lang="en-GB" sz="1200" i="1" noProof="0" dirty="0">
                <a:latin typeface="Arial" pitchFamily="34" charset="0"/>
                <a:cs typeface="Arial" pitchFamily="34" charset="0"/>
              </a:rPr>
              <a:t>To change the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xmlns="" val="267394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 dirty="0"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BF5231-8870-441E-8E82-3BE95C2D4F16}" type="datetime1">
              <a:rPr lang="en-GB" noProof="0" smtClean="0"/>
              <a:pPr/>
              <a:t>18/07/2019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267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5344F-59C3-4858-8571-433797DFCF9E}" type="datetime1">
              <a:rPr lang="en-GB" noProof="0" smtClean="0"/>
              <a:pPr/>
              <a:t>18/07/2019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352779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7B145EF-5566-469D-AEC4-BEBCB09EDC55}" type="datetime1">
              <a:rPr lang="en-GB" noProof="0" smtClean="0"/>
              <a:pPr/>
              <a:t>18/07/2019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397101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E16BA12-8505-4D9F-A29D-C64373B3BF05}" type="datetime1">
              <a:rPr lang="en-GB" noProof="0" smtClean="0"/>
              <a:pPr/>
              <a:t>18/07/2019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175811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70D8CA9-C44B-4D4A-A5C1-973DB36DB758}" type="datetime1">
              <a:rPr lang="en-GB" noProof="0" smtClean="0"/>
              <a:pPr/>
              <a:t>18/07/2019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30241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224CF92-45F0-4F21-AF38-1A81E82CAE2B}" type="datetime1">
              <a:rPr lang="en-GB" noProof="0" smtClean="0"/>
              <a:pPr/>
              <a:t>18/07/2019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376976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2FEB5231-77C7-46B6-AE08-DF88FFC67703}" type="datetime1">
              <a:rPr lang="en-GB" noProof="0" smtClean="0"/>
              <a:pPr/>
              <a:t>18/07/2019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90" r="8890"/>
          <a:stretch>
            <a:fillRect/>
          </a:stretch>
        </p:blipFill>
        <p:spPr/>
      </p:pic>
      <p:sp>
        <p:nvSpPr>
          <p:cNvPr id="5" name="عنوان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IQ" b="1" dirty="0" smtClean="0"/>
              <a:t>اهمية دراسة المنظمات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xmlns="" val="165213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5" r="3155"/>
          <a:stretch>
            <a:fillRect/>
          </a:stretch>
        </p:blipFill>
        <p:spPr/>
      </p:pic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IQ" sz="3600" b="1" dirty="0" smtClean="0"/>
              <a:t>اهميـــــــــــــــــــــة المنظمــــــــــــــــــــات للمجتمــــــــــــــــــع</a:t>
            </a:r>
            <a:endParaRPr lang="ar-IQ" sz="3600" b="1" dirty="0"/>
          </a:p>
        </p:txBody>
      </p:sp>
      <p:sp>
        <p:nvSpPr>
          <p:cNvPr id="7" name="عنصر نائب للنص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4400" dirty="0" smtClean="0"/>
              <a:t>تعمل المنظمات في المجتمعات ولأجلها بل تطلق على المجتمعات الحديثة تسمية المجتمعات المنظمية </a:t>
            </a:r>
            <a:endParaRPr lang="ar-IQ" sz="4400" dirty="0"/>
          </a:p>
        </p:txBody>
      </p:sp>
    </p:spTree>
    <p:extLst>
      <p:ext uri="{BB962C8B-B14F-4D97-AF65-F5344CB8AC3E}">
        <p14:creationId xmlns:p14="http://schemas.microsoft.com/office/powerpoint/2010/main" xmlns="" val="368354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r"/>
            <a:r>
              <a:rPr lang="ar-IQ" sz="4800" b="1" dirty="0" smtClean="0"/>
              <a:t>العلاقة بين المنظمة و المجتمع</a:t>
            </a:r>
            <a:endParaRPr lang="en-US" sz="4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4400" dirty="0" smtClean="0"/>
              <a:t>ان </a:t>
            </a:r>
            <a:r>
              <a:rPr lang="ar-IQ" sz="4400" dirty="0" err="1" smtClean="0"/>
              <a:t>مدخلات</a:t>
            </a:r>
            <a:r>
              <a:rPr lang="ar-IQ" sz="4400" dirty="0" smtClean="0"/>
              <a:t> اية </a:t>
            </a:r>
            <a:r>
              <a:rPr lang="ar-IQ" sz="4400" dirty="0" err="1" smtClean="0"/>
              <a:t>منظمة </a:t>
            </a:r>
            <a:r>
              <a:rPr lang="ar-IQ" sz="4400" dirty="0" smtClean="0"/>
              <a:t>(بشرية كانت ام </a:t>
            </a:r>
            <a:r>
              <a:rPr lang="ar-IQ" sz="4400" dirty="0" err="1" smtClean="0"/>
              <a:t>مادية </a:t>
            </a:r>
            <a:r>
              <a:rPr lang="ar-IQ" sz="4400" dirty="0" smtClean="0"/>
              <a:t>) تأتي من المجتمع </a:t>
            </a:r>
          </a:p>
          <a:p>
            <a:pPr algn="ctr"/>
            <a:r>
              <a:rPr lang="ar-IQ" sz="4400" dirty="0" smtClean="0"/>
              <a:t>ان مخرجات اية منظمة تنتهي للمجتمع ايضا </a:t>
            </a:r>
            <a:endParaRPr lang="ar-IQ" sz="4400" dirty="0"/>
          </a:p>
        </p:txBody>
      </p:sp>
    </p:spTree>
    <p:extLst>
      <p:ext uri="{BB962C8B-B14F-4D97-AF65-F5344CB8AC3E}">
        <p14:creationId xmlns:p14="http://schemas.microsoft.com/office/powerpoint/2010/main" xmlns="" val="1527004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r"/>
            <a:r>
              <a:rPr lang="ar-IQ" b="1" dirty="0" smtClean="0"/>
              <a:t>اثار المنظمة على المجتمع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85" y="1600199"/>
            <a:ext cx="10482416" cy="3207775"/>
          </a:xfrm>
        </p:spPr>
        <p:txBody>
          <a:bodyPr rtlCol="0">
            <a:normAutofit/>
          </a:bodyPr>
          <a:lstStyle/>
          <a:p>
            <a:pPr lvl="8">
              <a:buNone/>
            </a:pPr>
            <a:r>
              <a:rPr lang="ar-IQ" sz="2400" dirty="0" smtClean="0"/>
              <a:t>الاثار  الايجابية </a:t>
            </a:r>
          </a:p>
          <a:p>
            <a:pPr lvl="8">
              <a:buNone/>
            </a:pPr>
            <a:r>
              <a:rPr lang="ar-IQ" sz="2400" dirty="0" smtClean="0"/>
              <a:t>-ان سر تفوق المجتمعات المتقدمة لا يقتصر فقط على مدى التطور المعرفي او التكنولوجي بل ايضا في التطور التنظيمي لتلك </a:t>
            </a:r>
            <a:r>
              <a:rPr lang="ar-IQ" sz="2400" dirty="0" err="1" smtClean="0"/>
              <a:t>المجتمعات .</a:t>
            </a:r>
            <a:endParaRPr lang="ar-IQ" sz="2400" dirty="0" smtClean="0"/>
          </a:p>
          <a:p>
            <a:pPr lvl="8">
              <a:buNone/>
            </a:pPr>
            <a:r>
              <a:rPr lang="ar-IQ" sz="2400" dirty="0" smtClean="0"/>
              <a:t>- ان المنظمة تحول الفوائد العملية للتقدم والمعرفة العلميين الى نتائج مفيدة </a:t>
            </a:r>
            <a:r>
              <a:rPr lang="ar-IQ" sz="2400" dirty="0" err="1" smtClean="0"/>
              <a:t>عمليا 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197023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b="1" dirty="0" smtClean="0"/>
              <a:t> المنظمات تتيح للمجتمعات ثلاث امكانات </a:t>
            </a:r>
            <a:endParaRPr lang="ar-IQ" b="1" dirty="0"/>
          </a:p>
        </p:txBody>
      </p:sp>
      <p:sp>
        <p:nvSpPr>
          <p:cNvPr id="7" name="عنصر نائب للنص 6"/>
          <p:cNvSpPr>
            <a:spLocks noGrp="1"/>
          </p:cNvSpPr>
          <p:nvPr>
            <p:ph type="body" sz="quarter" idx="3"/>
          </p:nvPr>
        </p:nvSpPr>
        <p:spPr>
          <a:xfrm>
            <a:off x="3467154" y="1762432"/>
            <a:ext cx="5617851" cy="1364226"/>
          </a:xfrm>
        </p:spPr>
        <p:txBody>
          <a:bodyPr>
            <a:noAutofit/>
          </a:bodyPr>
          <a:lstStyle/>
          <a:p>
            <a:pPr algn="ctr"/>
            <a:r>
              <a:rPr lang="ar-IQ" sz="3200" dirty="0" smtClean="0"/>
              <a:t>تعظيم القدرات الفردية للإنسان من خلال تعاونه مع غيره من الافراد بطريقة علمية منظمة</a:t>
            </a:r>
            <a:endParaRPr lang="ar-IQ" sz="3200" dirty="0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4"/>
          </p:nvPr>
        </p:nvSpPr>
        <p:spPr>
          <a:xfrm>
            <a:off x="6166110" y="3701846"/>
            <a:ext cx="4919472" cy="2470354"/>
          </a:xfrm>
        </p:spPr>
        <p:txBody>
          <a:bodyPr>
            <a:normAutofit/>
          </a:bodyPr>
          <a:lstStyle/>
          <a:p>
            <a:pPr algn="ctr"/>
            <a:r>
              <a:rPr lang="ar-IQ" sz="2800" b="1" dirty="0" smtClean="0"/>
              <a:t>ضغط الوقت اللازم لانجاز الاعمال والأهداف بقدرات وإمكانات فردية او حتى جماعية لكنها غير منظمة </a:t>
            </a:r>
            <a:endParaRPr lang="ar-IQ" sz="2800" b="1" dirty="0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half" idx="2"/>
          </p:nvPr>
        </p:nvSpPr>
        <p:spPr>
          <a:xfrm>
            <a:off x="559209" y="3672348"/>
            <a:ext cx="4919472" cy="2470354"/>
          </a:xfrm>
        </p:spPr>
        <p:txBody>
          <a:bodyPr>
            <a:normAutofit/>
          </a:bodyPr>
          <a:lstStyle/>
          <a:p>
            <a:pPr algn="ctr"/>
            <a:r>
              <a:rPr lang="ar-IQ" sz="3600" b="1" dirty="0" smtClean="0"/>
              <a:t>الاستفادة من المعرفة المتراكمة للأجيال السابقة </a:t>
            </a:r>
            <a:endParaRPr lang="ar-IQ" sz="3600" b="1" dirty="0"/>
          </a:p>
        </p:txBody>
      </p:sp>
    </p:spTree>
    <p:extLst>
      <p:ext uri="{BB962C8B-B14F-4D97-AF65-F5344CB8AC3E}">
        <p14:creationId xmlns:p14="http://schemas.microsoft.com/office/powerpoint/2010/main" xmlns="" val="131564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r"/>
            <a:r>
              <a:rPr lang="ar-IQ" sz="4800" b="1" dirty="0" smtClean="0"/>
              <a:t>العلاقة بين المنظمة و المجتمع</a:t>
            </a:r>
            <a:endParaRPr lang="en-US" sz="4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4400" dirty="0" smtClean="0"/>
              <a:t>تعد المنظمات الادوات الحكومية الرئيسية </a:t>
            </a:r>
            <a:r>
              <a:rPr lang="ar-IQ" sz="4400" dirty="0" err="1" smtClean="0"/>
              <a:t>لادارة</a:t>
            </a:r>
            <a:r>
              <a:rPr lang="ar-IQ" sz="4400" dirty="0" smtClean="0"/>
              <a:t> المجتمعات وضبطها </a:t>
            </a:r>
            <a:r>
              <a:rPr lang="ar-IQ" sz="4400" dirty="0" err="1" smtClean="0"/>
              <a:t>وخدمتها .</a:t>
            </a:r>
            <a:endParaRPr lang="ar-IQ" sz="4400" dirty="0" smtClean="0"/>
          </a:p>
          <a:p>
            <a:pPr algn="ctr"/>
            <a:r>
              <a:rPr lang="ar-IQ" sz="4400" dirty="0" smtClean="0"/>
              <a:t>تعد المنظمات واحدة من اهم ادوات الاتصال داخل المجتمع وبين المجتمعات المختلفة  </a:t>
            </a:r>
            <a:endParaRPr lang="ar-IQ" sz="4400" dirty="0"/>
          </a:p>
        </p:txBody>
      </p:sp>
    </p:spTree>
    <p:extLst>
      <p:ext uri="{BB962C8B-B14F-4D97-AF65-F5344CB8AC3E}">
        <p14:creationId xmlns:p14="http://schemas.microsoft.com/office/powerpoint/2010/main" xmlns="" val="1527004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r"/>
            <a:r>
              <a:rPr lang="ar-IQ" sz="4800" b="1" dirty="0" smtClean="0"/>
              <a:t>العلاقة بين المنظمة و المجتمع</a:t>
            </a:r>
            <a:endParaRPr lang="en-US" sz="4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ar-IQ" sz="4400" dirty="0" smtClean="0"/>
              <a:t>الاثار السلبية</a:t>
            </a:r>
          </a:p>
          <a:p>
            <a:pPr algn="ctr">
              <a:buNone/>
            </a:pPr>
            <a:r>
              <a:rPr lang="ar-IQ" sz="4400" dirty="0" smtClean="0"/>
              <a:t>-نضوب مصادر الطاقة</a:t>
            </a:r>
          </a:p>
          <a:p>
            <a:pPr algn="ctr">
              <a:buFontTx/>
              <a:buChar char="-"/>
            </a:pPr>
            <a:r>
              <a:rPr lang="ar-IQ" sz="4400" dirty="0" smtClean="0"/>
              <a:t>تلوث البيئة </a:t>
            </a:r>
          </a:p>
          <a:p>
            <a:pPr algn="ctr">
              <a:buFontTx/>
              <a:buChar char="-"/>
            </a:pPr>
            <a:r>
              <a:rPr lang="ar-IQ" sz="4400" dirty="0" smtClean="0"/>
              <a:t>ارتكاب جرائم اخلاقية وقانونية كثيرة يقف على </a:t>
            </a:r>
            <a:r>
              <a:rPr lang="ar-IQ" sz="4400" dirty="0" err="1" smtClean="0"/>
              <a:t>راسها</a:t>
            </a:r>
            <a:r>
              <a:rPr lang="ar-IQ" sz="4400" dirty="0" smtClean="0"/>
              <a:t> الفساد الاداري</a:t>
            </a:r>
          </a:p>
        </p:txBody>
      </p:sp>
    </p:spTree>
    <p:extLst>
      <p:ext uri="{BB962C8B-B14F-4D97-AF65-F5344CB8AC3E}">
        <p14:creationId xmlns:p14="http://schemas.microsoft.com/office/powerpoint/2010/main" xmlns="" val="1527004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42452" y="2292094"/>
            <a:ext cx="6396498" cy="2219691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sz="6000" b="1" dirty="0" smtClean="0"/>
              <a:t>I am Assist. Prof. 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600" b="1" dirty="0" smtClean="0"/>
              <a:t> </a:t>
            </a:r>
            <a:r>
              <a:rPr lang="en-US" sz="6000" b="1" dirty="0" err="1" smtClean="0"/>
              <a:t>Alaa</a:t>
            </a:r>
            <a:r>
              <a:rPr lang="en-US" sz="6000" b="1" dirty="0" smtClean="0"/>
              <a:t> 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dhaam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48929" y="4511784"/>
            <a:ext cx="6190021" cy="955565"/>
          </a:xfrm>
        </p:spPr>
        <p:txBody>
          <a:bodyPr/>
          <a:lstStyle/>
          <a:p>
            <a:r>
              <a:rPr lang="en" i="1" dirty="0" smtClean="0"/>
              <a:t>I am here because I love to give presentations</a:t>
            </a:r>
            <a:endParaRPr lang="ar-IQ" dirty="0"/>
          </a:p>
        </p:txBody>
      </p:sp>
      <p:pic>
        <p:nvPicPr>
          <p:cNvPr id="6" name="عنصر نائب للصورة 5" descr="Tulips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3574" r="3574"/>
          <a:stretch>
            <a:fillRect/>
          </a:stretch>
        </p:blipFill>
        <p:spPr>
          <a:xfrm>
            <a:off x="6981825" y="1401098"/>
            <a:ext cx="5210175" cy="4147216"/>
          </a:xfrm>
        </p:spPr>
      </p:pic>
      <p:sp>
        <p:nvSpPr>
          <p:cNvPr id="5" name="Shape 64"/>
          <p:cNvSpPr txBox="1">
            <a:spLocks noGrp="1"/>
          </p:cNvSpPr>
          <p:nvPr>
            <p:ph type="ctrTitle" idx="4294967295"/>
          </p:nvPr>
        </p:nvSpPr>
        <p:spPr>
          <a:xfrm>
            <a:off x="2410775" y="1393008"/>
            <a:ext cx="4491469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tx1"/>
                </a:solidFill>
              </a:rPr>
              <a:t>Hello!</a:t>
            </a:r>
            <a:endParaRPr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r"/>
            <a:r>
              <a:rPr lang="ar-IQ" dirty="0" smtClean="0"/>
              <a:t>الفوائد والخدمات التي تسديها المنظمات على اختلاف انواعها </a:t>
            </a:r>
            <a:r>
              <a:rPr lang="ar-IQ" dirty="0" err="1" smtClean="0"/>
              <a:t>واشكالها</a:t>
            </a:r>
            <a:r>
              <a:rPr lang="ar-IQ" dirty="0" smtClean="0"/>
              <a:t> 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sz="3600" dirty="0" smtClean="0"/>
              <a:t>بالنسبـــــــــــــــــة للفـــــــــــــــــــرد</a:t>
            </a:r>
          </a:p>
          <a:p>
            <a:r>
              <a:rPr lang="ar-IQ" sz="3600" dirty="0" smtClean="0"/>
              <a:t>بالنسبــــــــــــــــة للجماعـــــــــــــات</a:t>
            </a:r>
          </a:p>
          <a:p>
            <a:r>
              <a:rPr lang="ar-IQ" sz="3600" dirty="0" smtClean="0"/>
              <a:t>بالنسبـــــــــــــــة للمجتمـــــــــــــــــــع</a:t>
            </a: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xmlns="" val="165425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5" r="315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ar-IQ" sz="4000" dirty="0" smtClean="0"/>
              <a:t>اصبحت حياتنا المعاصرة رهينة المنظمات المختلفة </a:t>
            </a:r>
          </a:p>
          <a:p>
            <a:pPr algn="ctr"/>
            <a:r>
              <a:rPr lang="ar-IQ" sz="4000" dirty="0" smtClean="0"/>
              <a:t>حتى يمكن اطلاق تسمية الانسان المنظمي على الانسان المعاصر </a:t>
            </a:r>
            <a:endParaRPr lang="en-US" sz="4000" dirty="0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IQ" sz="3600" b="1" dirty="0" smtClean="0"/>
              <a:t>اهميـــــــــــــــــــــة المنظمــــــــــــــــــــات للأفــــــــــــراد</a:t>
            </a:r>
            <a:endParaRPr lang="ar-IQ" sz="3600" b="1" dirty="0"/>
          </a:p>
        </p:txBody>
      </p:sp>
    </p:spTree>
    <p:extLst>
      <p:ext uri="{BB962C8B-B14F-4D97-AF65-F5344CB8AC3E}">
        <p14:creationId xmlns:p14="http://schemas.microsoft.com/office/powerpoint/2010/main" xmlns="" val="368354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678427" y="3244644"/>
            <a:ext cx="10854812" cy="1411311"/>
          </a:xfrm>
        </p:spPr>
        <p:txBody>
          <a:bodyPr>
            <a:noAutofit/>
          </a:bodyPr>
          <a:lstStyle/>
          <a:p>
            <a:pPr algn="ctr"/>
            <a:r>
              <a:rPr lang="ar-IQ" sz="3600" dirty="0" smtClean="0"/>
              <a:t>المنظمات ليست كيانات جامدة بل هي كائنات حية تؤثر </a:t>
            </a:r>
            <a:r>
              <a:rPr lang="ar-IQ" sz="3600" dirty="0" err="1" smtClean="0"/>
              <a:t>وتتاثر</a:t>
            </a:r>
            <a:r>
              <a:rPr lang="ar-IQ" sz="3600" dirty="0" smtClean="0"/>
              <a:t> بالعاملين فيها والمتعاملين </a:t>
            </a:r>
            <a:r>
              <a:rPr lang="ar-IQ" sz="3600" dirty="0" err="1" smtClean="0"/>
              <a:t>معها </a:t>
            </a:r>
            <a:r>
              <a:rPr lang="ar-IQ" sz="3600" dirty="0" smtClean="0"/>
              <a:t>, لان المنظمات تلبي حاجة اساسية من الحاجات الفردية التي شخصها علماء النفس هي حاجة الانتماء التي تقع ضمن المستوى الثالث من الحاجات التي شخصها </a:t>
            </a:r>
            <a:r>
              <a:rPr lang="ar-IQ" sz="3600" dirty="0" err="1" smtClean="0"/>
              <a:t>ماسلو</a:t>
            </a:r>
            <a:r>
              <a:rPr lang="ar-IQ" sz="3600" dirty="0" smtClean="0"/>
              <a:t> في سلمه الخماسي الشهير </a:t>
            </a: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xmlns="" val="132884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b="1" dirty="0" err="1" smtClean="0"/>
              <a:t>تاثير</a:t>
            </a:r>
            <a:r>
              <a:rPr lang="ar-IQ" b="1" dirty="0" smtClean="0"/>
              <a:t> المنظمات المعاصرة في العاملين عليها يتمثل في </a:t>
            </a:r>
            <a:endParaRPr lang="ar-IQ" b="1" dirty="0"/>
          </a:p>
        </p:txBody>
      </p:sp>
      <p:sp>
        <p:nvSpPr>
          <p:cNvPr id="8" name="عنصر نائب للمحتوى 7"/>
          <p:cNvSpPr>
            <a:spLocks noGrp="1"/>
          </p:cNvSpPr>
          <p:nvPr>
            <p:ph sz="half" idx="2"/>
          </p:nvPr>
        </p:nvSpPr>
        <p:spPr>
          <a:xfrm>
            <a:off x="1104900" y="3406876"/>
            <a:ext cx="4919472" cy="2765323"/>
          </a:xfrm>
        </p:spPr>
        <p:txBody>
          <a:bodyPr>
            <a:normAutofit/>
          </a:bodyPr>
          <a:lstStyle/>
          <a:p>
            <a:pPr algn="ctr"/>
            <a:r>
              <a:rPr lang="ar-IQ" sz="3600" dirty="0" smtClean="0"/>
              <a:t>ان نمط المنظمات يؤثر في اسلوب تفكير وسلوك العاملين فيها </a:t>
            </a:r>
            <a:endParaRPr lang="ar-IQ" sz="3600" dirty="0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sz="quarter" idx="3"/>
          </p:nvPr>
        </p:nvSpPr>
        <p:spPr>
          <a:xfrm>
            <a:off x="2934929" y="1489588"/>
            <a:ext cx="5687673" cy="1209368"/>
          </a:xfrm>
        </p:spPr>
        <p:txBody>
          <a:bodyPr/>
          <a:lstStyle/>
          <a:p>
            <a:r>
              <a:rPr lang="ar-IQ" dirty="0" smtClean="0"/>
              <a:t>ان الاعمال التي تمتاز بدرجة تكرارية ونمطية عالية والتي لا تتطلب جهدا ابداعيا تصيب الفرد بالاغتراب والعزلة </a:t>
            </a:r>
            <a:endParaRPr lang="ar-IQ" dirty="0"/>
          </a:p>
        </p:txBody>
      </p:sp>
      <p:sp>
        <p:nvSpPr>
          <p:cNvPr id="10" name="عنصر نائب للمحتوى 9"/>
          <p:cNvSpPr>
            <a:spLocks noGrp="1"/>
          </p:cNvSpPr>
          <p:nvPr>
            <p:ph sz="quarter" idx="4"/>
          </p:nvPr>
        </p:nvSpPr>
        <p:spPr>
          <a:xfrm>
            <a:off x="6887496" y="3377380"/>
            <a:ext cx="4198085" cy="2794819"/>
          </a:xfrm>
        </p:spPr>
        <p:txBody>
          <a:bodyPr>
            <a:normAutofit/>
          </a:bodyPr>
          <a:lstStyle/>
          <a:p>
            <a:pPr algn="ctr"/>
            <a:r>
              <a:rPr lang="ar-IQ" sz="2800" b="1" dirty="0" smtClean="0"/>
              <a:t>ان الاعمال التي تثير التحدي امام </a:t>
            </a:r>
            <a:r>
              <a:rPr lang="ar-IQ" sz="2800" b="1" dirty="0" err="1" smtClean="0"/>
              <a:t>الفرد </a:t>
            </a:r>
            <a:r>
              <a:rPr lang="ar-IQ" sz="2800" b="1" dirty="0" smtClean="0"/>
              <a:t>, وتستفز طاقاته الكامنة </a:t>
            </a:r>
            <a:r>
              <a:rPr lang="ar-IQ" sz="2800" b="1" dirty="0" err="1" smtClean="0"/>
              <a:t>للتطور </a:t>
            </a:r>
            <a:r>
              <a:rPr lang="ar-IQ" sz="2800" b="1" dirty="0" smtClean="0"/>
              <a:t>, وتتطلب استخدام قدراته الابداعية ستجعله يشعر بالمتعة والانطلاق</a:t>
            </a:r>
            <a:endParaRPr lang="ar-IQ" sz="2800" b="1" dirty="0"/>
          </a:p>
        </p:txBody>
      </p:sp>
    </p:spTree>
    <p:extLst>
      <p:ext uri="{BB962C8B-B14F-4D97-AF65-F5344CB8AC3E}">
        <p14:creationId xmlns:p14="http://schemas.microsoft.com/office/powerpoint/2010/main" xmlns="" val="131564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5" r="3155"/>
          <a:stretch>
            <a:fillRect/>
          </a:stretch>
        </p:blipFill>
        <p:spPr/>
      </p:pic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IQ" sz="3600" b="1" dirty="0" smtClean="0"/>
              <a:t>اهميـــــــــــــــــــــة المنظمــــــــــــــــــــات للجماعــــــــــــــــات</a:t>
            </a:r>
            <a:endParaRPr lang="ar-IQ" sz="3600" b="1" dirty="0"/>
          </a:p>
        </p:txBody>
      </p:sp>
      <p:sp>
        <p:nvSpPr>
          <p:cNvPr id="7" name="عنصر نائب للنص 6"/>
          <p:cNvSpPr>
            <a:spLocks noGrp="1"/>
          </p:cNvSpPr>
          <p:nvPr>
            <p:ph type="body" sz="half" idx="2"/>
          </p:nvPr>
        </p:nvSpPr>
        <p:spPr>
          <a:xfrm>
            <a:off x="619432" y="1600200"/>
            <a:ext cx="3882464" cy="4572000"/>
          </a:xfrm>
        </p:spPr>
        <p:txBody>
          <a:bodyPr>
            <a:normAutofit/>
          </a:bodyPr>
          <a:lstStyle/>
          <a:p>
            <a:pPr algn="ctr"/>
            <a:r>
              <a:rPr lang="ar-IQ" sz="4800" dirty="0" smtClean="0"/>
              <a:t>تشكل الجماعات عنصرا اساسيا من عناصر المكونات الداخلية للمنظمات </a:t>
            </a:r>
            <a:endParaRPr lang="ar-IQ" sz="4800" dirty="0"/>
          </a:p>
        </p:txBody>
      </p:sp>
    </p:spTree>
    <p:extLst>
      <p:ext uri="{BB962C8B-B14F-4D97-AF65-F5344CB8AC3E}">
        <p14:creationId xmlns:p14="http://schemas.microsoft.com/office/powerpoint/2010/main" xmlns="" val="368354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678427" y="3244644"/>
            <a:ext cx="10854812" cy="1411311"/>
          </a:xfrm>
        </p:spPr>
        <p:txBody>
          <a:bodyPr>
            <a:noAutofit/>
          </a:bodyPr>
          <a:lstStyle/>
          <a:p>
            <a:pPr algn="ctr"/>
            <a:r>
              <a:rPr lang="ar-IQ" sz="3600" dirty="0" smtClean="0"/>
              <a:t>تلعب الجماعات دورا وسيطا بين المنظمة والعاملين فيها وهي بالتالي تؤثر </a:t>
            </a:r>
            <a:r>
              <a:rPr lang="ar-IQ" sz="3600" dirty="0" err="1" smtClean="0"/>
              <a:t>وتتاثر</a:t>
            </a:r>
            <a:r>
              <a:rPr lang="ar-IQ" sz="3600" dirty="0" smtClean="0"/>
              <a:t> بكل من الافراد والمنظمة نتيجة العلاقات المتبادلة التي تنشا بين الاطراف الثلاثة </a:t>
            </a: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xmlns="" val="132884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r"/>
            <a:r>
              <a:rPr lang="ar-IQ" b="1" dirty="0" smtClean="0"/>
              <a:t>اهميـــــــــــــة المنظمــــــــــــــــات للجماعــــــــــــــــة</a:t>
            </a:r>
            <a:endParaRPr lang="en-US" b="1" dirty="0"/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ar-IQ" sz="4800" b="1" dirty="0" smtClean="0"/>
              <a:t>تؤثر الجماعات في قيم واتجاهات وسلوك الافراد المنتمين لها وهي بالمقابل تتأثر بقيم واتجاهات وسلوك اعضائها </a:t>
            </a:r>
            <a:endParaRPr lang="ar-IQ" sz="4800" b="1" dirty="0"/>
          </a:p>
        </p:txBody>
      </p:sp>
    </p:spTree>
    <p:extLst>
      <p:ext uri="{BB962C8B-B14F-4D97-AF65-F5344CB8AC3E}">
        <p14:creationId xmlns:p14="http://schemas.microsoft.com/office/powerpoint/2010/main" xmlns="" val="222449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المحاضرة الرابعة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_12786043_TF03431380" id="{07BF4009-79A5-4904-9F0A-8BB88901F77F}" vid="{E001E2E9-9C41-4174-AA22-D51AC64C486F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المحاضرة الرابعة</Template>
  <TotalTime>0</TotalTime>
  <Words>428</Words>
  <Application>Microsoft Office PowerPoint</Application>
  <PresentationFormat>مخصص</PresentationFormat>
  <Paragraphs>58</Paragraphs>
  <Slides>15</Slides>
  <Notes>14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المحاضرة الرابعة</vt:lpstr>
      <vt:lpstr>اهمية دراسة المنظمات</vt:lpstr>
      <vt:lpstr>I am Assist. Prof.   Alaa  dhaam </vt:lpstr>
      <vt:lpstr>الفوائد والخدمات التي تسديها المنظمات على اختلاف انواعها واشكالها </vt:lpstr>
      <vt:lpstr>اهميـــــــــــــــــــــة المنظمــــــــــــــــــــات للأفــــــــــــراد</vt:lpstr>
      <vt:lpstr>المنظمات ليست كيانات جامدة بل هي كائنات حية تؤثر وتتاثر بالعاملين فيها والمتعاملين معها , لان المنظمات تلبي حاجة اساسية من الحاجات الفردية التي شخصها علماء النفس هي حاجة الانتماء التي تقع ضمن المستوى الثالث من الحاجات التي شخصها ماسلو في سلمه الخماسي الشهير </vt:lpstr>
      <vt:lpstr>تاثير المنظمات المعاصرة في العاملين عليها يتمثل في </vt:lpstr>
      <vt:lpstr>اهميـــــــــــــــــــــة المنظمــــــــــــــــــــات للجماعــــــــــــــــات</vt:lpstr>
      <vt:lpstr>تلعب الجماعات دورا وسيطا بين المنظمة والعاملين فيها وهي بالتالي تؤثر وتتاثر بكل من الافراد والمنظمة نتيجة العلاقات المتبادلة التي تنشا بين الاطراف الثلاثة </vt:lpstr>
      <vt:lpstr>اهميـــــــــــــة المنظمــــــــــــــــات للجماعــــــــــــــــة</vt:lpstr>
      <vt:lpstr>اهميـــــــــــــــــــــة المنظمــــــــــــــــــــات للمجتمــــــــــــــــــع</vt:lpstr>
      <vt:lpstr>العلاقة بين المنظمة و المجتمع</vt:lpstr>
      <vt:lpstr>اثار المنظمة على المجتمع</vt:lpstr>
      <vt:lpstr> المنظمات تتيح للمجتمعات ثلاث امكانات </vt:lpstr>
      <vt:lpstr>العلاقة بين المنظمة و المجتمع</vt:lpstr>
      <vt:lpstr>العلاقة بين المنظمة و المجتمع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2019-07-18T14:37:19Z</dcterms:created>
  <dcterms:modified xsi:type="dcterms:W3CDTF">2019-07-18T16:02:24Z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