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84" r:id="rId12"/>
    <p:sldId id="275" r:id="rId13"/>
    <p:sldId id="276" r:id="rId14"/>
    <p:sldId id="277" r:id="rId15"/>
    <p:sldId id="278" r:id="rId16"/>
    <p:sldId id="279" r:id="rId17"/>
  </p:sldIdLst>
  <p:sldSz cx="9144000" cy="5143500" type="screen16x9"/>
  <p:notesSz cx="6858000" cy="9144000"/>
  <p:embeddedFontLst>
    <p:embeddedFont>
      <p:font typeface="Tinos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552801F-E58F-41AE-A2DA-FB0B58B87622}">
  <a:tblStyle styleId="{5552801F-E58F-41AE-A2DA-FB0B58B87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libro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>
          <a:xfrm>
            <a:off x="1403648" y="1915625"/>
            <a:ext cx="6624736" cy="1159800"/>
          </a:xfrm>
        </p:spPr>
        <p:txBody>
          <a:bodyPr/>
          <a:lstStyle/>
          <a:p>
            <a:pPr algn="ctr" rtl="1"/>
            <a:r>
              <a:rPr lang="ar-IQ" dirty="0" smtClean="0"/>
              <a:t>التصنيفات المعقدة </a:t>
            </a:r>
            <a:r>
              <a:rPr lang="ar-IQ" dirty="0" smtClean="0"/>
              <a:t>ل</a:t>
            </a:r>
            <a:r>
              <a:rPr lang="ar-IQ" dirty="0" smtClean="0"/>
              <a:t>لمنظمـــــات</a:t>
            </a:r>
            <a:br>
              <a:rPr lang="ar-IQ" dirty="0" smtClean="0"/>
            </a:br>
            <a:r>
              <a:rPr lang="ar-IQ" sz="3200" dirty="0" smtClean="0"/>
              <a:t>المحاضـــــــــــرة الثامنــــــــــــة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5190796" y="1811897"/>
            <a:ext cx="2625600" cy="24927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131" name="Shape 131" descr="Vintage Mockingbird b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650" y="1915600"/>
            <a:ext cx="2388775" cy="2257375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الاساس المعتمد للتصنيف </a:t>
            </a:r>
            <a:endParaRPr lang="ar-IQ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1556175" y="1378821"/>
            <a:ext cx="3519881" cy="3042300"/>
          </a:xfrm>
        </p:spPr>
        <p:txBody>
          <a:bodyPr/>
          <a:lstStyle/>
          <a:p>
            <a:pPr algn="r" rtl="1"/>
            <a:r>
              <a:rPr lang="ar-IQ" dirty="0" smtClean="0"/>
              <a:t>يعتمد الخصائص التطبيقية للمنظمات اساسا </a:t>
            </a:r>
            <a:r>
              <a:rPr lang="ar-IQ" dirty="0" err="1" smtClean="0"/>
              <a:t>لتصنيفها .</a:t>
            </a:r>
            <a:endParaRPr lang="ar-IQ" dirty="0" smtClean="0"/>
          </a:p>
          <a:p>
            <a:pPr algn="r" rtl="1"/>
            <a:r>
              <a:rPr lang="ar-IQ" dirty="0" smtClean="0"/>
              <a:t>كيفية عمل المنظمات وسماتها الهيكلية هي التي تحدد </a:t>
            </a:r>
            <a:r>
              <a:rPr lang="ar-IQ" dirty="0" err="1" smtClean="0"/>
              <a:t>نوعيتها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3995936" y="987574"/>
            <a:ext cx="3993203" cy="310875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4211960" y="1203598"/>
            <a:ext cx="3659100" cy="2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منظمات الهيكل البسيط </a:t>
            </a:r>
            <a:endParaRPr sz="3600" dirty="0">
              <a:solidFill>
                <a:schemeClr val="tx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4294967295"/>
          </p:nvPr>
        </p:nvSpPr>
        <p:spPr>
          <a:xfrm>
            <a:off x="1475656" y="1275606"/>
            <a:ext cx="21729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400" dirty="0" smtClean="0"/>
              <a:t>منظمات صغيرة تعمل في بيئة اعتمادية متغيرة وتستخدم تكنولوجية بسيطة تحت قيادة عميد نشيط كوكالة بيع سيارات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4932040" y="865099"/>
            <a:ext cx="1876415" cy="3413314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4294967295"/>
          </p:nvPr>
        </p:nvSpPr>
        <p:spPr>
          <a:xfrm>
            <a:off x="1475656" y="1131590"/>
            <a:ext cx="2952328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000" b="1" dirty="0" smtClean="0"/>
              <a:t>منظمات تقوم </a:t>
            </a:r>
            <a:r>
              <a:rPr lang="ar-IQ" sz="2000" b="1" dirty="0" err="1" smtClean="0"/>
              <a:t>باعمال</a:t>
            </a:r>
            <a:r>
              <a:rPr lang="ar-IQ" sz="2000" b="1" dirty="0" smtClean="0"/>
              <a:t> متقنة الى حد بعيد وهي كبيرة الحجم تعمل في بيئات مستقرة وتمارس عليها درجات من السيطرة بواسطة هيئة خارجية </a:t>
            </a:r>
            <a:r>
              <a:rPr lang="ar-IQ" sz="2000" b="1" dirty="0" err="1" smtClean="0"/>
              <a:t>كمؤوسسة</a:t>
            </a:r>
            <a:r>
              <a:rPr lang="ar-IQ" sz="2000" b="1" dirty="0" smtClean="0"/>
              <a:t> البريد وشركة الخطوط الجوية </a:t>
            </a:r>
            <a:endParaRPr sz="2000" b="1" dirty="0"/>
          </a:p>
        </p:txBody>
      </p:sp>
      <p:sp>
        <p:nvSpPr>
          <p:cNvPr id="226" name="Shape 226"/>
          <p:cNvSpPr/>
          <p:nvPr/>
        </p:nvSpPr>
        <p:spPr>
          <a:xfrm>
            <a:off x="5076056" y="1151352"/>
            <a:ext cx="1655837" cy="27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dirty="0" err="1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الماكنة</a:t>
            </a:r>
            <a:r>
              <a:rPr lang="ar-IQ" sz="2800" b="1" dirty="0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 البيروقراطية</a:t>
            </a:r>
            <a:endParaRPr sz="2800" b="1" dirty="0">
              <a:solidFill>
                <a:schemeClr val="tx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5073625" y="937025"/>
            <a:ext cx="1565205" cy="3293859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5184261" y="1412238"/>
            <a:ext cx="1335300" cy="2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b="1" dirty="0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البيروقراطية المهنية</a:t>
            </a:r>
            <a:endParaRPr sz="2000" b="1" dirty="0">
              <a:solidFill>
                <a:schemeClr val="tx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4294967295"/>
          </p:nvPr>
        </p:nvSpPr>
        <p:spPr>
          <a:xfrm>
            <a:off x="1475656" y="1131590"/>
            <a:ext cx="2880320" cy="2880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400" dirty="0" smtClean="0"/>
              <a:t>منظمات تعمل بإتقان من خلال التدريب المهني للعاملين وبيئتها </a:t>
            </a:r>
            <a:r>
              <a:rPr lang="ar-IQ" sz="2400" dirty="0" err="1" smtClean="0"/>
              <a:t>مستقرة </a:t>
            </a:r>
            <a:r>
              <a:rPr lang="ar-IQ" sz="2400" dirty="0" smtClean="0"/>
              <a:t>, كما انها تتمتع بسيطرة كبيرة على عملياتها حيث لا تمارس عليها رقابة خارجية فعالة كالجامعات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743075" y="751911"/>
            <a:ext cx="2511622" cy="3552068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916383" y="1078742"/>
            <a:ext cx="2174700" cy="29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المنظمات المقسمة الى ادارات شبه مستقلة</a:t>
            </a:r>
            <a:endParaRPr sz="2800" dirty="0">
              <a:solidFill>
                <a:schemeClr val="tx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4294967295"/>
          </p:nvPr>
        </p:nvSpPr>
        <p:spPr>
          <a:xfrm>
            <a:off x="1331640" y="1059582"/>
            <a:ext cx="2604948" cy="280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000" dirty="0" smtClean="0"/>
              <a:t>منظمات كبيرة مقسمة الى عدة فروع لكل منها هيكله الخاص الذي يتميز بطبيعة عمل وبيئة قد تتطابق مع اي من المنظمات الموصوفة هنا كالشركات الكبرى </a:t>
            </a:r>
            <a:r>
              <a:rPr lang="ar-IQ" sz="2000" dirty="0" smtClean="0"/>
              <a:t>م</a:t>
            </a:r>
            <a:r>
              <a:rPr lang="ar-IQ" sz="2000" dirty="0" smtClean="0"/>
              <a:t>تعددة الجنسية 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3995025" y="996062"/>
            <a:ext cx="3993203" cy="310875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4162131" y="1161154"/>
            <a:ext cx="3659100" cy="2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dirty="0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المنظمات الآنية </a:t>
            </a:r>
            <a:r>
              <a:rPr lang="ar-IQ" sz="2800" b="1" dirty="0" err="1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الغرض </a:t>
            </a:r>
            <a:r>
              <a:rPr lang="ar-IQ" sz="2800" b="1" dirty="0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(</a:t>
            </a:r>
            <a:r>
              <a:rPr lang="ar-IQ" sz="2800" b="1" dirty="0" err="1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الادهوقراطية)</a:t>
            </a:r>
            <a:endParaRPr sz="2800" b="1" dirty="0">
              <a:solidFill>
                <a:schemeClr val="tx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4294967295"/>
          </p:nvPr>
        </p:nvSpPr>
        <p:spPr>
          <a:xfrm>
            <a:off x="1331640" y="823550"/>
            <a:ext cx="2602485" cy="2900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000" dirty="0" smtClean="0"/>
              <a:t>منظمات حديثة الظهور تعمل في بيئات تمتاز </a:t>
            </a:r>
            <a:r>
              <a:rPr lang="ar-IQ" sz="2000" dirty="0" err="1" smtClean="0"/>
              <a:t>بالاعتمالية</a:t>
            </a:r>
            <a:r>
              <a:rPr lang="ar-IQ" sz="2000" dirty="0" smtClean="0"/>
              <a:t> العالية وعدم الوضوح مما يستدعي تغير هياكلها بسرعة انسجاما مع التغييرات البيئية ومع تغيرات الطلب على </a:t>
            </a:r>
            <a:r>
              <a:rPr lang="ar-IQ" sz="2000" dirty="0" err="1" smtClean="0"/>
              <a:t>منتوجاتها</a:t>
            </a:r>
            <a:r>
              <a:rPr lang="ar-IQ" sz="2000" dirty="0" smtClean="0"/>
              <a:t> كمنظمات البحث والتطوير ووكالات الفضاء الكبرى 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Shape 258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59" name="Shape 259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THANS</a:t>
            </a:r>
            <a:r>
              <a:rPr lang="en" sz="6000" dirty="0"/>
              <a:t>!</a:t>
            </a:r>
            <a:endParaRPr sz="6000" dirty="0"/>
          </a:p>
        </p:txBody>
      </p:sp>
      <p:sp>
        <p:nvSpPr>
          <p:cNvPr id="260" name="Shape 260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Any questions</a:t>
            </a:r>
            <a:r>
              <a:rPr lang="en" sz="1800" b="1" dirty="0" smtClean="0"/>
              <a:t>?</a:t>
            </a:r>
            <a:endParaRPr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619672" y="627534"/>
            <a:ext cx="6616800" cy="699900"/>
          </a:xfrm>
        </p:spPr>
        <p:txBody>
          <a:bodyPr/>
          <a:lstStyle/>
          <a:p>
            <a:pPr algn="r" rtl="1"/>
            <a:r>
              <a:rPr lang="ar-IQ" sz="3600" dirty="0" smtClean="0"/>
              <a:t>التصنيفـــــــات المعقـــــــــــــــدة </a:t>
            </a:r>
            <a:endParaRPr lang="ar-IQ" sz="3600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2"/>
          </p:nvPr>
        </p:nvSpPr>
        <p:spPr>
          <a:xfrm>
            <a:off x="5220072" y="1479375"/>
            <a:ext cx="2953000" cy="3598800"/>
          </a:xfrm>
        </p:spPr>
        <p:txBody>
          <a:bodyPr/>
          <a:lstStyle/>
          <a:p>
            <a:pPr algn="r" rtl="1"/>
            <a:r>
              <a:rPr lang="ar-IQ" sz="4000" b="1" dirty="0" smtClean="0"/>
              <a:t>التصنيف حسب درجة الطاعة</a:t>
            </a:r>
            <a:endParaRPr lang="ar-IQ" sz="4000" b="1" dirty="0"/>
          </a:p>
        </p:txBody>
      </p:sp>
      <p:sp>
        <p:nvSpPr>
          <p:cNvPr id="10" name="عنصر نائب للنص 9"/>
          <p:cNvSpPr>
            <a:spLocks noGrp="1"/>
          </p:cNvSpPr>
          <p:nvPr>
            <p:ph type="body" idx="2"/>
          </p:nvPr>
        </p:nvSpPr>
        <p:spPr>
          <a:xfrm>
            <a:off x="1691680" y="1275606"/>
            <a:ext cx="3211800" cy="3598800"/>
          </a:xfrm>
        </p:spPr>
        <p:txBody>
          <a:bodyPr/>
          <a:lstStyle/>
          <a:p>
            <a:pPr algn="r" rtl="1"/>
            <a:r>
              <a:rPr lang="ar-IQ" sz="3600" b="1" dirty="0" smtClean="0"/>
              <a:t>التصنيف الظرفي</a:t>
            </a:r>
            <a:endParaRPr lang="ar-IQ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Shape 71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 am Assist. Prof.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Alaa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dhaam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 smtClean="0">
                <a:solidFill>
                  <a:schemeClr val="tx1"/>
                </a:solidFill>
              </a:rPr>
              <a:t>I </a:t>
            </a:r>
            <a:r>
              <a:rPr lang="en" sz="2400" dirty="0">
                <a:solidFill>
                  <a:schemeClr val="tx1"/>
                </a:solidFill>
              </a:rPr>
              <a:t>am here because I love to give presentations. 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1475656" y="2116750"/>
            <a:ext cx="6238969" cy="1159800"/>
          </a:xfrm>
        </p:spPr>
        <p:txBody>
          <a:bodyPr/>
          <a:lstStyle/>
          <a:p>
            <a:pPr algn="r" rtl="1"/>
            <a:r>
              <a:rPr lang="ar-IQ" sz="4000" dirty="0" smtClean="0"/>
              <a:t>1- التصنيف حسب درجة الطاعة</a:t>
            </a:r>
            <a:endParaRPr lang="ar-IQ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ar-IQ" sz="2800" dirty="0" smtClean="0"/>
              <a:t>تعرف الطاعة </a:t>
            </a:r>
            <a:r>
              <a:rPr lang="ar-IQ" sz="2800" dirty="0" err="1" smtClean="0"/>
              <a:t>بانها</a:t>
            </a:r>
            <a:r>
              <a:rPr lang="ar-IQ" sz="2800" dirty="0" smtClean="0"/>
              <a:t> مقدار استجابة العضو الادنى في المنظمة لنظام السلطة المتبع في المنظمة </a:t>
            </a:r>
          </a:p>
          <a:p>
            <a:pPr algn="ctr" rtl="1"/>
            <a:r>
              <a:rPr lang="ar-IQ" sz="2800" dirty="0" smtClean="0"/>
              <a:t>يجري التعبير عن الطاعة من خلال طبيعة المساهمة او الاشتراك الذي يقوم </a:t>
            </a:r>
            <a:r>
              <a:rPr lang="ar-IQ" sz="2800" dirty="0" err="1" smtClean="0"/>
              <a:t>به</a:t>
            </a:r>
            <a:r>
              <a:rPr lang="ar-IQ" sz="2800" dirty="0" smtClean="0"/>
              <a:t> العضو الادنى في نشاطات المنظمة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1259632" y="719375"/>
            <a:ext cx="6913343" cy="699900"/>
          </a:xfrm>
        </p:spPr>
        <p:txBody>
          <a:bodyPr/>
          <a:lstStyle/>
          <a:p>
            <a:pPr algn="r" rtl="1"/>
            <a:r>
              <a:rPr lang="ar-IQ" dirty="0" smtClean="0"/>
              <a:t>تتشكل علاقات الطاعة من خلال الارتباط بين عنصرين في المنظمة</a:t>
            </a:r>
            <a:endParaRPr lang="ar-IQ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r" rtl="1"/>
            <a:r>
              <a:rPr lang="ar-IQ" sz="2800" b="1" dirty="0" smtClean="0"/>
              <a:t>العنصر الاول</a:t>
            </a:r>
          </a:p>
          <a:p>
            <a:pPr algn="r" rtl="1"/>
            <a:r>
              <a:rPr lang="ar-IQ" sz="2800" b="1" dirty="0" smtClean="0"/>
              <a:t>القوة المفروضة من قبل المنظمة </a:t>
            </a:r>
            <a:endParaRPr lang="ar-IQ" sz="2800" b="1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IQ" sz="2800" b="1" dirty="0" smtClean="0"/>
              <a:t>العنصر الثاني </a:t>
            </a:r>
          </a:p>
          <a:p>
            <a:pPr algn="r" rtl="1"/>
            <a:r>
              <a:rPr lang="ar-IQ" sz="2800" b="1" dirty="0" smtClean="0"/>
              <a:t>نوع المشاركة او الانغماس من قبل الاعضاء في انشطة المنظمة 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971600" y="719375"/>
            <a:ext cx="7201375" cy="699900"/>
          </a:xfrm>
        </p:spPr>
        <p:txBody>
          <a:bodyPr/>
          <a:lstStyle/>
          <a:p>
            <a:pPr algn="r" rtl="1"/>
            <a:r>
              <a:rPr lang="ar-IQ" dirty="0" smtClean="0"/>
              <a:t>صنف </a:t>
            </a:r>
            <a:r>
              <a:rPr lang="ar-IQ" dirty="0" err="1" smtClean="0"/>
              <a:t>اتزيوني</a:t>
            </a:r>
            <a:r>
              <a:rPr lang="ar-IQ" dirty="0" smtClean="0"/>
              <a:t> القوة المستخدمة من قبل المنظمة للحصول على الطاعة</a:t>
            </a:r>
            <a:endParaRPr lang="ar-IQ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r" rtl="1"/>
            <a:r>
              <a:rPr lang="ar-IQ" sz="2000" b="1" dirty="0" smtClean="0"/>
              <a:t>اولا</a:t>
            </a:r>
          </a:p>
          <a:p>
            <a:pPr algn="r" rtl="1"/>
            <a:r>
              <a:rPr lang="ar-IQ" sz="2000" b="1" dirty="0" smtClean="0"/>
              <a:t>القسر او الاكراه </a:t>
            </a:r>
          </a:p>
          <a:p>
            <a:pPr algn="r" rtl="1"/>
            <a:r>
              <a:rPr lang="ar-IQ" sz="2000" b="1" dirty="0" smtClean="0"/>
              <a:t>من خلال العقوبات </a:t>
            </a:r>
            <a:endParaRPr lang="ar-IQ" sz="2000" b="1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 rtl="1"/>
            <a:r>
              <a:rPr lang="ar-IQ" sz="2000" b="1" dirty="0" smtClean="0"/>
              <a:t>ثانيا</a:t>
            </a:r>
          </a:p>
          <a:p>
            <a:pPr algn="ctr" rtl="1"/>
            <a:r>
              <a:rPr lang="ar-IQ" sz="2000" b="1" dirty="0" smtClean="0"/>
              <a:t>قوة المكافأة او التعويض</a:t>
            </a:r>
          </a:p>
          <a:p>
            <a:pPr algn="ctr" rtl="1"/>
            <a:r>
              <a:rPr lang="ar-IQ" sz="2000" b="1" dirty="0" smtClean="0"/>
              <a:t>من خلال الحوافز والمكافآت الممنوحة على اساس مادي </a:t>
            </a:r>
            <a:endParaRPr lang="ar-IQ" sz="2000" b="1" dirty="0"/>
          </a:p>
        </p:txBody>
      </p:sp>
      <p:sp>
        <p:nvSpPr>
          <p:cNvPr id="10" name="عنصر نائب للنص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ar-IQ" sz="2000" b="1" dirty="0" smtClean="0"/>
              <a:t>ثالثا</a:t>
            </a:r>
          </a:p>
          <a:p>
            <a:pPr algn="ctr" rtl="1"/>
            <a:r>
              <a:rPr lang="ar-IQ" sz="2000" b="1" dirty="0" smtClean="0"/>
              <a:t>الانموذج السلوكي او القدوة </a:t>
            </a:r>
          </a:p>
          <a:p>
            <a:pPr algn="ctr" rtl="1"/>
            <a:r>
              <a:rPr lang="ar-IQ" sz="2000" b="1" dirty="0" smtClean="0"/>
              <a:t>من خلال النماذج السلوكية التي يقتدي بها اعضاء المنظمة </a:t>
            </a:r>
            <a:endParaRPr lang="ar-IQ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انواع المشاركة او الانغماس الموجودة في المنظمات</a:t>
            </a:r>
            <a:endParaRPr lang="ar-IQ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IQ" b="1" dirty="0" smtClean="0"/>
              <a:t>مشاركة </a:t>
            </a:r>
            <a:r>
              <a:rPr lang="ar-IQ" b="1" dirty="0" err="1" smtClean="0"/>
              <a:t>الاغتراب </a:t>
            </a:r>
            <a:r>
              <a:rPr lang="ar-IQ" dirty="0" smtClean="0"/>
              <a:t>: يكون العضو غير منسجم مع ذاته ومكره على المشاركة وغير محب </a:t>
            </a:r>
            <a:r>
              <a:rPr lang="ar-IQ" dirty="0" err="1" smtClean="0"/>
              <a:t>لها .</a:t>
            </a:r>
            <a:endParaRPr lang="ar-IQ" dirty="0" smtClean="0"/>
          </a:p>
          <a:p>
            <a:pPr algn="r" rtl="1"/>
            <a:r>
              <a:rPr lang="ar-IQ" b="1" dirty="0" smtClean="0"/>
              <a:t>المشاركة </a:t>
            </a:r>
            <a:r>
              <a:rPr lang="ar-IQ" b="1" dirty="0" err="1" smtClean="0"/>
              <a:t>المصلحية</a:t>
            </a:r>
            <a:r>
              <a:rPr lang="ar-IQ" b="1" dirty="0" smtClean="0"/>
              <a:t> او المحسوبة </a:t>
            </a:r>
            <a:r>
              <a:rPr lang="ar-IQ" dirty="0" smtClean="0"/>
              <a:t>على اساس مقياس الكلف والمنافع التي يحصل عليها المشارك.</a:t>
            </a:r>
          </a:p>
          <a:p>
            <a:pPr algn="r" rtl="1"/>
            <a:r>
              <a:rPr lang="ar-IQ" b="1" dirty="0" smtClean="0"/>
              <a:t>المشاركة المعنوية او الاخلاقية </a:t>
            </a:r>
            <a:r>
              <a:rPr lang="ar-IQ" dirty="0" smtClean="0"/>
              <a:t>حيث يشعر الفرد بواجب اخلاقي للمشاركة في عمل </a:t>
            </a:r>
            <a:r>
              <a:rPr lang="ar-IQ" dirty="0" err="1" smtClean="0"/>
              <a:t>المنظمة .</a:t>
            </a:r>
            <a:r>
              <a:rPr lang="ar-IQ" dirty="0" smtClean="0"/>
              <a:t>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 idx="4294967295"/>
          </p:nvPr>
        </p:nvSpPr>
        <p:spPr>
          <a:xfrm>
            <a:off x="1753075" y="2421550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000" smtClean="0"/>
              <a:t>2- </a:t>
            </a:r>
            <a:r>
              <a:rPr lang="ar-IQ" sz="6000" dirty="0" smtClean="0"/>
              <a:t>التصنيف الظرفي</a:t>
            </a:r>
            <a:endParaRPr sz="6000" dirty="0"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4294967295"/>
          </p:nvPr>
        </p:nvSpPr>
        <p:spPr>
          <a:xfrm>
            <a:off x="1753075" y="3335355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400" b="1" i="1" dirty="0" smtClean="0">
                <a:solidFill>
                  <a:schemeClr val="tx1"/>
                </a:solidFill>
              </a:rPr>
              <a:t>يعتمد على طريقة بناء الهيكل التنظيمي لمجابهة مختلف الظروف المتوقعة من قبل المنظمة </a:t>
            </a:r>
            <a:endParaRPr sz="2400" b="1" i="1" dirty="0">
              <a:solidFill>
                <a:schemeClr val="tx1"/>
              </a:solidFill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3006036" y="993135"/>
            <a:ext cx="1145591" cy="1160843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 rot="1473024">
            <a:off x="1964430" y="1572741"/>
            <a:ext cx="669785" cy="652437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2599316" y="1049975"/>
            <a:ext cx="293240" cy="28495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 rot="2487194">
            <a:off x="2595886" y="2175152"/>
            <a:ext cx="208629" cy="20273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396</Words>
  <Application>Microsoft Office PowerPoint</Application>
  <PresentationFormat>عرض على الشاشة (9:16)‏</PresentationFormat>
  <Paragraphs>62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Oswald</vt:lpstr>
      <vt:lpstr>Tinos</vt:lpstr>
      <vt:lpstr>Quintus template</vt:lpstr>
      <vt:lpstr>التصنيفات المعقدة للمنظمـــــات المحاضـــــــــــرة الثامنــــــــــــة</vt:lpstr>
      <vt:lpstr>التصنيفـــــــات المعقـــــــــــــــدة </vt:lpstr>
      <vt:lpstr>HELLO!</vt:lpstr>
      <vt:lpstr>1- التصنيف حسب درجة الطاعة</vt:lpstr>
      <vt:lpstr>الشريحة 5</vt:lpstr>
      <vt:lpstr>تتشكل علاقات الطاعة من خلال الارتباط بين عنصرين في المنظمة</vt:lpstr>
      <vt:lpstr>صنف اتزيوني القوة المستخدمة من قبل المنظمة للحصول على الطاعة</vt:lpstr>
      <vt:lpstr>انواع المشاركة او الانغماس الموجودة في المنظمات</vt:lpstr>
      <vt:lpstr>2- التصنيف الظرفي</vt:lpstr>
      <vt:lpstr>الاساس المعتمد للتصنيف </vt:lpstr>
      <vt:lpstr>الشريحة 11</vt:lpstr>
      <vt:lpstr>الشريحة 12</vt:lpstr>
      <vt:lpstr>الشريحة 13</vt:lpstr>
      <vt:lpstr>الشريحة 14</vt:lpstr>
      <vt:lpstr>الشريحة 15</vt:lpstr>
      <vt:lpstr>THANS!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مختبر الحاسبات</cp:lastModifiedBy>
  <cp:revision>8</cp:revision>
  <dcterms:modified xsi:type="dcterms:W3CDTF">2019-07-19T11:37:26Z</dcterms:modified>
</cp:coreProperties>
</file>