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sldIdLst>
    <p:sldId id="281" r:id="rId5"/>
    <p:sldId id="287" r:id="rId6"/>
    <p:sldId id="257" r:id="rId7"/>
    <p:sldId id="283" r:id="rId8"/>
    <p:sldId id="297" r:id="rId9"/>
    <p:sldId id="264" r:id="rId10"/>
    <p:sldId id="291" r:id="rId11"/>
    <p:sldId id="284" r:id="rId12"/>
    <p:sldId id="296" r:id="rId13"/>
    <p:sldId id="286" r:id="rId14"/>
    <p:sldId id="267" r:id="rId15"/>
    <p:sldId id="289"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3047"/>
    <a:srgbClr val="248CD2"/>
    <a:srgbClr val="0B2B41"/>
    <a:srgbClr val="114263"/>
    <a:srgbClr val="401918"/>
    <a:srgbClr val="731F1C"/>
    <a:srgbClr val="AB678E"/>
    <a:srgbClr val="B2606E"/>
    <a:srgbClr val="CA929B"/>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3" autoAdjust="0"/>
  </p:normalViewPr>
  <p:slideViewPr>
    <p:cSldViewPr snapToGrid="0">
      <p:cViewPr varScale="1">
        <p:scale>
          <a:sx n="64" d="100"/>
          <a:sy n="64" d="100"/>
        </p:scale>
        <p:origin x="900" y="66"/>
      </p:cViewPr>
      <p:guideLst>
        <p:guide orient="horz" pos="2160"/>
        <p:guide pos="3864"/>
        <p:guide pos="408"/>
        <p:guide orient="horz" pos="432"/>
        <p:guide pos="72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3F1ED-114D-44BF-A98E-6FE5DB0B7C38}" type="doc">
      <dgm:prSet loTypeId="urn:microsoft.com/office/officeart/2005/8/layout/vProcess5" loCatId="process" qsTypeId="urn:microsoft.com/office/officeart/2005/8/quickstyle/3d1" qsCatId="3D" csTypeId="urn:microsoft.com/office/officeart/2005/8/colors/colorful3" csCatId="colorful" phldr="1"/>
      <dgm:spPr/>
    </dgm:pt>
    <dgm:pt modelId="{D17225F0-5F6E-4973-ACBF-83844FF03DA3}">
      <dgm:prSet phldrT="[Text]" custT="1"/>
      <dgm:spPr/>
      <dgm:t>
        <a:bodyPr/>
        <a:lstStyle/>
        <a:p>
          <a:r>
            <a:rPr lang="ar-IQ" sz="2800" b="1" dirty="0">
              <a:solidFill>
                <a:schemeClr val="bg1"/>
              </a:solidFill>
              <a:effectLst/>
            </a:rPr>
            <a:t>التخطيط للملاحظة</a:t>
          </a:r>
          <a:endParaRPr lang="en-GB" sz="2800" b="1" dirty="0">
            <a:solidFill>
              <a:schemeClr val="bg1"/>
            </a:solidFill>
            <a:effectLst/>
          </a:endParaRPr>
        </a:p>
      </dgm:t>
    </dgm:pt>
    <dgm:pt modelId="{4979B21D-0CB6-4D62-9677-55D21896D278}" type="parTrans" cxnId="{260024B8-F9A6-4FC0-8F8E-631DC893D1A8}">
      <dgm:prSet/>
      <dgm:spPr/>
      <dgm:t>
        <a:bodyPr/>
        <a:lstStyle/>
        <a:p>
          <a:endParaRPr lang="en-GB" sz="1800" b="1">
            <a:solidFill>
              <a:schemeClr val="bg1"/>
            </a:solidFill>
            <a:effectLst/>
          </a:endParaRPr>
        </a:p>
      </dgm:t>
    </dgm:pt>
    <dgm:pt modelId="{1DAC290C-D4A8-4F67-B0E2-09E6C51E7C7F}" type="sibTrans" cxnId="{260024B8-F9A6-4FC0-8F8E-631DC893D1A8}">
      <dgm:prSet/>
      <dgm:spPr/>
      <dgm:t>
        <a:bodyPr/>
        <a:lstStyle/>
        <a:p>
          <a:endParaRPr lang="en-GB" sz="1800" b="1">
            <a:solidFill>
              <a:schemeClr val="bg1"/>
            </a:solidFill>
            <a:effectLst/>
          </a:endParaRPr>
        </a:p>
      </dgm:t>
    </dgm:pt>
    <dgm:pt modelId="{088BE692-A630-4071-BB28-D3BD2CA2128B}">
      <dgm:prSet phldrT="[Text]" custT="1"/>
      <dgm:spPr/>
      <dgm:t>
        <a:bodyPr/>
        <a:lstStyle/>
        <a:p>
          <a:r>
            <a:rPr lang="ar-IQ" sz="2800" b="1" dirty="0">
              <a:solidFill>
                <a:schemeClr val="bg1"/>
              </a:solidFill>
              <a:effectLst/>
            </a:rPr>
            <a:t>تنظيم بطاقة الملاحظة</a:t>
          </a:r>
          <a:endParaRPr lang="en-GB" sz="2800" b="1" dirty="0">
            <a:solidFill>
              <a:schemeClr val="bg1"/>
            </a:solidFill>
            <a:effectLst/>
          </a:endParaRPr>
        </a:p>
      </dgm:t>
    </dgm:pt>
    <dgm:pt modelId="{7E429F63-64FB-4B67-8FC2-3766FCAF10B1}" type="parTrans" cxnId="{7D018989-9088-4CA3-B5A5-608D48CC701F}">
      <dgm:prSet/>
      <dgm:spPr/>
      <dgm:t>
        <a:bodyPr/>
        <a:lstStyle/>
        <a:p>
          <a:endParaRPr lang="en-GB" sz="1800" b="1">
            <a:solidFill>
              <a:schemeClr val="bg1"/>
            </a:solidFill>
            <a:effectLst/>
          </a:endParaRPr>
        </a:p>
      </dgm:t>
    </dgm:pt>
    <dgm:pt modelId="{6BFB94C2-5705-4563-928F-3CEEF8D4E723}" type="sibTrans" cxnId="{7D018989-9088-4CA3-B5A5-608D48CC701F}">
      <dgm:prSet/>
      <dgm:spPr/>
      <dgm:t>
        <a:bodyPr/>
        <a:lstStyle/>
        <a:p>
          <a:endParaRPr lang="en-GB" sz="1800" b="1">
            <a:solidFill>
              <a:schemeClr val="bg1"/>
            </a:solidFill>
            <a:effectLst/>
          </a:endParaRPr>
        </a:p>
      </dgm:t>
    </dgm:pt>
    <dgm:pt modelId="{B958E2CA-9874-41D7-A95C-EC3B1BFC0E2C}">
      <dgm:prSet phldrT="[Text]" custT="1"/>
      <dgm:spPr/>
      <dgm:t>
        <a:bodyPr/>
        <a:lstStyle/>
        <a:p>
          <a:r>
            <a:rPr lang="ar-IQ" sz="3200" b="1" dirty="0">
              <a:solidFill>
                <a:schemeClr val="bg1"/>
              </a:solidFill>
              <a:effectLst/>
            </a:rPr>
            <a:t>تدوين الملاحظة</a:t>
          </a:r>
          <a:endParaRPr lang="en-GB" sz="3200" b="1" dirty="0">
            <a:solidFill>
              <a:schemeClr val="bg1"/>
            </a:solidFill>
            <a:effectLst/>
          </a:endParaRPr>
        </a:p>
      </dgm:t>
    </dgm:pt>
    <dgm:pt modelId="{601016EF-3A64-4989-8CE4-E84FF14A4A28}" type="parTrans" cxnId="{AC207215-2B31-4E91-9B5D-EC371746CA0A}">
      <dgm:prSet/>
      <dgm:spPr/>
      <dgm:t>
        <a:bodyPr/>
        <a:lstStyle/>
        <a:p>
          <a:endParaRPr lang="en-GB" sz="1800" b="1">
            <a:solidFill>
              <a:schemeClr val="bg1"/>
            </a:solidFill>
            <a:effectLst/>
          </a:endParaRPr>
        </a:p>
      </dgm:t>
    </dgm:pt>
    <dgm:pt modelId="{69CFBE27-BCC7-49E8-B180-429532C32F12}" type="sibTrans" cxnId="{AC207215-2B31-4E91-9B5D-EC371746CA0A}">
      <dgm:prSet/>
      <dgm:spPr/>
      <dgm:t>
        <a:bodyPr/>
        <a:lstStyle/>
        <a:p>
          <a:endParaRPr lang="en-GB" sz="1800" b="1">
            <a:solidFill>
              <a:schemeClr val="bg1"/>
            </a:solidFill>
            <a:effectLst/>
          </a:endParaRPr>
        </a:p>
      </dgm:t>
    </dgm:pt>
    <dgm:pt modelId="{748301A5-C73A-4561-82EC-F51047374412}">
      <dgm:prSet phldrT="[Text]" custT="1"/>
      <dgm:spPr/>
      <dgm:t>
        <a:bodyPr/>
        <a:lstStyle/>
        <a:p>
          <a:r>
            <a:rPr lang="ar-IQ" sz="2800" b="1" dirty="0">
              <a:solidFill>
                <a:schemeClr val="bg1"/>
              </a:solidFill>
              <a:effectLst/>
            </a:rPr>
            <a:t>صدق الملاحظة</a:t>
          </a:r>
          <a:endParaRPr lang="en-GB" sz="2800" b="1" dirty="0">
            <a:solidFill>
              <a:schemeClr val="bg1"/>
            </a:solidFill>
            <a:effectLst/>
          </a:endParaRPr>
        </a:p>
      </dgm:t>
    </dgm:pt>
    <dgm:pt modelId="{E01615FD-E936-4B7D-A676-7FDA5F4F1BA2}" type="sibTrans" cxnId="{00B8D5F5-BFC3-4481-ABE8-AFC3D55928BA}">
      <dgm:prSet/>
      <dgm:spPr/>
      <dgm:t>
        <a:bodyPr/>
        <a:lstStyle/>
        <a:p>
          <a:endParaRPr lang="en-GB" sz="1800" b="1">
            <a:solidFill>
              <a:schemeClr val="bg1"/>
            </a:solidFill>
            <a:effectLst/>
          </a:endParaRPr>
        </a:p>
      </dgm:t>
    </dgm:pt>
    <dgm:pt modelId="{30F79740-8437-4F89-8918-1C96004D20CD}" type="parTrans" cxnId="{00B8D5F5-BFC3-4481-ABE8-AFC3D55928BA}">
      <dgm:prSet/>
      <dgm:spPr/>
      <dgm:t>
        <a:bodyPr/>
        <a:lstStyle/>
        <a:p>
          <a:endParaRPr lang="en-GB" sz="1800" b="1">
            <a:solidFill>
              <a:schemeClr val="bg1"/>
            </a:solidFill>
            <a:effectLst/>
          </a:endParaRPr>
        </a:p>
      </dgm:t>
    </dgm:pt>
    <dgm:pt modelId="{4D01B255-D8F7-4368-9F7F-D71AAFE4B0F2}" type="pres">
      <dgm:prSet presAssocID="{93C3F1ED-114D-44BF-A98E-6FE5DB0B7C38}" presName="outerComposite" presStyleCnt="0">
        <dgm:presLayoutVars>
          <dgm:chMax val="5"/>
          <dgm:dir/>
          <dgm:resizeHandles val="exact"/>
        </dgm:presLayoutVars>
      </dgm:prSet>
      <dgm:spPr/>
    </dgm:pt>
    <dgm:pt modelId="{246BFC8A-ADD8-44E5-8D4E-DD1E58AFB2A2}" type="pres">
      <dgm:prSet presAssocID="{93C3F1ED-114D-44BF-A98E-6FE5DB0B7C38}" presName="dummyMaxCanvas" presStyleCnt="0">
        <dgm:presLayoutVars/>
      </dgm:prSet>
      <dgm:spPr/>
    </dgm:pt>
    <dgm:pt modelId="{B68DD220-1958-4870-A791-1515C1E14C19}" type="pres">
      <dgm:prSet presAssocID="{93C3F1ED-114D-44BF-A98E-6FE5DB0B7C38}" presName="FourNodes_1" presStyleLbl="node1" presStyleIdx="0" presStyleCnt="4">
        <dgm:presLayoutVars>
          <dgm:bulletEnabled val="1"/>
        </dgm:presLayoutVars>
      </dgm:prSet>
      <dgm:spPr/>
    </dgm:pt>
    <dgm:pt modelId="{7288169A-6935-4BE8-AB59-0A1E35EA1527}" type="pres">
      <dgm:prSet presAssocID="{93C3F1ED-114D-44BF-A98E-6FE5DB0B7C38}" presName="FourNodes_2" presStyleLbl="node1" presStyleIdx="1" presStyleCnt="4">
        <dgm:presLayoutVars>
          <dgm:bulletEnabled val="1"/>
        </dgm:presLayoutVars>
      </dgm:prSet>
      <dgm:spPr/>
    </dgm:pt>
    <dgm:pt modelId="{285A89BC-8B18-4FD9-BFD9-13BDDCF3E64A}" type="pres">
      <dgm:prSet presAssocID="{93C3F1ED-114D-44BF-A98E-6FE5DB0B7C38}" presName="FourNodes_3" presStyleLbl="node1" presStyleIdx="2" presStyleCnt="4">
        <dgm:presLayoutVars>
          <dgm:bulletEnabled val="1"/>
        </dgm:presLayoutVars>
      </dgm:prSet>
      <dgm:spPr/>
    </dgm:pt>
    <dgm:pt modelId="{654568E1-3800-47DC-8D36-685AA83E4300}" type="pres">
      <dgm:prSet presAssocID="{93C3F1ED-114D-44BF-A98E-6FE5DB0B7C38}" presName="FourNodes_4" presStyleLbl="node1" presStyleIdx="3" presStyleCnt="4">
        <dgm:presLayoutVars>
          <dgm:bulletEnabled val="1"/>
        </dgm:presLayoutVars>
      </dgm:prSet>
      <dgm:spPr/>
    </dgm:pt>
    <dgm:pt modelId="{3AD30EEF-2445-4FE0-9CD1-865130FA5162}" type="pres">
      <dgm:prSet presAssocID="{93C3F1ED-114D-44BF-A98E-6FE5DB0B7C38}" presName="FourConn_1-2" presStyleLbl="fgAccFollowNode1" presStyleIdx="0" presStyleCnt="3">
        <dgm:presLayoutVars>
          <dgm:bulletEnabled val="1"/>
        </dgm:presLayoutVars>
      </dgm:prSet>
      <dgm:spPr/>
    </dgm:pt>
    <dgm:pt modelId="{0FBCC987-BDCD-4882-9EFD-DAF534AA51E1}" type="pres">
      <dgm:prSet presAssocID="{93C3F1ED-114D-44BF-A98E-6FE5DB0B7C38}" presName="FourConn_2-3" presStyleLbl="fgAccFollowNode1" presStyleIdx="1" presStyleCnt="3">
        <dgm:presLayoutVars>
          <dgm:bulletEnabled val="1"/>
        </dgm:presLayoutVars>
      </dgm:prSet>
      <dgm:spPr/>
    </dgm:pt>
    <dgm:pt modelId="{025C3470-BE9A-4514-AE08-62EF4D5D6154}" type="pres">
      <dgm:prSet presAssocID="{93C3F1ED-114D-44BF-A98E-6FE5DB0B7C38}" presName="FourConn_3-4" presStyleLbl="fgAccFollowNode1" presStyleIdx="2" presStyleCnt="3">
        <dgm:presLayoutVars>
          <dgm:bulletEnabled val="1"/>
        </dgm:presLayoutVars>
      </dgm:prSet>
      <dgm:spPr/>
    </dgm:pt>
    <dgm:pt modelId="{5B73BB55-BF10-4497-A2E8-A64FD7129F4C}" type="pres">
      <dgm:prSet presAssocID="{93C3F1ED-114D-44BF-A98E-6FE5DB0B7C38}" presName="FourNodes_1_text" presStyleLbl="node1" presStyleIdx="3" presStyleCnt="4">
        <dgm:presLayoutVars>
          <dgm:bulletEnabled val="1"/>
        </dgm:presLayoutVars>
      </dgm:prSet>
      <dgm:spPr/>
    </dgm:pt>
    <dgm:pt modelId="{9700FE47-7A28-4421-8A17-EAD6D75E3AA3}" type="pres">
      <dgm:prSet presAssocID="{93C3F1ED-114D-44BF-A98E-6FE5DB0B7C38}" presName="FourNodes_2_text" presStyleLbl="node1" presStyleIdx="3" presStyleCnt="4">
        <dgm:presLayoutVars>
          <dgm:bulletEnabled val="1"/>
        </dgm:presLayoutVars>
      </dgm:prSet>
      <dgm:spPr/>
    </dgm:pt>
    <dgm:pt modelId="{F7B4E223-3C25-4E96-866E-D857DC7C59AD}" type="pres">
      <dgm:prSet presAssocID="{93C3F1ED-114D-44BF-A98E-6FE5DB0B7C38}" presName="FourNodes_3_text" presStyleLbl="node1" presStyleIdx="3" presStyleCnt="4">
        <dgm:presLayoutVars>
          <dgm:bulletEnabled val="1"/>
        </dgm:presLayoutVars>
      </dgm:prSet>
      <dgm:spPr/>
    </dgm:pt>
    <dgm:pt modelId="{068F31E1-6996-48D9-9C3A-D0A52F54B99D}" type="pres">
      <dgm:prSet presAssocID="{93C3F1ED-114D-44BF-A98E-6FE5DB0B7C38}" presName="FourNodes_4_text" presStyleLbl="node1" presStyleIdx="3" presStyleCnt="4">
        <dgm:presLayoutVars>
          <dgm:bulletEnabled val="1"/>
        </dgm:presLayoutVars>
      </dgm:prSet>
      <dgm:spPr/>
    </dgm:pt>
  </dgm:ptLst>
  <dgm:cxnLst>
    <dgm:cxn modelId="{AC207215-2B31-4E91-9B5D-EC371746CA0A}" srcId="{93C3F1ED-114D-44BF-A98E-6FE5DB0B7C38}" destId="{B958E2CA-9874-41D7-A95C-EC3B1BFC0E2C}" srcOrd="3" destOrd="0" parTransId="{601016EF-3A64-4989-8CE4-E84FF14A4A28}" sibTransId="{69CFBE27-BCC7-49E8-B180-429532C32F12}"/>
    <dgm:cxn modelId="{5558431C-BF9E-41E8-800A-E236F5254E6D}" type="presOf" srcId="{748301A5-C73A-4561-82EC-F51047374412}" destId="{F7B4E223-3C25-4E96-866E-D857DC7C59AD}" srcOrd="1" destOrd="0" presId="urn:microsoft.com/office/officeart/2005/8/layout/vProcess5"/>
    <dgm:cxn modelId="{0161CF39-9BD6-4580-ABCC-9C9322F2AD4A}" type="presOf" srcId="{B958E2CA-9874-41D7-A95C-EC3B1BFC0E2C}" destId="{654568E1-3800-47DC-8D36-685AA83E4300}" srcOrd="0" destOrd="0" presId="urn:microsoft.com/office/officeart/2005/8/layout/vProcess5"/>
    <dgm:cxn modelId="{4FD2386E-D601-45D1-826E-0C30C223FD63}" type="presOf" srcId="{D17225F0-5F6E-4973-ACBF-83844FF03DA3}" destId="{5B73BB55-BF10-4497-A2E8-A64FD7129F4C}" srcOrd="1" destOrd="0" presId="urn:microsoft.com/office/officeart/2005/8/layout/vProcess5"/>
    <dgm:cxn modelId="{1B4FAD51-DAE9-4481-A9AE-F356CB483031}" type="presOf" srcId="{D17225F0-5F6E-4973-ACBF-83844FF03DA3}" destId="{B68DD220-1958-4870-A791-1515C1E14C19}" srcOrd="0" destOrd="0" presId="urn:microsoft.com/office/officeart/2005/8/layout/vProcess5"/>
    <dgm:cxn modelId="{4F1B297C-795D-49BD-A9D5-E0B0E605721A}" type="presOf" srcId="{748301A5-C73A-4561-82EC-F51047374412}" destId="{285A89BC-8B18-4FD9-BFD9-13BDDCF3E64A}" srcOrd="0" destOrd="0" presId="urn:microsoft.com/office/officeart/2005/8/layout/vProcess5"/>
    <dgm:cxn modelId="{D3405583-AAD0-4AFD-819B-44CDB7232990}" type="presOf" srcId="{088BE692-A630-4071-BB28-D3BD2CA2128B}" destId="{9700FE47-7A28-4421-8A17-EAD6D75E3AA3}" srcOrd="1" destOrd="0" presId="urn:microsoft.com/office/officeart/2005/8/layout/vProcess5"/>
    <dgm:cxn modelId="{7D018989-9088-4CA3-B5A5-608D48CC701F}" srcId="{93C3F1ED-114D-44BF-A98E-6FE5DB0B7C38}" destId="{088BE692-A630-4071-BB28-D3BD2CA2128B}" srcOrd="1" destOrd="0" parTransId="{7E429F63-64FB-4B67-8FC2-3766FCAF10B1}" sibTransId="{6BFB94C2-5705-4563-928F-3CEEF8D4E723}"/>
    <dgm:cxn modelId="{1D815998-4052-44D0-81B8-7D56827596B2}" type="presOf" srcId="{1DAC290C-D4A8-4F67-B0E2-09E6C51E7C7F}" destId="{3AD30EEF-2445-4FE0-9CD1-865130FA5162}" srcOrd="0" destOrd="0" presId="urn:microsoft.com/office/officeart/2005/8/layout/vProcess5"/>
    <dgm:cxn modelId="{E5A842A6-1A26-4D10-A2E7-71B7C6077036}" type="presOf" srcId="{088BE692-A630-4071-BB28-D3BD2CA2128B}" destId="{7288169A-6935-4BE8-AB59-0A1E35EA1527}" srcOrd="0" destOrd="0" presId="urn:microsoft.com/office/officeart/2005/8/layout/vProcess5"/>
    <dgm:cxn modelId="{831BB5A8-DBB7-4399-9133-C1C80A4C2FBA}" type="presOf" srcId="{93C3F1ED-114D-44BF-A98E-6FE5DB0B7C38}" destId="{4D01B255-D8F7-4368-9F7F-D71AAFE4B0F2}" srcOrd="0" destOrd="0" presId="urn:microsoft.com/office/officeart/2005/8/layout/vProcess5"/>
    <dgm:cxn modelId="{D4DA10B3-0E22-46B9-A3C8-34368EA6D375}" type="presOf" srcId="{B958E2CA-9874-41D7-A95C-EC3B1BFC0E2C}" destId="{068F31E1-6996-48D9-9C3A-D0A52F54B99D}" srcOrd="1" destOrd="0" presId="urn:microsoft.com/office/officeart/2005/8/layout/vProcess5"/>
    <dgm:cxn modelId="{260024B8-F9A6-4FC0-8F8E-631DC893D1A8}" srcId="{93C3F1ED-114D-44BF-A98E-6FE5DB0B7C38}" destId="{D17225F0-5F6E-4973-ACBF-83844FF03DA3}" srcOrd="0" destOrd="0" parTransId="{4979B21D-0CB6-4D62-9677-55D21896D278}" sibTransId="{1DAC290C-D4A8-4F67-B0E2-09E6C51E7C7F}"/>
    <dgm:cxn modelId="{6CE470D3-F11C-43B0-9F17-ED2095ED7C41}" type="presOf" srcId="{6BFB94C2-5705-4563-928F-3CEEF8D4E723}" destId="{0FBCC987-BDCD-4882-9EFD-DAF534AA51E1}" srcOrd="0" destOrd="0" presId="urn:microsoft.com/office/officeart/2005/8/layout/vProcess5"/>
    <dgm:cxn modelId="{00B8D5F5-BFC3-4481-ABE8-AFC3D55928BA}" srcId="{93C3F1ED-114D-44BF-A98E-6FE5DB0B7C38}" destId="{748301A5-C73A-4561-82EC-F51047374412}" srcOrd="2" destOrd="0" parTransId="{30F79740-8437-4F89-8918-1C96004D20CD}" sibTransId="{E01615FD-E936-4B7D-A676-7FDA5F4F1BA2}"/>
    <dgm:cxn modelId="{9CDC77FC-28E3-4807-9AB9-E1FA3D4C5129}" type="presOf" srcId="{E01615FD-E936-4B7D-A676-7FDA5F4F1BA2}" destId="{025C3470-BE9A-4514-AE08-62EF4D5D6154}" srcOrd="0" destOrd="0" presId="urn:microsoft.com/office/officeart/2005/8/layout/vProcess5"/>
    <dgm:cxn modelId="{F6C83A39-5F44-4ED7-A0CF-75E93D4E8703}" type="presParOf" srcId="{4D01B255-D8F7-4368-9F7F-D71AAFE4B0F2}" destId="{246BFC8A-ADD8-44E5-8D4E-DD1E58AFB2A2}" srcOrd="0" destOrd="0" presId="urn:microsoft.com/office/officeart/2005/8/layout/vProcess5"/>
    <dgm:cxn modelId="{C8B38E71-1972-4247-A80E-08775EBDCDF9}" type="presParOf" srcId="{4D01B255-D8F7-4368-9F7F-D71AAFE4B0F2}" destId="{B68DD220-1958-4870-A791-1515C1E14C19}" srcOrd="1" destOrd="0" presId="urn:microsoft.com/office/officeart/2005/8/layout/vProcess5"/>
    <dgm:cxn modelId="{FDDF5784-8BDC-49AB-A4EF-69A61F8A772D}" type="presParOf" srcId="{4D01B255-D8F7-4368-9F7F-D71AAFE4B0F2}" destId="{7288169A-6935-4BE8-AB59-0A1E35EA1527}" srcOrd="2" destOrd="0" presId="urn:microsoft.com/office/officeart/2005/8/layout/vProcess5"/>
    <dgm:cxn modelId="{6B6165E8-4AC5-4DF1-AE4D-22BB829EDB4B}" type="presParOf" srcId="{4D01B255-D8F7-4368-9F7F-D71AAFE4B0F2}" destId="{285A89BC-8B18-4FD9-BFD9-13BDDCF3E64A}" srcOrd="3" destOrd="0" presId="urn:microsoft.com/office/officeart/2005/8/layout/vProcess5"/>
    <dgm:cxn modelId="{C878E386-F246-4D62-A5D6-0D665B19DAF7}" type="presParOf" srcId="{4D01B255-D8F7-4368-9F7F-D71AAFE4B0F2}" destId="{654568E1-3800-47DC-8D36-685AA83E4300}" srcOrd="4" destOrd="0" presId="urn:microsoft.com/office/officeart/2005/8/layout/vProcess5"/>
    <dgm:cxn modelId="{CAC0C10E-5B06-4E37-B690-F8D94F862358}" type="presParOf" srcId="{4D01B255-D8F7-4368-9F7F-D71AAFE4B0F2}" destId="{3AD30EEF-2445-4FE0-9CD1-865130FA5162}" srcOrd="5" destOrd="0" presId="urn:microsoft.com/office/officeart/2005/8/layout/vProcess5"/>
    <dgm:cxn modelId="{59AC8695-CA98-4627-8E32-969F250069E6}" type="presParOf" srcId="{4D01B255-D8F7-4368-9F7F-D71AAFE4B0F2}" destId="{0FBCC987-BDCD-4882-9EFD-DAF534AA51E1}" srcOrd="6" destOrd="0" presId="urn:microsoft.com/office/officeart/2005/8/layout/vProcess5"/>
    <dgm:cxn modelId="{F6E696DC-D74A-417E-B42F-FFE2BE1ED8C4}" type="presParOf" srcId="{4D01B255-D8F7-4368-9F7F-D71AAFE4B0F2}" destId="{025C3470-BE9A-4514-AE08-62EF4D5D6154}" srcOrd="7" destOrd="0" presId="urn:microsoft.com/office/officeart/2005/8/layout/vProcess5"/>
    <dgm:cxn modelId="{50FDD2BC-EA1A-47AA-8E37-266EBB81004B}" type="presParOf" srcId="{4D01B255-D8F7-4368-9F7F-D71AAFE4B0F2}" destId="{5B73BB55-BF10-4497-A2E8-A64FD7129F4C}" srcOrd="8" destOrd="0" presId="urn:microsoft.com/office/officeart/2005/8/layout/vProcess5"/>
    <dgm:cxn modelId="{9AA22530-5F88-4B6D-A460-5B13F930E03C}" type="presParOf" srcId="{4D01B255-D8F7-4368-9F7F-D71AAFE4B0F2}" destId="{9700FE47-7A28-4421-8A17-EAD6D75E3AA3}" srcOrd="9" destOrd="0" presId="urn:microsoft.com/office/officeart/2005/8/layout/vProcess5"/>
    <dgm:cxn modelId="{0E1408C3-9422-4F17-B61A-4E2BD1C537B8}" type="presParOf" srcId="{4D01B255-D8F7-4368-9F7F-D71AAFE4B0F2}" destId="{F7B4E223-3C25-4E96-866E-D857DC7C59AD}" srcOrd="10" destOrd="0" presId="urn:microsoft.com/office/officeart/2005/8/layout/vProcess5"/>
    <dgm:cxn modelId="{0D7D50A1-66CE-4B01-8A06-BEAB06E3F595}" type="presParOf" srcId="{4D01B255-D8F7-4368-9F7F-D71AAFE4B0F2}" destId="{068F31E1-6996-48D9-9C3A-D0A52F54B99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B30AFD-6401-4DE9-B669-5791214DB090}"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en-GB"/>
        </a:p>
      </dgm:t>
    </dgm:pt>
    <dgm:pt modelId="{6182EB40-2E0E-4F8A-89ED-DBB919130CFE}">
      <dgm:prSet phldrT="[Text]" custT="1"/>
      <dgm:spPr/>
      <dgm:t>
        <a:bodyPr/>
        <a:lstStyle/>
        <a:p>
          <a:r>
            <a:rPr lang="ar-IQ" sz="2400" dirty="0"/>
            <a:t>العينات غير الاحتمالية</a:t>
          </a:r>
          <a:endParaRPr lang="en-GB" sz="2400" dirty="0"/>
        </a:p>
      </dgm:t>
    </dgm:pt>
    <dgm:pt modelId="{421B1085-1DD9-456E-BE4F-856A72BE16B4}" type="parTrans" cxnId="{EFB71A65-4B06-41AB-94DE-EDF61E30338F}">
      <dgm:prSet/>
      <dgm:spPr/>
      <dgm:t>
        <a:bodyPr/>
        <a:lstStyle/>
        <a:p>
          <a:endParaRPr lang="en-GB" sz="1200"/>
        </a:p>
      </dgm:t>
    </dgm:pt>
    <dgm:pt modelId="{83363B16-DD86-4642-B2E3-9E25085028EE}" type="sibTrans" cxnId="{EFB71A65-4B06-41AB-94DE-EDF61E30338F}">
      <dgm:prSet/>
      <dgm:spPr/>
      <dgm:t>
        <a:bodyPr/>
        <a:lstStyle/>
        <a:p>
          <a:endParaRPr lang="en-GB" sz="1200"/>
        </a:p>
      </dgm:t>
    </dgm:pt>
    <dgm:pt modelId="{5EEF5AA0-0DE9-4DC1-945D-0869180980C2}">
      <dgm:prSet phldrT="[Text]" custT="1"/>
      <dgm:spPr/>
      <dgm:t>
        <a:bodyPr/>
        <a:lstStyle/>
        <a:p>
          <a:r>
            <a:rPr lang="ar-IQ" sz="1800" dirty="0"/>
            <a:t>العينة </a:t>
          </a:r>
          <a:r>
            <a:rPr lang="ar-IQ" sz="1800" dirty="0" err="1"/>
            <a:t>الحصصية</a:t>
          </a:r>
          <a:endParaRPr lang="en-GB" sz="1800" dirty="0"/>
        </a:p>
      </dgm:t>
    </dgm:pt>
    <dgm:pt modelId="{24CBCC35-7315-4582-A693-303500F3E155}" type="parTrans" cxnId="{6811B7A2-CD4A-4052-81AD-930727F60BCE}">
      <dgm:prSet/>
      <dgm:spPr/>
      <dgm:t>
        <a:bodyPr/>
        <a:lstStyle/>
        <a:p>
          <a:endParaRPr lang="en-GB" sz="1200"/>
        </a:p>
      </dgm:t>
    </dgm:pt>
    <dgm:pt modelId="{DA357657-197B-4898-846B-26B8B027D09B}" type="sibTrans" cxnId="{6811B7A2-CD4A-4052-81AD-930727F60BCE}">
      <dgm:prSet/>
      <dgm:spPr/>
      <dgm:t>
        <a:bodyPr/>
        <a:lstStyle/>
        <a:p>
          <a:endParaRPr lang="en-GB" sz="1200"/>
        </a:p>
      </dgm:t>
    </dgm:pt>
    <dgm:pt modelId="{D687443E-C532-4810-9FB9-2F2C5B90C267}">
      <dgm:prSet phldrT="[Text]" custT="1"/>
      <dgm:spPr/>
      <dgm:t>
        <a:bodyPr/>
        <a:lstStyle/>
        <a:p>
          <a:r>
            <a:rPr lang="ar-IQ" sz="1600" dirty="0"/>
            <a:t>العينة العمدية (القصدية)</a:t>
          </a:r>
          <a:endParaRPr lang="en-GB" sz="1600" dirty="0"/>
        </a:p>
      </dgm:t>
    </dgm:pt>
    <dgm:pt modelId="{E12893B2-A7FA-4CDA-8837-41460ED5D930}" type="parTrans" cxnId="{9FA06F81-B852-473F-BB55-39A75CE0B193}">
      <dgm:prSet/>
      <dgm:spPr/>
      <dgm:t>
        <a:bodyPr/>
        <a:lstStyle/>
        <a:p>
          <a:endParaRPr lang="en-GB" sz="1200"/>
        </a:p>
      </dgm:t>
    </dgm:pt>
    <dgm:pt modelId="{E220B6D7-8D69-45C0-9F9D-547072A5A2D4}" type="sibTrans" cxnId="{9FA06F81-B852-473F-BB55-39A75CE0B193}">
      <dgm:prSet/>
      <dgm:spPr/>
      <dgm:t>
        <a:bodyPr/>
        <a:lstStyle/>
        <a:p>
          <a:endParaRPr lang="en-GB" sz="1200"/>
        </a:p>
      </dgm:t>
    </dgm:pt>
    <dgm:pt modelId="{21AF8481-A139-4122-A118-6966B0F97699}">
      <dgm:prSet phldrT="[Text]" custT="1"/>
      <dgm:spPr/>
      <dgm:t>
        <a:bodyPr/>
        <a:lstStyle/>
        <a:p>
          <a:r>
            <a:rPr lang="ar-IQ" sz="2400" dirty="0" err="1"/>
            <a:t>العينةالاحتمالية</a:t>
          </a:r>
          <a:endParaRPr lang="en-GB" sz="2400" dirty="0"/>
        </a:p>
      </dgm:t>
    </dgm:pt>
    <dgm:pt modelId="{6617AEDE-882A-4373-AC54-34F9D885803F}" type="parTrans" cxnId="{174843D3-3548-4A15-9837-01032EA45CAD}">
      <dgm:prSet/>
      <dgm:spPr/>
      <dgm:t>
        <a:bodyPr/>
        <a:lstStyle/>
        <a:p>
          <a:endParaRPr lang="en-GB" sz="1200"/>
        </a:p>
      </dgm:t>
    </dgm:pt>
    <dgm:pt modelId="{3BC68F78-3AEE-427D-A947-B4F7D2BACACA}" type="sibTrans" cxnId="{174843D3-3548-4A15-9837-01032EA45CAD}">
      <dgm:prSet/>
      <dgm:spPr/>
      <dgm:t>
        <a:bodyPr/>
        <a:lstStyle/>
        <a:p>
          <a:endParaRPr lang="en-GB" sz="1200"/>
        </a:p>
      </dgm:t>
    </dgm:pt>
    <dgm:pt modelId="{76CE0CB0-48BF-4D38-BEA2-90849E250ABF}">
      <dgm:prSet phldrT="[Text]" custT="1"/>
      <dgm:spPr/>
      <dgm:t>
        <a:bodyPr/>
        <a:lstStyle/>
        <a:p>
          <a:r>
            <a:rPr lang="ar-IQ" sz="1800" dirty="0"/>
            <a:t>العينة العشوائية البسيطة</a:t>
          </a:r>
          <a:endParaRPr lang="en-GB" sz="1800" dirty="0"/>
        </a:p>
      </dgm:t>
    </dgm:pt>
    <dgm:pt modelId="{45E0A38C-B496-4D72-AEDA-6C7A8493C0ED}" type="parTrans" cxnId="{6D1A4AAD-D89F-49EC-B362-15722FC8FA5E}">
      <dgm:prSet/>
      <dgm:spPr/>
      <dgm:t>
        <a:bodyPr/>
        <a:lstStyle/>
        <a:p>
          <a:endParaRPr lang="en-GB" sz="1200"/>
        </a:p>
      </dgm:t>
    </dgm:pt>
    <dgm:pt modelId="{9D541412-C1DB-42A7-892D-8787F0C68952}" type="sibTrans" cxnId="{6D1A4AAD-D89F-49EC-B362-15722FC8FA5E}">
      <dgm:prSet/>
      <dgm:spPr/>
      <dgm:t>
        <a:bodyPr/>
        <a:lstStyle/>
        <a:p>
          <a:endParaRPr lang="en-GB" sz="1200"/>
        </a:p>
      </dgm:t>
    </dgm:pt>
    <dgm:pt modelId="{A0A1A633-BD50-4BBE-A8CB-B2779A14B84F}">
      <dgm:prSet phldrT="[Text]" custT="1"/>
      <dgm:spPr/>
      <dgm:t>
        <a:bodyPr/>
        <a:lstStyle/>
        <a:p>
          <a:r>
            <a:rPr lang="ar-IQ" sz="1800" dirty="0"/>
            <a:t>العينة الطبقية</a:t>
          </a:r>
          <a:endParaRPr lang="en-GB" sz="1800" dirty="0"/>
        </a:p>
      </dgm:t>
    </dgm:pt>
    <dgm:pt modelId="{B8C20AFC-B999-41EF-8F14-83520BB8ED93}" type="parTrans" cxnId="{B682E95C-1961-4363-8CFF-F06A4CD49337}">
      <dgm:prSet/>
      <dgm:spPr/>
      <dgm:t>
        <a:bodyPr/>
        <a:lstStyle/>
        <a:p>
          <a:endParaRPr lang="en-GB" sz="1200"/>
        </a:p>
      </dgm:t>
    </dgm:pt>
    <dgm:pt modelId="{A8BDE7E9-BEBA-4A60-8F68-303C258B23FF}" type="sibTrans" cxnId="{B682E95C-1961-4363-8CFF-F06A4CD49337}">
      <dgm:prSet/>
      <dgm:spPr/>
      <dgm:t>
        <a:bodyPr/>
        <a:lstStyle/>
        <a:p>
          <a:endParaRPr lang="en-GB" sz="1200"/>
        </a:p>
      </dgm:t>
    </dgm:pt>
    <dgm:pt modelId="{84770324-7F81-4041-A2F1-E8D74E66A9AD}">
      <dgm:prSet custT="1"/>
      <dgm:spPr/>
      <dgm:t>
        <a:bodyPr/>
        <a:lstStyle/>
        <a:p>
          <a:r>
            <a:rPr lang="ar-IQ" sz="1800" dirty="0"/>
            <a:t>العينة المنتظمة</a:t>
          </a:r>
          <a:endParaRPr lang="en-GB" sz="1800" dirty="0"/>
        </a:p>
      </dgm:t>
    </dgm:pt>
    <dgm:pt modelId="{15154AE9-76D1-419A-908B-B46B6AB17561}" type="parTrans" cxnId="{7DC67E20-13A2-472F-9DAA-9535DCB326A3}">
      <dgm:prSet/>
      <dgm:spPr/>
      <dgm:t>
        <a:bodyPr/>
        <a:lstStyle/>
        <a:p>
          <a:endParaRPr lang="en-GB" sz="1200"/>
        </a:p>
      </dgm:t>
    </dgm:pt>
    <dgm:pt modelId="{CA05C502-0453-469A-8BE9-4DE7C45A3C5D}" type="sibTrans" cxnId="{7DC67E20-13A2-472F-9DAA-9535DCB326A3}">
      <dgm:prSet/>
      <dgm:spPr/>
      <dgm:t>
        <a:bodyPr/>
        <a:lstStyle/>
        <a:p>
          <a:endParaRPr lang="en-GB" sz="1200"/>
        </a:p>
      </dgm:t>
    </dgm:pt>
    <dgm:pt modelId="{20AB8E80-738E-4589-BCFB-86826126ABD8}" type="pres">
      <dgm:prSet presAssocID="{00B30AFD-6401-4DE9-B669-5791214DB090}" presName="diagram" presStyleCnt="0">
        <dgm:presLayoutVars>
          <dgm:chPref val="1"/>
          <dgm:dir/>
          <dgm:animOne val="branch"/>
          <dgm:animLvl val="lvl"/>
          <dgm:resizeHandles/>
        </dgm:presLayoutVars>
      </dgm:prSet>
      <dgm:spPr/>
    </dgm:pt>
    <dgm:pt modelId="{870474A7-8B5D-4B33-9DAC-CCE4366CA4AD}" type="pres">
      <dgm:prSet presAssocID="{6182EB40-2E0E-4F8A-89ED-DBB919130CFE}" presName="root" presStyleCnt="0"/>
      <dgm:spPr/>
    </dgm:pt>
    <dgm:pt modelId="{722AEBCE-4CB6-4669-A955-B294E8FB0539}" type="pres">
      <dgm:prSet presAssocID="{6182EB40-2E0E-4F8A-89ED-DBB919130CFE}" presName="rootComposite" presStyleCnt="0"/>
      <dgm:spPr/>
    </dgm:pt>
    <dgm:pt modelId="{354B407E-60C3-436C-9C04-D213F2BA6AD4}" type="pres">
      <dgm:prSet presAssocID="{6182EB40-2E0E-4F8A-89ED-DBB919130CFE}" presName="rootText" presStyleLbl="node1" presStyleIdx="0" presStyleCnt="2"/>
      <dgm:spPr/>
    </dgm:pt>
    <dgm:pt modelId="{0B31E9A3-E181-43C1-A1E9-1709C3E25617}" type="pres">
      <dgm:prSet presAssocID="{6182EB40-2E0E-4F8A-89ED-DBB919130CFE}" presName="rootConnector" presStyleLbl="node1" presStyleIdx="0" presStyleCnt="2"/>
      <dgm:spPr/>
    </dgm:pt>
    <dgm:pt modelId="{39C3A1D9-194D-4305-A652-15050AE26E96}" type="pres">
      <dgm:prSet presAssocID="{6182EB40-2E0E-4F8A-89ED-DBB919130CFE}" presName="childShape" presStyleCnt="0"/>
      <dgm:spPr/>
    </dgm:pt>
    <dgm:pt modelId="{11FD18CF-9125-4AB9-8D0A-B96BD9D069FB}" type="pres">
      <dgm:prSet presAssocID="{24CBCC35-7315-4582-A693-303500F3E155}" presName="Name13" presStyleLbl="parChTrans1D2" presStyleIdx="0" presStyleCnt="5"/>
      <dgm:spPr/>
    </dgm:pt>
    <dgm:pt modelId="{03DAA071-D077-4ACE-9B98-8645B4CF14DA}" type="pres">
      <dgm:prSet presAssocID="{5EEF5AA0-0DE9-4DC1-945D-0869180980C2}" presName="childText" presStyleLbl="bgAcc1" presStyleIdx="0" presStyleCnt="5">
        <dgm:presLayoutVars>
          <dgm:bulletEnabled val="1"/>
        </dgm:presLayoutVars>
      </dgm:prSet>
      <dgm:spPr/>
    </dgm:pt>
    <dgm:pt modelId="{C00A01A1-992E-4FA5-9716-5637D8F2A763}" type="pres">
      <dgm:prSet presAssocID="{E12893B2-A7FA-4CDA-8837-41460ED5D930}" presName="Name13" presStyleLbl="parChTrans1D2" presStyleIdx="1" presStyleCnt="5"/>
      <dgm:spPr/>
    </dgm:pt>
    <dgm:pt modelId="{9551B62F-1811-4D1C-A646-42794DCC4F83}" type="pres">
      <dgm:prSet presAssocID="{D687443E-C532-4810-9FB9-2F2C5B90C267}" presName="childText" presStyleLbl="bgAcc1" presStyleIdx="1" presStyleCnt="5" custLinFactNeighborX="325" custLinFactNeighborY="52617">
        <dgm:presLayoutVars>
          <dgm:bulletEnabled val="1"/>
        </dgm:presLayoutVars>
      </dgm:prSet>
      <dgm:spPr/>
    </dgm:pt>
    <dgm:pt modelId="{E5D87245-AC4F-452F-BA55-C8B67B191928}" type="pres">
      <dgm:prSet presAssocID="{21AF8481-A139-4122-A118-6966B0F97699}" presName="root" presStyleCnt="0"/>
      <dgm:spPr/>
    </dgm:pt>
    <dgm:pt modelId="{87370443-9792-4031-A379-C99CAB145E0A}" type="pres">
      <dgm:prSet presAssocID="{21AF8481-A139-4122-A118-6966B0F97699}" presName="rootComposite" presStyleCnt="0"/>
      <dgm:spPr/>
    </dgm:pt>
    <dgm:pt modelId="{7A7FA545-82FE-4A94-A772-1BACAB2B5AAF}" type="pres">
      <dgm:prSet presAssocID="{21AF8481-A139-4122-A118-6966B0F97699}" presName="rootText" presStyleLbl="node1" presStyleIdx="1" presStyleCnt="2"/>
      <dgm:spPr/>
    </dgm:pt>
    <dgm:pt modelId="{081A520E-AA03-4F5F-A2F7-5B0B37432E91}" type="pres">
      <dgm:prSet presAssocID="{21AF8481-A139-4122-A118-6966B0F97699}" presName="rootConnector" presStyleLbl="node1" presStyleIdx="1" presStyleCnt="2"/>
      <dgm:spPr/>
    </dgm:pt>
    <dgm:pt modelId="{CD6D8F41-C7D9-43B3-AE06-0B4CC194A5AD}" type="pres">
      <dgm:prSet presAssocID="{21AF8481-A139-4122-A118-6966B0F97699}" presName="childShape" presStyleCnt="0"/>
      <dgm:spPr/>
    </dgm:pt>
    <dgm:pt modelId="{E71AD2ED-0B64-443F-9DDE-81C2FF7A2CC5}" type="pres">
      <dgm:prSet presAssocID="{45E0A38C-B496-4D72-AEDA-6C7A8493C0ED}" presName="Name13" presStyleLbl="parChTrans1D2" presStyleIdx="2" presStyleCnt="5"/>
      <dgm:spPr/>
    </dgm:pt>
    <dgm:pt modelId="{0741E606-838E-47BF-8CA1-31E67EEB176F}" type="pres">
      <dgm:prSet presAssocID="{76CE0CB0-48BF-4D38-BEA2-90849E250ABF}" presName="childText" presStyleLbl="bgAcc1" presStyleIdx="2" presStyleCnt="5">
        <dgm:presLayoutVars>
          <dgm:bulletEnabled val="1"/>
        </dgm:presLayoutVars>
      </dgm:prSet>
      <dgm:spPr/>
    </dgm:pt>
    <dgm:pt modelId="{DDB99D45-41CC-4B09-A988-582F2C1A9470}" type="pres">
      <dgm:prSet presAssocID="{B8C20AFC-B999-41EF-8F14-83520BB8ED93}" presName="Name13" presStyleLbl="parChTrans1D2" presStyleIdx="3" presStyleCnt="5"/>
      <dgm:spPr/>
    </dgm:pt>
    <dgm:pt modelId="{75D0F540-BBC2-4223-925E-369E9C2B9A69}" type="pres">
      <dgm:prSet presAssocID="{A0A1A633-BD50-4BBE-A8CB-B2779A14B84F}" presName="childText" presStyleLbl="bgAcc1" presStyleIdx="3" presStyleCnt="5">
        <dgm:presLayoutVars>
          <dgm:bulletEnabled val="1"/>
        </dgm:presLayoutVars>
      </dgm:prSet>
      <dgm:spPr/>
    </dgm:pt>
    <dgm:pt modelId="{0DC63158-FBBB-4BDA-9C6D-B7D6D91FDA1E}" type="pres">
      <dgm:prSet presAssocID="{15154AE9-76D1-419A-908B-B46B6AB17561}" presName="Name13" presStyleLbl="parChTrans1D2" presStyleIdx="4" presStyleCnt="5"/>
      <dgm:spPr/>
    </dgm:pt>
    <dgm:pt modelId="{8819542F-5F1B-4D83-9649-37447CD4145B}" type="pres">
      <dgm:prSet presAssocID="{84770324-7F81-4041-A2F1-E8D74E66A9AD}" presName="childText" presStyleLbl="bgAcc1" presStyleIdx="4" presStyleCnt="5">
        <dgm:presLayoutVars>
          <dgm:bulletEnabled val="1"/>
        </dgm:presLayoutVars>
      </dgm:prSet>
      <dgm:spPr/>
    </dgm:pt>
  </dgm:ptLst>
  <dgm:cxnLst>
    <dgm:cxn modelId="{C6627805-8741-430F-94A3-77919D13BC28}" type="presOf" srcId="{E12893B2-A7FA-4CDA-8837-41460ED5D930}" destId="{C00A01A1-992E-4FA5-9716-5637D8F2A763}" srcOrd="0" destOrd="0" presId="urn:microsoft.com/office/officeart/2005/8/layout/hierarchy3"/>
    <dgm:cxn modelId="{189D7A07-9332-4541-9490-C0BB523A85B7}" type="presOf" srcId="{6182EB40-2E0E-4F8A-89ED-DBB919130CFE}" destId="{354B407E-60C3-436C-9C04-D213F2BA6AD4}" srcOrd="0" destOrd="0" presId="urn:microsoft.com/office/officeart/2005/8/layout/hierarchy3"/>
    <dgm:cxn modelId="{A2FEFE14-6F23-48F8-A76D-431CB6FF7D5F}" type="presOf" srcId="{5EEF5AA0-0DE9-4DC1-945D-0869180980C2}" destId="{03DAA071-D077-4ACE-9B98-8645B4CF14DA}" srcOrd="0" destOrd="0" presId="urn:microsoft.com/office/officeart/2005/8/layout/hierarchy3"/>
    <dgm:cxn modelId="{7DC67E20-13A2-472F-9DAA-9535DCB326A3}" srcId="{21AF8481-A139-4122-A118-6966B0F97699}" destId="{84770324-7F81-4041-A2F1-E8D74E66A9AD}" srcOrd="2" destOrd="0" parTransId="{15154AE9-76D1-419A-908B-B46B6AB17561}" sibTransId="{CA05C502-0453-469A-8BE9-4DE7C45A3C5D}"/>
    <dgm:cxn modelId="{C7617535-570D-43FA-BB54-BBD2F5AA27C2}" type="presOf" srcId="{21AF8481-A139-4122-A118-6966B0F97699}" destId="{081A520E-AA03-4F5F-A2F7-5B0B37432E91}" srcOrd="1" destOrd="0" presId="urn:microsoft.com/office/officeart/2005/8/layout/hierarchy3"/>
    <dgm:cxn modelId="{08965938-0101-43A7-BCFC-60316F0E47B1}" type="presOf" srcId="{76CE0CB0-48BF-4D38-BEA2-90849E250ABF}" destId="{0741E606-838E-47BF-8CA1-31E67EEB176F}" srcOrd="0" destOrd="0" presId="urn:microsoft.com/office/officeart/2005/8/layout/hierarchy3"/>
    <dgm:cxn modelId="{6077EC5B-DDF2-4F0A-A6B2-29A1A6F36080}" type="presOf" srcId="{45E0A38C-B496-4D72-AEDA-6C7A8493C0ED}" destId="{E71AD2ED-0B64-443F-9DDE-81C2FF7A2CC5}" srcOrd="0" destOrd="0" presId="urn:microsoft.com/office/officeart/2005/8/layout/hierarchy3"/>
    <dgm:cxn modelId="{B682E95C-1961-4363-8CFF-F06A4CD49337}" srcId="{21AF8481-A139-4122-A118-6966B0F97699}" destId="{A0A1A633-BD50-4BBE-A8CB-B2779A14B84F}" srcOrd="1" destOrd="0" parTransId="{B8C20AFC-B999-41EF-8F14-83520BB8ED93}" sibTransId="{A8BDE7E9-BEBA-4A60-8F68-303C258B23FF}"/>
    <dgm:cxn modelId="{EFB71A65-4B06-41AB-94DE-EDF61E30338F}" srcId="{00B30AFD-6401-4DE9-B669-5791214DB090}" destId="{6182EB40-2E0E-4F8A-89ED-DBB919130CFE}" srcOrd="0" destOrd="0" parTransId="{421B1085-1DD9-456E-BE4F-856A72BE16B4}" sibTransId="{83363B16-DD86-4642-B2E3-9E25085028EE}"/>
    <dgm:cxn modelId="{C71E927A-C735-4F96-8D7F-8F4879F252D3}" type="presOf" srcId="{B8C20AFC-B999-41EF-8F14-83520BB8ED93}" destId="{DDB99D45-41CC-4B09-A988-582F2C1A9470}" srcOrd="0" destOrd="0" presId="urn:microsoft.com/office/officeart/2005/8/layout/hierarchy3"/>
    <dgm:cxn modelId="{5B69AA80-D6FF-4F6B-8B0D-376EB901E93F}" type="presOf" srcId="{84770324-7F81-4041-A2F1-E8D74E66A9AD}" destId="{8819542F-5F1B-4D83-9649-37447CD4145B}" srcOrd="0" destOrd="0" presId="urn:microsoft.com/office/officeart/2005/8/layout/hierarchy3"/>
    <dgm:cxn modelId="{9FA06F81-B852-473F-BB55-39A75CE0B193}" srcId="{6182EB40-2E0E-4F8A-89ED-DBB919130CFE}" destId="{D687443E-C532-4810-9FB9-2F2C5B90C267}" srcOrd="1" destOrd="0" parTransId="{E12893B2-A7FA-4CDA-8837-41460ED5D930}" sibTransId="{E220B6D7-8D69-45C0-9F9D-547072A5A2D4}"/>
    <dgm:cxn modelId="{BC31AEA1-BE1E-4665-9A1B-2CAFBA0AE91F}" type="presOf" srcId="{21AF8481-A139-4122-A118-6966B0F97699}" destId="{7A7FA545-82FE-4A94-A772-1BACAB2B5AAF}" srcOrd="0" destOrd="0" presId="urn:microsoft.com/office/officeart/2005/8/layout/hierarchy3"/>
    <dgm:cxn modelId="{6811B7A2-CD4A-4052-81AD-930727F60BCE}" srcId="{6182EB40-2E0E-4F8A-89ED-DBB919130CFE}" destId="{5EEF5AA0-0DE9-4DC1-945D-0869180980C2}" srcOrd="0" destOrd="0" parTransId="{24CBCC35-7315-4582-A693-303500F3E155}" sibTransId="{DA357657-197B-4898-846B-26B8B027D09B}"/>
    <dgm:cxn modelId="{6D1A4AAD-D89F-49EC-B362-15722FC8FA5E}" srcId="{21AF8481-A139-4122-A118-6966B0F97699}" destId="{76CE0CB0-48BF-4D38-BEA2-90849E250ABF}" srcOrd="0" destOrd="0" parTransId="{45E0A38C-B496-4D72-AEDA-6C7A8493C0ED}" sibTransId="{9D541412-C1DB-42A7-892D-8787F0C68952}"/>
    <dgm:cxn modelId="{6238E8AF-2953-418E-8B87-24A370E78F66}" type="presOf" srcId="{24CBCC35-7315-4582-A693-303500F3E155}" destId="{11FD18CF-9125-4AB9-8D0A-B96BD9D069FB}" srcOrd="0" destOrd="0" presId="urn:microsoft.com/office/officeart/2005/8/layout/hierarchy3"/>
    <dgm:cxn modelId="{84AFB3C0-56D9-4B02-9AFF-29CBCEF71524}" type="presOf" srcId="{6182EB40-2E0E-4F8A-89ED-DBB919130CFE}" destId="{0B31E9A3-E181-43C1-A1E9-1709C3E25617}" srcOrd="1" destOrd="0" presId="urn:microsoft.com/office/officeart/2005/8/layout/hierarchy3"/>
    <dgm:cxn modelId="{6D7137C8-DCED-4D4F-BF4E-4AE2F0B4E64E}" type="presOf" srcId="{00B30AFD-6401-4DE9-B669-5791214DB090}" destId="{20AB8E80-738E-4589-BCFB-86826126ABD8}" srcOrd="0" destOrd="0" presId="urn:microsoft.com/office/officeart/2005/8/layout/hierarchy3"/>
    <dgm:cxn modelId="{473242D2-3A1D-4138-9248-FEAFF804A463}" type="presOf" srcId="{A0A1A633-BD50-4BBE-A8CB-B2779A14B84F}" destId="{75D0F540-BBC2-4223-925E-369E9C2B9A69}" srcOrd="0" destOrd="0" presId="urn:microsoft.com/office/officeart/2005/8/layout/hierarchy3"/>
    <dgm:cxn modelId="{174843D3-3548-4A15-9837-01032EA45CAD}" srcId="{00B30AFD-6401-4DE9-B669-5791214DB090}" destId="{21AF8481-A139-4122-A118-6966B0F97699}" srcOrd="1" destOrd="0" parTransId="{6617AEDE-882A-4373-AC54-34F9D885803F}" sibTransId="{3BC68F78-3AEE-427D-A947-B4F7D2BACACA}"/>
    <dgm:cxn modelId="{285637EE-FC5C-44C9-A961-CCE3A4F10B46}" type="presOf" srcId="{15154AE9-76D1-419A-908B-B46B6AB17561}" destId="{0DC63158-FBBB-4BDA-9C6D-B7D6D91FDA1E}" srcOrd="0" destOrd="0" presId="urn:microsoft.com/office/officeart/2005/8/layout/hierarchy3"/>
    <dgm:cxn modelId="{B12473F0-DDD1-4424-9C78-311863C4C10F}" type="presOf" srcId="{D687443E-C532-4810-9FB9-2F2C5B90C267}" destId="{9551B62F-1811-4D1C-A646-42794DCC4F83}" srcOrd="0" destOrd="0" presId="urn:microsoft.com/office/officeart/2005/8/layout/hierarchy3"/>
    <dgm:cxn modelId="{D0B1A251-26C8-485E-B5D5-6F4B0952A834}" type="presParOf" srcId="{20AB8E80-738E-4589-BCFB-86826126ABD8}" destId="{870474A7-8B5D-4B33-9DAC-CCE4366CA4AD}" srcOrd="0" destOrd="0" presId="urn:microsoft.com/office/officeart/2005/8/layout/hierarchy3"/>
    <dgm:cxn modelId="{0CD77698-AB84-43F9-BE9C-50B349F7232B}" type="presParOf" srcId="{870474A7-8B5D-4B33-9DAC-CCE4366CA4AD}" destId="{722AEBCE-4CB6-4669-A955-B294E8FB0539}" srcOrd="0" destOrd="0" presId="urn:microsoft.com/office/officeart/2005/8/layout/hierarchy3"/>
    <dgm:cxn modelId="{E646F4E9-B6A5-40F9-83D1-F2EFEC90CF33}" type="presParOf" srcId="{722AEBCE-4CB6-4669-A955-B294E8FB0539}" destId="{354B407E-60C3-436C-9C04-D213F2BA6AD4}" srcOrd="0" destOrd="0" presId="urn:microsoft.com/office/officeart/2005/8/layout/hierarchy3"/>
    <dgm:cxn modelId="{AAC9FA22-03C8-4DB7-A8EE-08C4004854CA}" type="presParOf" srcId="{722AEBCE-4CB6-4669-A955-B294E8FB0539}" destId="{0B31E9A3-E181-43C1-A1E9-1709C3E25617}" srcOrd="1" destOrd="0" presId="urn:microsoft.com/office/officeart/2005/8/layout/hierarchy3"/>
    <dgm:cxn modelId="{B4297CF9-5E16-45E4-8684-0D6FBC6E969D}" type="presParOf" srcId="{870474A7-8B5D-4B33-9DAC-CCE4366CA4AD}" destId="{39C3A1D9-194D-4305-A652-15050AE26E96}" srcOrd="1" destOrd="0" presId="urn:microsoft.com/office/officeart/2005/8/layout/hierarchy3"/>
    <dgm:cxn modelId="{0152D619-884A-4F5A-8C7E-C888BA783302}" type="presParOf" srcId="{39C3A1D9-194D-4305-A652-15050AE26E96}" destId="{11FD18CF-9125-4AB9-8D0A-B96BD9D069FB}" srcOrd="0" destOrd="0" presId="urn:microsoft.com/office/officeart/2005/8/layout/hierarchy3"/>
    <dgm:cxn modelId="{5E553039-2801-4960-B224-D07CED358206}" type="presParOf" srcId="{39C3A1D9-194D-4305-A652-15050AE26E96}" destId="{03DAA071-D077-4ACE-9B98-8645B4CF14DA}" srcOrd="1" destOrd="0" presId="urn:microsoft.com/office/officeart/2005/8/layout/hierarchy3"/>
    <dgm:cxn modelId="{84FCA589-EFF3-4323-B3D2-8279CF2FF095}" type="presParOf" srcId="{39C3A1D9-194D-4305-A652-15050AE26E96}" destId="{C00A01A1-992E-4FA5-9716-5637D8F2A763}" srcOrd="2" destOrd="0" presId="urn:microsoft.com/office/officeart/2005/8/layout/hierarchy3"/>
    <dgm:cxn modelId="{251789A3-42D2-4D96-AAFE-26BC8A752CE8}" type="presParOf" srcId="{39C3A1D9-194D-4305-A652-15050AE26E96}" destId="{9551B62F-1811-4D1C-A646-42794DCC4F83}" srcOrd="3" destOrd="0" presId="urn:microsoft.com/office/officeart/2005/8/layout/hierarchy3"/>
    <dgm:cxn modelId="{94BA2C75-F834-4040-A168-F369BF357544}" type="presParOf" srcId="{20AB8E80-738E-4589-BCFB-86826126ABD8}" destId="{E5D87245-AC4F-452F-BA55-C8B67B191928}" srcOrd="1" destOrd="0" presId="urn:microsoft.com/office/officeart/2005/8/layout/hierarchy3"/>
    <dgm:cxn modelId="{0329CB16-84A8-4F8D-905C-663FF608CA7A}" type="presParOf" srcId="{E5D87245-AC4F-452F-BA55-C8B67B191928}" destId="{87370443-9792-4031-A379-C99CAB145E0A}" srcOrd="0" destOrd="0" presId="urn:microsoft.com/office/officeart/2005/8/layout/hierarchy3"/>
    <dgm:cxn modelId="{8C55DD21-C2D1-479D-8E1F-880A18788FFC}" type="presParOf" srcId="{87370443-9792-4031-A379-C99CAB145E0A}" destId="{7A7FA545-82FE-4A94-A772-1BACAB2B5AAF}" srcOrd="0" destOrd="0" presId="urn:microsoft.com/office/officeart/2005/8/layout/hierarchy3"/>
    <dgm:cxn modelId="{805A8BF4-B71C-4032-B392-B47854BAC18F}" type="presParOf" srcId="{87370443-9792-4031-A379-C99CAB145E0A}" destId="{081A520E-AA03-4F5F-A2F7-5B0B37432E91}" srcOrd="1" destOrd="0" presId="urn:microsoft.com/office/officeart/2005/8/layout/hierarchy3"/>
    <dgm:cxn modelId="{77632A9C-9F2E-45A9-9382-B07962F24435}" type="presParOf" srcId="{E5D87245-AC4F-452F-BA55-C8B67B191928}" destId="{CD6D8F41-C7D9-43B3-AE06-0B4CC194A5AD}" srcOrd="1" destOrd="0" presId="urn:microsoft.com/office/officeart/2005/8/layout/hierarchy3"/>
    <dgm:cxn modelId="{70825D96-D47A-4734-908B-62C6BA6F659E}" type="presParOf" srcId="{CD6D8F41-C7D9-43B3-AE06-0B4CC194A5AD}" destId="{E71AD2ED-0B64-443F-9DDE-81C2FF7A2CC5}" srcOrd="0" destOrd="0" presId="urn:microsoft.com/office/officeart/2005/8/layout/hierarchy3"/>
    <dgm:cxn modelId="{4E36185B-DCD2-42E3-B30A-5CA369DBE602}" type="presParOf" srcId="{CD6D8F41-C7D9-43B3-AE06-0B4CC194A5AD}" destId="{0741E606-838E-47BF-8CA1-31E67EEB176F}" srcOrd="1" destOrd="0" presId="urn:microsoft.com/office/officeart/2005/8/layout/hierarchy3"/>
    <dgm:cxn modelId="{3CB52707-E743-466C-A0D5-47050C28A648}" type="presParOf" srcId="{CD6D8F41-C7D9-43B3-AE06-0B4CC194A5AD}" destId="{DDB99D45-41CC-4B09-A988-582F2C1A9470}" srcOrd="2" destOrd="0" presId="urn:microsoft.com/office/officeart/2005/8/layout/hierarchy3"/>
    <dgm:cxn modelId="{B9E1DAC0-CFE0-4B2A-9BDF-F4C3B63862EF}" type="presParOf" srcId="{CD6D8F41-C7D9-43B3-AE06-0B4CC194A5AD}" destId="{75D0F540-BBC2-4223-925E-369E9C2B9A69}" srcOrd="3" destOrd="0" presId="urn:microsoft.com/office/officeart/2005/8/layout/hierarchy3"/>
    <dgm:cxn modelId="{89450DB5-D73C-4149-A8F3-35745E366007}" type="presParOf" srcId="{CD6D8F41-C7D9-43B3-AE06-0B4CC194A5AD}" destId="{0DC63158-FBBB-4BDA-9C6D-B7D6D91FDA1E}" srcOrd="4" destOrd="0" presId="urn:microsoft.com/office/officeart/2005/8/layout/hierarchy3"/>
    <dgm:cxn modelId="{B08A825A-12A7-45AD-BC98-698D428E7C48}" type="presParOf" srcId="{CD6D8F41-C7D9-43B3-AE06-0B4CC194A5AD}" destId="{8819542F-5F1B-4D83-9649-37447CD4145B}"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DD220-1958-4870-A791-1515C1E14C19}">
      <dsp:nvSpPr>
        <dsp:cNvPr id="0" name=""/>
        <dsp:cNvSpPr/>
      </dsp:nvSpPr>
      <dsp:spPr>
        <a:xfrm>
          <a:off x="0" y="0"/>
          <a:ext cx="4362388" cy="106849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r-IQ" sz="2800" b="1" kern="1200" dirty="0">
              <a:solidFill>
                <a:schemeClr val="bg1"/>
              </a:solidFill>
              <a:effectLst/>
            </a:rPr>
            <a:t>التخطيط للملاحظة</a:t>
          </a:r>
          <a:endParaRPr lang="en-GB" sz="2800" b="1" kern="1200" dirty="0">
            <a:solidFill>
              <a:schemeClr val="bg1"/>
            </a:solidFill>
            <a:effectLst/>
          </a:endParaRPr>
        </a:p>
      </dsp:txBody>
      <dsp:txXfrm>
        <a:off x="31295" y="31295"/>
        <a:ext cx="3119107" cy="1005908"/>
      </dsp:txXfrm>
    </dsp:sp>
    <dsp:sp modelId="{7288169A-6935-4BE8-AB59-0A1E35EA1527}">
      <dsp:nvSpPr>
        <dsp:cNvPr id="0" name=""/>
        <dsp:cNvSpPr/>
      </dsp:nvSpPr>
      <dsp:spPr>
        <a:xfrm>
          <a:off x="365349" y="1262771"/>
          <a:ext cx="4362388" cy="1068498"/>
        </a:xfrm>
        <a:prstGeom prst="roundRect">
          <a:avLst>
            <a:gd name="adj" fmla="val 10000"/>
          </a:avLst>
        </a:prstGeom>
        <a:gradFill rotWithShape="0">
          <a:gsLst>
            <a:gs pos="0">
              <a:schemeClr val="accent3">
                <a:hueOff val="5764638"/>
                <a:satOff val="-19753"/>
                <a:lumOff val="2549"/>
                <a:alphaOff val="0"/>
                <a:satMod val="103000"/>
                <a:lumMod val="102000"/>
                <a:tint val="94000"/>
              </a:schemeClr>
            </a:gs>
            <a:gs pos="50000">
              <a:schemeClr val="accent3">
                <a:hueOff val="5764638"/>
                <a:satOff val="-19753"/>
                <a:lumOff val="2549"/>
                <a:alphaOff val="0"/>
                <a:satMod val="110000"/>
                <a:lumMod val="100000"/>
                <a:shade val="100000"/>
              </a:schemeClr>
            </a:gs>
            <a:gs pos="100000">
              <a:schemeClr val="accent3">
                <a:hueOff val="5764638"/>
                <a:satOff val="-19753"/>
                <a:lumOff val="25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r-IQ" sz="2800" b="1" kern="1200" dirty="0">
              <a:solidFill>
                <a:schemeClr val="bg1"/>
              </a:solidFill>
              <a:effectLst/>
            </a:rPr>
            <a:t>تنظيم بطاقة الملاحظة</a:t>
          </a:r>
          <a:endParaRPr lang="en-GB" sz="2800" b="1" kern="1200" dirty="0">
            <a:solidFill>
              <a:schemeClr val="bg1"/>
            </a:solidFill>
            <a:effectLst/>
          </a:endParaRPr>
        </a:p>
      </dsp:txBody>
      <dsp:txXfrm>
        <a:off x="396644" y="1294066"/>
        <a:ext cx="3239923" cy="1005908"/>
      </dsp:txXfrm>
    </dsp:sp>
    <dsp:sp modelId="{285A89BC-8B18-4FD9-BFD9-13BDDCF3E64A}">
      <dsp:nvSpPr>
        <dsp:cNvPr id="0" name=""/>
        <dsp:cNvSpPr/>
      </dsp:nvSpPr>
      <dsp:spPr>
        <a:xfrm>
          <a:off x="725247" y="2525542"/>
          <a:ext cx="4362388" cy="1068498"/>
        </a:xfrm>
        <a:prstGeom prst="roundRect">
          <a:avLst>
            <a:gd name="adj" fmla="val 10000"/>
          </a:avLst>
        </a:prstGeom>
        <a:gradFill rotWithShape="0">
          <a:gsLst>
            <a:gs pos="0">
              <a:schemeClr val="accent3">
                <a:hueOff val="11529275"/>
                <a:satOff val="-39505"/>
                <a:lumOff val="5098"/>
                <a:alphaOff val="0"/>
                <a:satMod val="103000"/>
                <a:lumMod val="102000"/>
                <a:tint val="94000"/>
              </a:schemeClr>
            </a:gs>
            <a:gs pos="50000">
              <a:schemeClr val="accent3">
                <a:hueOff val="11529275"/>
                <a:satOff val="-39505"/>
                <a:lumOff val="5098"/>
                <a:alphaOff val="0"/>
                <a:satMod val="110000"/>
                <a:lumMod val="100000"/>
                <a:shade val="100000"/>
              </a:schemeClr>
            </a:gs>
            <a:gs pos="100000">
              <a:schemeClr val="accent3">
                <a:hueOff val="11529275"/>
                <a:satOff val="-39505"/>
                <a:lumOff val="509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r-IQ" sz="2800" b="1" kern="1200" dirty="0">
              <a:solidFill>
                <a:schemeClr val="bg1"/>
              </a:solidFill>
              <a:effectLst/>
            </a:rPr>
            <a:t>صدق الملاحظة</a:t>
          </a:r>
          <a:endParaRPr lang="en-GB" sz="2800" b="1" kern="1200" dirty="0">
            <a:solidFill>
              <a:schemeClr val="bg1"/>
            </a:solidFill>
            <a:effectLst/>
          </a:endParaRPr>
        </a:p>
      </dsp:txBody>
      <dsp:txXfrm>
        <a:off x="756542" y="2556837"/>
        <a:ext cx="3245376" cy="1005908"/>
      </dsp:txXfrm>
    </dsp:sp>
    <dsp:sp modelId="{654568E1-3800-47DC-8D36-685AA83E4300}">
      <dsp:nvSpPr>
        <dsp:cNvPr id="0" name=""/>
        <dsp:cNvSpPr/>
      </dsp:nvSpPr>
      <dsp:spPr>
        <a:xfrm>
          <a:off x="1090596" y="3788313"/>
          <a:ext cx="4362388" cy="1068498"/>
        </a:xfrm>
        <a:prstGeom prst="roundRect">
          <a:avLst>
            <a:gd name="adj" fmla="val 10000"/>
          </a:avLst>
        </a:prstGeom>
        <a:gradFill rotWithShape="0">
          <a:gsLst>
            <a:gs pos="0">
              <a:schemeClr val="accent3">
                <a:hueOff val="17293912"/>
                <a:satOff val="-59258"/>
                <a:lumOff val="7647"/>
                <a:alphaOff val="0"/>
                <a:satMod val="103000"/>
                <a:lumMod val="102000"/>
                <a:tint val="94000"/>
              </a:schemeClr>
            </a:gs>
            <a:gs pos="50000">
              <a:schemeClr val="accent3">
                <a:hueOff val="17293912"/>
                <a:satOff val="-59258"/>
                <a:lumOff val="7647"/>
                <a:alphaOff val="0"/>
                <a:satMod val="110000"/>
                <a:lumMod val="100000"/>
                <a:shade val="100000"/>
              </a:schemeClr>
            </a:gs>
            <a:gs pos="100000">
              <a:schemeClr val="accent3">
                <a:hueOff val="17293912"/>
                <a:satOff val="-59258"/>
                <a:lumOff val="764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ar-IQ" sz="3200" b="1" kern="1200" dirty="0">
              <a:solidFill>
                <a:schemeClr val="bg1"/>
              </a:solidFill>
              <a:effectLst/>
            </a:rPr>
            <a:t>تدوين الملاحظة</a:t>
          </a:r>
          <a:endParaRPr lang="en-GB" sz="3200" b="1" kern="1200" dirty="0">
            <a:solidFill>
              <a:schemeClr val="bg1"/>
            </a:solidFill>
            <a:effectLst/>
          </a:endParaRPr>
        </a:p>
      </dsp:txBody>
      <dsp:txXfrm>
        <a:off x="1121891" y="3819608"/>
        <a:ext cx="3239923" cy="1005908"/>
      </dsp:txXfrm>
    </dsp:sp>
    <dsp:sp modelId="{3AD30EEF-2445-4FE0-9CD1-865130FA5162}">
      <dsp:nvSpPr>
        <dsp:cNvPr id="0" name=""/>
        <dsp:cNvSpPr/>
      </dsp:nvSpPr>
      <dsp:spPr>
        <a:xfrm>
          <a:off x="3667863" y="818372"/>
          <a:ext cx="694524" cy="694524"/>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b="1" kern="1200">
            <a:solidFill>
              <a:schemeClr val="bg1"/>
            </a:solidFill>
            <a:effectLst/>
          </a:endParaRPr>
        </a:p>
      </dsp:txBody>
      <dsp:txXfrm>
        <a:off x="3824131" y="818372"/>
        <a:ext cx="381988" cy="522629"/>
      </dsp:txXfrm>
    </dsp:sp>
    <dsp:sp modelId="{0FBCC987-BDCD-4882-9EFD-DAF534AA51E1}">
      <dsp:nvSpPr>
        <dsp:cNvPr id="0" name=""/>
        <dsp:cNvSpPr/>
      </dsp:nvSpPr>
      <dsp:spPr>
        <a:xfrm>
          <a:off x="4033213" y="2081143"/>
          <a:ext cx="694524" cy="694524"/>
        </a:xfrm>
        <a:prstGeom prst="downArrow">
          <a:avLst>
            <a:gd name="adj1" fmla="val 55000"/>
            <a:gd name="adj2" fmla="val 45000"/>
          </a:avLst>
        </a:prstGeom>
        <a:solidFill>
          <a:schemeClr val="accent3">
            <a:tint val="40000"/>
            <a:alpha val="90000"/>
            <a:hueOff val="9129800"/>
            <a:satOff val="-34358"/>
            <a:lumOff val="-1454"/>
            <a:alphaOff val="0"/>
          </a:schemeClr>
        </a:solidFill>
        <a:ln w="6350" cap="flat" cmpd="sng" algn="ctr">
          <a:solidFill>
            <a:schemeClr val="accent3">
              <a:tint val="40000"/>
              <a:alpha val="90000"/>
              <a:hueOff val="9129800"/>
              <a:satOff val="-34358"/>
              <a:lumOff val="-14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b="1" kern="1200">
            <a:solidFill>
              <a:schemeClr val="bg1"/>
            </a:solidFill>
            <a:effectLst/>
          </a:endParaRPr>
        </a:p>
      </dsp:txBody>
      <dsp:txXfrm>
        <a:off x="4189481" y="2081143"/>
        <a:ext cx="381988" cy="522629"/>
      </dsp:txXfrm>
    </dsp:sp>
    <dsp:sp modelId="{025C3470-BE9A-4514-AE08-62EF4D5D6154}">
      <dsp:nvSpPr>
        <dsp:cNvPr id="0" name=""/>
        <dsp:cNvSpPr/>
      </dsp:nvSpPr>
      <dsp:spPr>
        <a:xfrm>
          <a:off x="4393110" y="3343915"/>
          <a:ext cx="694524" cy="694524"/>
        </a:xfrm>
        <a:prstGeom prst="downArrow">
          <a:avLst>
            <a:gd name="adj1" fmla="val 55000"/>
            <a:gd name="adj2" fmla="val 45000"/>
          </a:avLst>
        </a:prstGeom>
        <a:solidFill>
          <a:schemeClr val="accent3">
            <a:tint val="40000"/>
            <a:alpha val="90000"/>
            <a:hueOff val="18259600"/>
            <a:satOff val="-68716"/>
            <a:lumOff val="-2908"/>
            <a:alphaOff val="0"/>
          </a:schemeClr>
        </a:solidFill>
        <a:ln w="6350" cap="flat" cmpd="sng" algn="ctr">
          <a:solidFill>
            <a:schemeClr val="accent3">
              <a:tint val="40000"/>
              <a:alpha val="90000"/>
              <a:hueOff val="18259600"/>
              <a:satOff val="-68716"/>
              <a:lumOff val="-290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GB" sz="3100" b="1" kern="1200">
            <a:solidFill>
              <a:schemeClr val="bg1"/>
            </a:solidFill>
            <a:effectLst/>
          </a:endParaRPr>
        </a:p>
      </dsp:txBody>
      <dsp:txXfrm>
        <a:off x="4549378" y="3343915"/>
        <a:ext cx="381988" cy="522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B407E-60C3-436C-9C04-D213F2BA6AD4}">
      <dsp:nvSpPr>
        <dsp:cNvPr id="0" name=""/>
        <dsp:cNvSpPr/>
      </dsp:nvSpPr>
      <dsp:spPr>
        <a:xfrm>
          <a:off x="2779797" y="1733"/>
          <a:ext cx="2432028" cy="12160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IQ" sz="2400" kern="1200" dirty="0"/>
            <a:t>العينات غير الاحتمالية</a:t>
          </a:r>
          <a:endParaRPr lang="en-GB" sz="2400" kern="1200" dirty="0"/>
        </a:p>
      </dsp:txBody>
      <dsp:txXfrm>
        <a:off x="2815413" y="37349"/>
        <a:ext cx="2360796" cy="1144782"/>
      </dsp:txXfrm>
    </dsp:sp>
    <dsp:sp modelId="{11FD18CF-9125-4AB9-8D0A-B96BD9D069FB}">
      <dsp:nvSpPr>
        <dsp:cNvPr id="0" name=""/>
        <dsp:cNvSpPr/>
      </dsp:nvSpPr>
      <dsp:spPr>
        <a:xfrm>
          <a:off x="3023000" y="1217748"/>
          <a:ext cx="243202" cy="912010"/>
        </a:xfrm>
        <a:custGeom>
          <a:avLst/>
          <a:gdLst/>
          <a:ahLst/>
          <a:cxnLst/>
          <a:rect l="0" t="0" r="0" b="0"/>
          <a:pathLst>
            <a:path>
              <a:moveTo>
                <a:pt x="0" y="0"/>
              </a:moveTo>
              <a:lnTo>
                <a:pt x="0" y="912010"/>
              </a:lnTo>
              <a:lnTo>
                <a:pt x="243202" y="9120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DAA071-D077-4ACE-9B98-8645B4CF14DA}">
      <dsp:nvSpPr>
        <dsp:cNvPr id="0" name=""/>
        <dsp:cNvSpPr/>
      </dsp:nvSpPr>
      <dsp:spPr>
        <a:xfrm>
          <a:off x="3266203" y="1521751"/>
          <a:ext cx="1945622" cy="12160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r-IQ" sz="1800" kern="1200" dirty="0"/>
            <a:t>العينة </a:t>
          </a:r>
          <a:r>
            <a:rPr lang="ar-IQ" sz="1800" kern="1200" dirty="0" err="1"/>
            <a:t>الحصصية</a:t>
          </a:r>
          <a:endParaRPr lang="en-GB" sz="1800" kern="1200" dirty="0"/>
        </a:p>
      </dsp:txBody>
      <dsp:txXfrm>
        <a:off x="3301819" y="1557367"/>
        <a:ext cx="1874390" cy="1144782"/>
      </dsp:txXfrm>
    </dsp:sp>
    <dsp:sp modelId="{C00A01A1-992E-4FA5-9716-5637D8F2A763}">
      <dsp:nvSpPr>
        <dsp:cNvPr id="0" name=""/>
        <dsp:cNvSpPr/>
      </dsp:nvSpPr>
      <dsp:spPr>
        <a:xfrm>
          <a:off x="3023000" y="1217748"/>
          <a:ext cx="249526" cy="3071858"/>
        </a:xfrm>
        <a:custGeom>
          <a:avLst/>
          <a:gdLst/>
          <a:ahLst/>
          <a:cxnLst/>
          <a:rect l="0" t="0" r="0" b="0"/>
          <a:pathLst>
            <a:path>
              <a:moveTo>
                <a:pt x="0" y="0"/>
              </a:moveTo>
              <a:lnTo>
                <a:pt x="0" y="3071858"/>
              </a:lnTo>
              <a:lnTo>
                <a:pt x="249526" y="30718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51B62F-1811-4D1C-A646-42794DCC4F83}">
      <dsp:nvSpPr>
        <dsp:cNvPr id="0" name=""/>
        <dsp:cNvSpPr/>
      </dsp:nvSpPr>
      <dsp:spPr>
        <a:xfrm>
          <a:off x="3272526" y="3681599"/>
          <a:ext cx="1945622" cy="12160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r-IQ" sz="1600" kern="1200" dirty="0"/>
            <a:t>العينة العمدية (القصدية)</a:t>
          </a:r>
          <a:endParaRPr lang="en-GB" sz="1600" kern="1200" dirty="0"/>
        </a:p>
      </dsp:txBody>
      <dsp:txXfrm>
        <a:off x="3308142" y="3717215"/>
        <a:ext cx="1874390" cy="1144782"/>
      </dsp:txXfrm>
    </dsp:sp>
    <dsp:sp modelId="{7A7FA545-82FE-4A94-A772-1BACAB2B5AAF}">
      <dsp:nvSpPr>
        <dsp:cNvPr id="0" name=""/>
        <dsp:cNvSpPr/>
      </dsp:nvSpPr>
      <dsp:spPr>
        <a:xfrm>
          <a:off x="5819833" y="1733"/>
          <a:ext cx="2432028" cy="12160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IQ" sz="2400" kern="1200" dirty="0" err="1"/>
            <a:t>العينةالاحتمالية</a:t>
          </a:r>
          <a:endParaRPr lang="en-GB" sz="2400" kern="1200" dirty="0"/>
        </a:p>
      </dsp:txBody>
      <dsp:txXfrm>
        <a:off x="5855449" y="37349"/>
        <a:ext cx="2360796" cy="1144782"/>
      </dsp:txXfrm>
    </dsp:sp>
    <dsp:sp modelId="{E71AD2ED-0B64-443F-9DDE-81C2FF7A2CC5}">
      <dsp:nvSpPr>
        <dsp:cNvPr id="0" name=""/>
        <dsp:cNvSpPr/>
      </dsp:nvSpPr>
      <dsp:spPr>
        <a:xfrm>
          <a:off x="6063035" y="1217748"/>
          <a:ext cx="243202" cy="912010"/>
        </a:xfrm>
        <a:custGeom>
          <a:avLst/>
          <a:gdLst/>
          <a:ahLst/>
          <a:cxnLst/>
          <a:rect l="0" t="0" r="0" b="0"/>
          <a:pathLst>
            <a:path>
              <a:moveTo>
                <a:pt x="0" y="0"/>
              </a:moveTo>
              <a:lnTo>
                <a:pt x="0" y="912010"/>
              </a:lnTo>
              <a:lnTo>
                <a:pt x="243202" y="9120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41E606-838E-47BF-8CA1-31E67EEB176F}">
      <dsp:nvSpPr>
        <dsp:cNvPr id="0" name=""/>
        <dsp:cNvSpPr/>
      </dsp:nvSpPr>
      <dsp:spPr>
        <a:xfrm>
          <a:off x="6306238" y="1521751"/>
          <a:ext cx="1945622" cy="12160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r-IQ" sz="1800" kern="1200" dirty="0"/>
            <a:t>العينة العشوائية البسيطة</a:t>
          </a:r>
          <a:endParaRPr lang="en-GB" sz="1800" kern="1200" dirty="0"/>
        </a:p>
      </dsp:txBody>
      <dsp:txXfrm>
        <a:off x="6341854" y="1557367"/>
        <a:ext cx="1874390" cy="1144782"/>
      </dsp:txXfrm>
    </dsp:sp>
    <dsp:sp modelId="{DDB99D45-41CC-4B09-A988-582F2C1A9470}">
      <dsp:nvSpPr>
        <dsp:cNvPr id="0" name=""/>
        <dsp:cNvSpPr/>
      </dsp:nvSpPr>
      <dsp:spPr>
        <a:xfrm>
          <a:off x="6063035" y="1217748"/>
          <a:ext cx="243202" cy="2432028"/>
        </a:xfrm>
        <a:custGeom>
          <a:avLst/>
          <a:gdLst/>
          <a:ahLst/>
          <a:cxnLst/>
          <a:rect l="0" t="0" r="0" b="0"/>
          <a:pathLst>
            <a:path>
              <a:moveTo>
                <a:pt x="0" y="0"/>
              </a:moveTo>
              <a:lnTo>
                <a:pt x="0" y="2432028"/>
              </a:lnTo>
              <a:lnTo>
                <a:pt x="243202" y="2432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D0F540-BBC2-4223-925E-369E9C2B9A69}">
      <dsp:nvSpPr>
        <dsp:cNvPr id="0" name=""/>
        <dsp:cNvSpPr/>
      </dsp:nvSpPr>
      <dsp:spPr>
        <a:xfrm>
          <a:off x="6306238" y="3041769"/>
          <a:ext cx="1945622" cy="12160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r-IQ" sz="1800" kern="1200" dirty="0"/>
            <a:t>العينة الطبقية</a:t>
          </a:r>
          <a:endParaRPr lang="en-GB" sz="1800" kern="1200" dirty="0"/>
        </a:p>
      </dsp:txBody>
      <dsp:txXfrm>
        <a:off x="6341854" y="3077385"/>
        <a:ext cx="1874390" cy="1144782"/>
      </dsp:txXfrm>
    </dsp:sp>
    <dsp:sp modelId="{0DC63158-FBBB-4BDA-9C6D-B7D6D91FDA1E}">
      <dsp:nvSpPr>
        <dsp:cNvPr id="0" name=""/>
        <dsp:cNvSpPr/>
      </dsp:nvSpPr>
      <dsp:spPr>
        <a:xfrm>
          <a:off x="6063035" y="1217748"/>
          <a:ext cx="243202" cy="3952046"/>
        </a:xfrm>
        <a:custGeom>
          <a:avLst/>
          <a:gdLst/>
          <a:ahLst/>
          <a:cxnLst/>
          <a:rect l="0" t="0" r="0" b="0"/>
          <a:pathLst>
            <a:path>
              <a:moveTo>
                <a:pt x="0" y="0"/>
              </a:moveTo>
              <a:lnTo>
                <a:pt x="0" y="3952046"/>
              </a:lnTo>
              <a:lnTo>
                <a:pt x="243202" y="3952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19542F-5F1B-4D83-9649-37447CD4145B}">
      <dsp:nvSpPr>
        <dsp:cNvPr id="0" name=""/>
        <dsp:cNvSpPr/>
      </dsp:nvSpPr>
      <dsp:spPr>
        <a:xfrm>
          <a:off x="6306238" y="4561786"/>
          <a:ext cx="1945622" cy="12160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r-IQ" sz="1800" kern="1200" dirty="0"/>
            <a:t>العينة المنتظمة</a:t>
          </a:r>
          <a:endParaRPr lang="en-GB" sz="1800" kern="1200" dirty="0"/>
        </a:p>
      </dsp:txBody>
      <dsp:txXfrm>
        <a:off x="6341854" y="4597402"/>
        <a:ext cx="1874390" cy="11447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15:05.2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22:52.2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17969.83984"/>
      <inkml:brushProperty name="anchorY" value="10359.36621"/>
      <inkml:brushProperty name="scaleFactor" value="0.5"/>
    </inkml:brush>
  </inkml:definitions>
  <inkml:trace contextRef="#ctx0" brushRef="#br0">2466 101,'0'0,"0"9,-12 3,-50-1,-38-2,-35-3,-38-2,-18-1,-21-2,-3-1,27-11,32 0,31-10,27 1,19 3,14 4,-19 5,-21-8,-25 3,3 2,10 2,25 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22:56.55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0913.56641"/>
      <inkml:brushProperty name="anchorY" value="11710.76465"/>
      <inkml:brushProperty name="scaleFactor" value="0.5"/>
    </inkml:brush>
  </inkml:definitions>
  <inkml:trace contextRef="#ctx0" brushRef="#br0">1461 129,'0'0,"-7"0,-11 0,-15 0,-8 0,-14 0,-1 0,0 0,2 0,4 0,3 0,2 0,11-8,1-1,-8 0,-2 2,-1 2,-1 2,0 1,-7-7,-8 0,0-7,-14 1,-13 1,-14 4,-11 4,26 2,30 2,31 10,35 9,21 1,22 6,6-2,2-5,-3-4,-3-5,-5-4,-4-3,-2 0,6-2,0 0,-1 0,-1 0,-2 1,-1-1,-2 1,-1 0,16 0,1 0,-1 0,-3 0,5 0,13 0,-2 0,-12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15:17.146"/>
    </inkml:context>
    <inkml:brush xml:id="br0">
      <inkml:brushProperty name="width" value="0.05" units="cm"/>
      <inkml:brushProperty name="height" value="0.05" units="cm"/>
      <inkml:brushProperty name="color" value="#CC0066"/>
      <inkml:brushProperty name="ignorePressure" value="1"/>
    </inkml:brush>
  </inkml:definitions>
  <inkml:trace contextRef="#ctx0" brushRef="#br0">0 1,'0'7,"0"3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00:26.702"/>
    </inkml:context>
    <inkml:brush xml:id="br0">
      <inkml:brushProperty name="width" value="0.05" units="cm"/>
      <inkml:brushProperty name="height" value="0.05" units="cm"/>
      <inkml:brushProperty name="color" value="#99CCFF"/>
      <inkml:brushProperty name="ignorePressure" value="1"/>
    </inkml:brush>
  </inkml:definitions>
  <inkml:trace contextRef="#ctx0" brushRef="#br0">14699 5040</inkml:trace>
  <inkml:trace contextRef="#ctx0" brushRef="#br0" timeOffset="73690.65">0 1</inkml:trace>
  <inkml:trace contextRef="#ctx0" brushRef="#br0" timeOffset="-189605.975">15949 5081,'-1'2,"0"0,0-1,0 1,0 0,-1-1,1 1,-1-1,1 0,-1 1,1-1,-1 0,0 0,1 0,-1 0,0 0,0 0,0 0,0-1,0 1,0-1,0 0,0 1,0-1,0 0,0 0,0 0,0 0,0-1,0 1,0 0,0-1,-5 2,-445-27,125-4,0-14,-58-26,-541-165,544 79,291 112,-3 3,-2 5,-87-21,-309-36,403 72,-132-26,2-10,3-10,-136-64,35-28,179 85,-3 7,-2 6,-3 6,-351-158,427 187,30 14,1-1,0-2,1-2,0-1,2-2,0-1,1-2,2-2,0-1,2-1,1-2,-2-4,9 5,-1 1,-2 0,0 2,-2 2,-1 0,-10-4,-60-95,68 74,9 12,-2 1,-1 1,-2 2,-1 0,-2 2,-1 1,-1 2,-31-21,-66-23,86 50,0-2,2-2,1-1,1-2,2-2,-24-24,-27-49,60 66</inkml:trace>
  <inkml:trace contextRef="#ctx0" brushRef="#br0" timeOffset="-186663.149">9328 3207,'-35'-21,"-62"-15,-21 0,-19-1,-7 5,-1 1,3 6,19 7,24 7,13 5,22 4</inkml:trace>
  <inkml:trace contextRef="#ctx0" brushRef="#br0" timeOffset="-182871.373">15866 5124,'-247'32,"33"13,-2-9,-69-3,-2 2,-207 36,-12 6,-3-23,-44-21,-1641-33,1930 14,136-4,0-6,-108-11,-472-79,646 81,0-3,0-2,1-3,1-3,1-2,-52-24,-460-247,507 256,-2 3,-1 2,-1 4,-8 0,65 21,-812-199,734 173</inkml:trace>
  <inkml:trace contextRef="#ctx0" brushRef="#br0" timeOffset="-180647.506">8329 5415,'-241'41,"91"-17,1 7,-115 40,206-50,1 2,1 2,2 3,0 2,2 3,2 2,1 2,-36 35,29-22,38-37,1 2,1 0,1 0,0 1,1 1,0 1,2 0,-10 17,-1 13,4-5</inkml:trace>
  <inkml:trace contextRef="#ctx0" brushRef="#br0" timeOffset="-177228.706">15782 5205,'-26'45,"-66"82,-5-5,-6-4,-4-5,-6-5,-4-4,-84 54,-1305 832,1450-955,-21 15,-2-4,-3-3,0-4,-54 17,-661 171,-113-7,-25-38,770-157,-1-7,0-8,-43-7,31-5,-15-2,-1 8,1 8,-79 20,-260 44,-438-76,928 0</inkml:trace>
  <inkml:trace contextRef="#ctx0" brushRef="#br0" timeOffset="-174356.875">8911 8203,'-203'133,"10"-9,57-33,-4-7,-3-5,-43 11,77-54,-2-4,-2-5,0-5,-1-5,-29-3,106-10,25-3,-1 0,0 1,1 0,0 0,-1 2,1-1,0 2,1-1,-1 2,1-1,0 2,0 0,1 0,0 0,0 2,1-1,-8 9,-115 133,99-115</inkml:trace>
  <inkml:trace contextRef="#ctx0" brushRef="#br0" timeOffset="-168399.227">15866 5124,'1'63,"-3"1,-2-1,-3 0,-3 0,-3-1,-2 0,-17 41,12-40,-3-1,-2-1,-3-1,-2-2,-3-1,-2-1,-3-2,-2-2,-15 13,-255 234,-274 181,-364 493,356-431,167-244,249-184,-501 311,496-317,-90 44,203-118,-3-4,0-3,-2-2,-1-4,0-4,-2-2,-23-1,-131 12,1 10,-165 50,-323 57,666-133,0 2,1 2,1 2,0 2,1 3,1 1,1 3,1 1,-28 23,-395 282,442-310,0-1,-2-2,0 0,0-2,-2-2,0 0,0-2,-1-1,-1-2,0-1,-18 2,-58 2,66-5</inkml:trace>
  <inkml:trace contextRef="#ctx0" brushRef="#br0" timeOffset="-165702.387">9786 10202,'-271'256,"195"-175,-133 140,-117 170,284-328,4 1,2 2,3 2,-10 34,-117 217,58-151,89-152,0-1,-1 0,-1-1,-1 0,0-1,0-1,-1-1,-1 0,0-1,-1-1,-89 62,19-15,54-78,-132 18,130 4</inkml:trace>
  <inkml:trace contextRef="#ctx0" brushRef="#br0" timeOffset="24186.405">13950 4790</inkml:trace>
  <inkml:trace contextRef="#ctx0" brushRef="#br0" timeOffset="32152.939">15866 5789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22:37.683"/>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definitions>
  <inkml:trace contextRef="#ctx0" brushRef="#br0">2060 1293,'0'0,"-8"0,-43-33,-67-43,-33-10,-17-18,7 6,23 10,11 22,32 12,13 9,0-10,-6 0,-10 1,16-14,-15 2,-6-13,-8 12,10 6,13 7,22 6,22 13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22:39.3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3328.68408"/>
      <inkml:brushProperty name="anchorY" value="2562.22852"/>
      <inkml:brushProperty name="scaleFactor" value="0.5"/>
    </inkml:brush>
  </inkml:definitions>
  <inkml:trace contextRef="#ctx0" brushRef="#br0">2284 355,'0'0,"7"0,3 8,-10 9,-10-1,-10 0,-9 4,-7-3,-21-3,-68-29,-104-14,-66-35,-52-7,-15-10,37 3,54 7,76 17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22:42.07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6882.17041"/>
      <inkml:brushProperty name="anchorY" value="4186.62988"/>
      <inkml:brushProperty name="scaleFactor" value="0.5"/>
    </inkml:brush>
  </inkml:definitions>
  <inkml:trace contextRef="#ctx0" brushRef="#br0">2427 967,'0'0,"-7"0,-19 8,-8 1,-57-17,-63-35,-53-37,-50-32,-45-35,-1-9,-14 7,28 20,37 34,64 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22:44.025"/>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10579.32715"/>
      <inkml:brushProperty name="anchorY" value="6423.13965"/>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13798.91895"/>
      <inkml:brushProperty name="anchorY" value="8281.49707"/>
      <inkml:brushProperty name="scaleFactor" value="0.5"/>
    </inkml:brush>
  </inkml:definitions>
  <inkml:trace contextRef="#ctx0" brushRef="#br0">1999 643,'0'0,"-14"7,-14 2,2 8,-5-2,-11-1,-28-12,-29-29,-25-3,-20-9,-14-3,-8-3,-4 1,-2-17,25 0,10 1,34 4,7-5,2 13,20 3,20 11</inkml:trace>
  <inkml:trace contextRef="#ctx0" brushRef="#br1" timeOffset="95.948">1 18,'0'0,"7"-7,2-3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22:47.363"/>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12512.3291"/>
      <inkml:brushProperty name="anchorY" value="7028.72559"/>
      <inkml:brushProperty name="scaleFactor" value="0.5"/>
    </inkml:brush>
  </inkml:definitions>
  <inkml:trace contextRef="#ctx0" brushRef="#br0">1037 197,'0'0,"0"-3,-12-2,-42-12,-45-2,-23-1,-8 0,8 1,19 4,21 2,-16-4,13 0,11-1,18 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3T08:22:49.76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15203.02246"/>
      <inkml:brushProperty name="anchorY" value="8903.40234"/>
      <inkml:brushProperty name="scaleFactor" value="0.5"/>
    </inkml:brush>
  </inkml:definitions>
  <inkml:trace contextRef="#ctx0" brushRef="#br0">1497 187,'0'0,"7"0,-13 0,-11 0,-35 0,-25 0,-14 0,-14 0,15-8,-6-1,-4 1,2-8,-6-5,-5 0,-14 4,-4-4,4-5,17 4,26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F2D26-1ADC-4E60-9D12-CC81AAFFB1BE}" type="datetimeFigureOut">
              <a:rPr lang="en-GB" smtClean="0"/>
              <a:t>12/05/2019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7004C-8169-45F1-B20E-0871BCE917E3}" type="slidenum">
              <a:rPr lang="en-GB" smtClean="0"/>
              <a:t>‹#›</a:t>
            </a:fld>
            <a:endParaRPr lang="en-GB"/>
          </a:p>
        </p:txBody>
      </p:sp>
    </p:spTree>
    <p:extLst>
      <p:ext uri="{BB962C8B-B14F-4D97-AF65-F5344CB8AC3E}">
        <p14:creationId xmlns:p14="http://schemas.microsoft.com/office/powerpoint/2010/main" val="53875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77004C-8169-45F1-B20E-0871BCE917E3}" type="slidenum">
              <a:rPr lang="en-GB" smtClean="0"/>
              <a:t>11</a:t>
            </a:fld>
            <a:endParaRPr lang="en-GB"/>
          </a:p>
        </p:txBody>
      </p:sp>
    </p:spTree>
    <p:extLst>
      <p:ext uri="{BB962C8B-B14F-4D97-AF65-F5344CB8AC3E}">
        <p14:creationId xmlns:p14="http://schemas.microsoft.com/office/powerpoint/2010/main" val="131147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77004C-8169-45F1-B20E-0871BCE917E3}" type="slidenum">
              <a:rPr lang="en-GB" smtClean="0"/>
              <a:t>12</a:t>
            </a:fld>
            <a:endParaRPr lang="en-GB"/>
          </a:p>
        </p:txBody>
      </p:sp>
    </p:spTree>
    <p:extLst>
      <p:ext uri="{BB962C8B-B14F-4D97-AF65-F5344CB8AC3E}">
        <p14:creationId xmlns:p14="http://schemas.microsoft.com/office/powerpoint/2010/main" val="275712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a:t>Click to edit Master title style</a:t>
            </a:r>
            <a:endParaRPr lang="en-GB" dirty="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30.svg"/><Relationship Id="rId11" Type="http://schemas.openxmlformats.org/officeDocument/2006/relationships/hyperlink" Target="https://go.microsoft.com/fwlink/?linkid=2006808&amp;clcid=0x409" TargetMode="External"/><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en/experiment-icon-iconic-sample-1295041/" TargetMode="External"/><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hyperlink" Target="https://pixabay.com/en/affirmative-confirm-checked-check-15653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customXml" Target="../ink/ink6.xml"/><Relationship Id="rId18" Type="http://schemas.openxmlformats.org/officeDocument/2006/relationships/image" Target="../media/image18.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50.png"/><Relationship Id="rId17" Type="http://schemas.openxmlformats.org/officeDocument/2006/relationships/customXml" Target="../ink/ink8.xml"/><Relationship Id="rId2" Type="http://schemas.openxmlformats.org/officeDocument/2006/relationships/image" Target="../media/image15.jpe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120.png"/><Relationship Id="rId11" Type="http://schemas.openxmlformats.org/officeDocument/2006/relationships/customXml" Target="../ink/ink5.xml"/><Relationship Id="rId24" Type="http://schemas.openxmlformats.org/officeDocument/2006/relationships/image" Target="../media/image21.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140.png"/><Relationship Id="rId19" Type="http://schemas.openxmlformats.org/officeDocument/2006/relationships/customXml" Target="../ink/ink9.xml"/><Relationship Id="rId4" Type="http://schemas.openxmlformats.org/officeDocument/2006/relationships/image" Target="../media/image110.png"/><Relationship Id="rId9" Type="http://schemas.openxmlformats.org/officeDocument/2006/relationships/customXml" Target="../ink/ink4.xml"/><Relationship Id="rId14" Type="http://schemas.openxmlformats.org/officeDocument/2006/relationships/image" Target="../media/image16.png"/><Relationship Id="rId22"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a:extLst>
              <a:ext uri="{FF2B5EF4-FFF2-40B4-BE49-F238E27FC236}">
                <a16:creationId xmlns:a16="http://schemas.microsoft.com/office/drawing/2014/main" id="{28BAA8DA-C40B-4AB9-9407-30FB70335152}"/>
              </a:ext>
            </a:extLst>
          </p:cNvPr>
          <p:cNvSpPr>
            <a:spLocks noGrp="1"/>
          </p:cNvSpPr>
          <p:nvPr>
            <p:ph type="ctrTitle"/>
          </p:nvPr>
        </p:nvSpPr>
        <p:spPr>
          <a:xfrm>
            <a:off x="7274144" y="1291772"/>
            <a:ext cx="4379976" cy="1586339"/>
          </a:xfrm>
        </p:spPr>
        <p:txBody>
          <a:bodyPr/>
          <a:lstStyle/>
          <a:p>
            <a:r>
              <a:rPr lang="ar-IQ" dirty="0"/>
              <a:t>أدوات جمع المعلومات</a:t>
            </a:r>
            <a:endParaRPr lang="en-GB" dirty="0"/>
          </a:p>
        </p:txBody>
      </p:sp>
      <p:sp>
        <p:nvSpPr>
          <p:cNvPr id="12" name="Subtitle 11">
            <a:extLst>
              <a:ext uri="{FF2B5EF4-FFF2-40B4-BE49-F238E27FC236}">
                <a16:creationId xmlns:a16="http://schemas.microsoft.com/office/drawing/2014/main" id="{B28A8D9C-5123-4D2B-9272-016EF90E0E50}"/>
              </a:ext>
            </a:extLst>
          </p:cNvPr>
          <p:cNvSpPr>
            <a:spLocks noGrp="1"/>
          </p:cNvSpPr>
          <p:nvPr>
            <p:ph type="subTitle" idx="1"/>
          </p:nvPr>
        </p:nvSpPr>
        <p:spPr>
          <a:xfrm>
            <a:off x="7274144" y="3168396"/>
            <a:ext cx="4178808" cy="521208"/>
          </a:xfrm>
        </p:spPr>
        <p:txBody>
          <a:bodyPr/>
          <a:lstStyle/>
          <a:p>
            <a:r>
              <a:rPr lang="ar-IQ" sz="2800" b="1" dirty="0"/>
              <a:t>الفصل الرابع</a:t>
            </a:r>
          </a:p>
          <a:p>
            <a:r>
              <a:rPr lang="ar-IQ" sz="2800" b="1" dirty="0"/>
              <a:t>المرحلة الثالثة </a:t>
            </a:r>
          </a:p>
          <a:p>
            <a:r>
              <a:rPr lang="ar-IQ" sz="2800" b="1" dirty="0"/>
              <a:t>قسم العلوم المالية والمصرفية</a:t>
            </a:r>
            <a:endParaRPr lang="en-GB" sz="2800" b="1" dirty="0"/>
          </a:p>
        </p:txBody>
      </p:sp>
      <p:grpSp>
        <p:nvGrpSpPr>
          <p:cNvPr id="4" name="Group 3" descr="decorative element">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25568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828058" y="0"/>
            <a:ext cx="10815864" cy="2742867"/>
          </a:xfrm>
        </p:spPr>
        <p:txBody>
          <a:bodyPr/>
          <a:lstStyle/>
          <a:p>
            <a:pPr algn="r" rtl="1"/>
            <a:r>
              <a:rPr lang="ar-IQ" sz="4000" b="1" dirty="0">
                <a:solidFill>
                  <a:srgbClr val="FF0000"/>
                </a:solidFill>
              </a:rPr>
              <a:t>الأداة الثالثة - </a:t>
            </a:r>
            <a:r>
              <a:rPr lang="ar-IQ" sz="4000" dirty="0">
                <a:solidFill>
                  <a:srgbClr val="FF0000"/>
                </a:solidFill>
              </a:rPr>
              <a:t> الاستبيان :</a:t>
            </a:r>
            <a:br>
              <a:rPr lang="en-GB" sz="2800" dirty="0"/>
            </a:br>
            <a:r>
              <a:rPr lang="ar-IQ" sz="2800" dirty="0"/>
              <a:t>يعد الاستبيان </a:t>
            </a:r>
            <a:r>
              <a:rPr lang="en-US" sz="2800" dirty="0"/>
              <a:t>Questionnaire</a:t>
            </a:r>
            <a:r>
              <a:rPr lang="ar-IQ" sz="2800" dirty="0"/>
              <a:t> أحد أدوات جمع المعلومات عن الظواهر والحقائق المرتبطة بواقع معين والاستبانة :هي استمارة أو وثيقة يتم من خلالها جمع المعلومات بواسطة مجموعة الأسئلة المحددة حول ظاهرة ما من عدد المستجيبين. </a:t>
            </a:r>
            <a:endParaRPr lang="en-GB" sz="2800" dirty="0"/>
          </a:p>
        </p:txBody>
      </p:sp>
      <p:pic>
        <p:nvPicPr>
          <p:cNvPr id="10" name="Picture 9">
            <a:extLst>
              <a:ext uri="{FF2B5EF4-FFF2-40B4-BE49-F238E27FC236}">
                <a16:creationId xmlns:a16="http://schemas.microsoft.com/office/drawing/2014/main" id="{BD35EB65-92D6-42FC-B887-F46C00A9AA6D}"/>
              </a:ext>
            </a:extLst>
          </p:cNvPr>
          <p:cNvPicPr>
            <a:picLocks noChangeAspect="1"/>
          </p:cNvPicPr>
          <p:nvPr/>
        </p:nvPicPr>
        <p:blipFill>
          <a:blip r:embed="rId2"/>
          <a:stretch>
            <a:fillRect/>
          </a:stretch>
        </p:blipFill>
        <p:spPr>
          <a:xfrm>
            <a:off x="196281" y="0"/>
            <a:ext cx="11750880" cy="6858000"/>
          </a:xfrm>
          <a:prstGeom prst="rect">
            <a:avLst/>
          </a:prstGeom>
        </p:spPr>
      </p:pic>
    </p:spTree>
    <p:extLst>
      <p:ext uri="{BB962C8B-B14F-4D97-AF65-F5344CB8AC3E}">
        <p14:creationId xmlns:p14="http://schemas.microsoft.com/office/powerpoint/2010/main" val="406473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8424472" y="0"/>
            <a:ext cx="3767528" cy="6858000"/>
          </a:xfrm>
        </p:spPr>
      </p:pic>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GB" dirty="0">
                <a:solidFill>
                  <a:schemeClr val="bg1"/>
                </a:solidFill>
              </a:rPr>
              <a:t>LOREM IPSUM DOLOR SIT AMET, CONSECTETUER ADIPISCING ELIT. </a:t>
            </a:r>
          </a:p>
        </p:txBody>
      </p:sp>
      <p:sp>
        <p:nvSpPr>
          <p:cNvPr id="8" name="Rectangle 7" descr="decorative element">
            <a:extLst>
              <a:ext uri="{FF2B5EF4-FFF2-40B4-BE49-F238E27FC236}">
                <a16:creationId xmlns:a16="http://schemas.microsoft.com/office/drawing/2014/main" id="{4E4A96D9-2D70-4D9E-B61C-9B23F3FD516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lide Number Placeholder 5">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11</a:t>
            </a:fld>
            <a:endParaRPr lang="en-GB" sz="1200" dirty="0">
              <a:solidFill>
                <a:schemeClr val="bg1"/>
              </a:solidFill>
            </a:endParaRPr>
          </a:p>
        </p:txBody>
      </p:sp>
      <p:sp>
        <p:nvSpPr>
          <p:cNvPr id="5" name="Rectangle 4">
            <a:extLst>
              <a:ext uri="{FF2B5EF4-FFF2-40B4-BE49-F238E27FC236}">
                <a16:creationId xmlns:a16="http://schemas.microsoft.com/office/drawing/2014/main" id="{E728DFBF-4DB4-4D6B-A540-128F693E17AB}"/>
              </a:ext>
            </a:extLst>
          </p:cNvPr>
          <p:cNvSpPr/>
          <p:nvPr/>
        </p:nvSpPr>
        <p:spPr>
          <a:xfrm>
            <a:off x="5901324" y="410800"/>
            <a:ext cx="2981907" cy="555986"/>
          </a:xfrm>
          <a:prstGeom prst="rect">
            <a:avLst/>
          </a:prstGeom>
        </p:spPr>
        <p:txBody>
          <a:bodyPr wrap="none">
            <a:spAutoFit/>
          </a:bodyPr>
          <a:lstStyle/>
          <a:p>
            <a:pPr marL="457200" indent="-566420" algn="r" rtl="1">
              <a:lnSpc>
                <a:spcPct val="115000"/>
              </a:lnSpc>
              <a:spcBef>
                <a:spcPts val="600"/>
              </a:spcBef>
              <a:spcAft>
                <a:spcPts val="600"/>
              </a:spcAft>
            </a:pPr>
            <a:r>
              <a:rPr lang="ar-IQ" sz="2800" b="1" dirty="0">
                <a:solidFill>
                  <a:srgbClr val="FF0000"/>
                </a:solidFill>
                <a:latin typeface="Cambria" panose="02040503050406030204" pitchFamily="18" charset="0"/>
                <a:ea typeface="Calibri" panose="020F0502020204030204" pitchFamily="34" charset="0"/>
                <a:cs typeface="PT Bold Heading"/>
              </a:rPr>
              <a:t>الأداة الرابعة - العينات :</a:t>
            </a:r>
            <a:endParaRPr lang="en-GB" sz="16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0914C94-4C84-4BEB-8607-737699D06ED4}"/>
              </a:ext>
            </a:extLst>
          </p:cNvPr>
          <p:cNvSpPr/>
          <p:nvPr/>
        </p:nvSpPr>
        <p:spPr>
          <a:xfrm>
            <a:off x="-194872" y="966786"/>
            <a:ext cx="9308892" cy="1015663"/>
          </a:xfrm>
          <a:prstGeom prst="rect">
            <a:avLst/>
          </a:prstGeom>
        </p:spPr>
        <p:txBody>
          <a:bodyPr wrap="square">
            <a:spAutoFit/>
          </a:bodyPr>
          <a:lstStyle/>
          <a:p>
            <a:pPr algn="r" rtl="1"/>
            <a:r>
              <a:rPr lang="ar-IQ" sz="2000" b="1" dirty="0"/>
              <a:t>1.  أن إخضاع المجتمع بالكامل للدراسة يتطلب وقتا طويلا وجهدا وتكاليف مادية مرتفعة.</a:t>
            </a:r>
          </a:p>
          <a:p>
            <a:pPr algn="r" rtl="1"/>
            <a:r>
              <a:rPr lang="ar-IQ" sz="2000" b="1" dirty="0"/>
              <a:t>2- إذا كانت العينة المختارة متجانسة وتحقق أهداف البحث فلا حاجة لدراسة المجتمع كله. </a:t>
            </a:r>
          </a:p>
          <a:p>
            <a:pPr algn="r" rtl="1"/>
            <a:r>
              <a:rPr lang="ar-IQ" sz="2000" b="1" dirty="0"/>
              <a:t>3- في حالات معينة لا يمكن إخضاع المجتمع بكامله لدراسة باستعمال العينات، مثل اختبار دم المريض. </a:t>
            </a:r>
          </a:p>
        </p:txBody>
      </p:sp>
      <p:sp>
        <p:nvSpPr>
          <p:cNvPr id="10" name="Rectangle 9">
            <a:extLst>
              <a:ext uri="{FF2B5EF4-FFF2-40B4-BE49-F238E27FC236}">
                <a16:creationId xmlns:a16="http://schemas.microsoft.com/office/drawing/2014/main" id="{1BCCC9D0-C598-4491-807A-BDB07BF15D3E}"/>
              </a:ext>
            </a:extLst>
          </p:cNvPr>
          <p:cNvSpPr/>
          <p:nvPr/>
        </p:nvSpPr>
        <p:spPr>
          <a:xfrm>
            <a:off x="4347715" y="2100596"/>
            <a:ext cx="4201791" cy="369332"/>
          </a:xfrm>
          <a:prstGeom prst="rect">
            <a:avLst/>
          </a:prstGeom>
        </p:spPr>
        <p:txBody>
          <a:bodyPr wrap="none">
            <a:spAutoFit/>
          </a:bodyPr>
          <a:lstStyle/>
          <a:p>
            <a:r>
              <a:rPr lang="ar-IQ" b="1" dirty="0">
                <a:solidFill>
                  <a:srgbClr val="FF0000"/>
                </a:solidFill>
              </a:rPr>
              <a:t>ويتوقف الحجم المناسب من العينة على العوامل الآتية:</a:t>
            </a:r>
            <a:endParaRPr lang="en-GB" b="1" dirty="0">
              <a:solidFill>
                <a:srgbClr val="FF0000"/>
              </a:solidFill>
            </a:endParaRPr>
          </a:p>
        </p:txBody>
      </p:sp>
      <p:sp>
        <p:nvSpPr>
          <p:cNvPr id="11" name="Rectangle 10">
            <a:extLst>
              <a:ext uri="{FF2B5EF4-FFF2-40B4-BE49-F238E27FC236}">
                <a16:creationId xmlns:a16="http://schemas.microsoft.com/office/drawing/2014/main" id="{346557A5-C680-417A-A422-A1251485BF85}"/>
              </a:ext>
            </a:extLst>
          </p:cNvPr>
          <p:cNvSpPr/>
          <p:nvPr/>
        </p:nvSpPr>
        <p:spPr>
          <a:xfrm>
            <a:off x="6393762" y="2418752"/>
            <a:ext cx="4201790" cy="369332"/>
          </a:xfrm>
          <a:prstGeom prst="rect">
            <a:avLst/>
          </a:prstGeom>
        </p:spPr>
        <p:txBody>
          <a:bodyPr wrap="square">
            <a:spAutoFit/>
          </a:bodyPr>
          <a:lstStyle/>
          <a:p>
            <a:pPr algn="l" rtl="1"/>
            <a:r>
              <a:rPr lang="ar-IQ" b="1" dirty="0">
                <a:solidFill>
                  <a:srgbClr val="0070C0"/>
                </a:solidFill>
              </a:rPr>
              <a:t>1.تجانس أو تباين مجتمع البحث:</a:t>
            </a:r>
            <a:endParaRPr lang="en-GB" b="1" dirty="0">
              <a:solidFill>
                <a:srgbClr val="0070C0"/>
              </a:solidFill>
            </a:endParaRPr>
          </a:p>
        </p:txBody>
      </p:sp>
      <p:sp>
        <p:nvSpPr>
          <p:cNvPr id="12" name="Rectangle 11">
            <a:extLst>
              <a:ext uri="{FF2B5EF4-FFF2-40B4-BE49-F238E27FC236}">
                <a16:creationId xmlns:a16="http://schemas.microsoft.com/office/drawing/2014/main" id="{8F92A215-3AFA-4687-AC02-4620CB22B379}"/>
              </a:ext>
            </a:extLst>
          </p:cNvPr>
          <p:cNvSpPr/>
          <p:nvPr/>
        </p:nvSpPr>
        <p:spPr>
          <a:xfrm>
            <a:off x="3295161" y="3231454"/>
            <a:ext cx="5212326" cy="369332"/>
          </a:xfrm>
          <a:prstGeom prst="rect">
            <a:avLst/>
          </a:prstGeom>
        </p:spPr>
        <p:txBody>
          <a:bodyPr wrap="square">
            <a:spAutoFit/>
          </a:bodyPr>
          <a:lstStyle/>
          <a:p>
            <a:pPr algn="r" rtl="1"/>
            <a:r>
              <a:rPr lang="ar-IQ" b="1" dirty="0">
                <a:solidFill>
                  <a:srgbClr val="0070C0"/>
                </a:solidFill>
              </a:rPr>
              <a:t>2.أسلوب أو الطريقة المستعملة في البحث:</a:t>
            </a:r>
            <a:endParaRPr lang="en-GB" b="1" dirty="0">
              <a:solidFill>
                <a:srgbClr val="0070C0"/>
              </a:solidFill>
            </a:endParaRPr>
          </a:p>
        </p:txBody>
      </p:sp>
      <p:sp>
        <p:nvSpPr>
          <p:cNvPr id="14" name="Rectangle 13">
            <a:extLst>
              <a:ext uri="{FF2B5EF4-FFF2-40B4-BE49-F238E27FC236}">
                <a16:creationId xmlns:a16="http://schemas.microsoft.com/office/drawing/2014/main" id="{4A32402D-41E0-49CF-9523-AD7069E0EC1F}"/>
              </a:ext>
            </a:extLst>
          </p:cNvPr>
          <p:cNvSpPr/>
          <p:nvPr/>
        </p:nvSpPr>
        <p:spPr>
          <a:xfrm>
            <a:off x="6692882" y="4598213"/>
            <a:ext cx="2644134" cy="369332"/>
          </a:xfrm>
          <a:prstGeom prst="rect">
            <a:avLst/>
          </a:prstGeom>
        </p:spPr>
        <p:txBody>
          <a:bodyPr wrap="square">
            <a:spAutoFit/>
          </a:bodyPr>
          <a:lstStyle/>
          <a:p>
            <a:pPr algn="l" rtl="1"/>
            <a:r>
              <a:rPr lang="ar-IQ" b="1" dirty="0">
                <a:solidFill>
                  <a:srgbClr val="0070C0"/>
                </a:solidFill>
              </a:rPr>
              <a:t>3.مستوى الدقة:</a:t>
            </a:r>
            <a:endParaRPr lang="en-GB" b="1" dirty="0">
              <a:solidFill>
                <a:srgbClr val="0070C0"/>
              </a:solidFill>
            </a:endParaRPr>
          </a:p>
        </p:txBody>
      </p:sp>
      <p:sp>
        <p:nvSpPr>
          <p:cNvPr id="19" name="TextBox 18">
            <a:extLst>
              <a:ext uri="{FF2B5EF4-FFF2-40B4-BE49-F238E27FC236}">
                <a16:creationId xmlns:a16="http://schemas.microsoft.com/office/drawing/2014/main" id="{2574A8E4-F479-445C-963C-3FE0A02C09B7}"/>
              </a:ext>
            </a:extLst>
          </p:cNvPr>
          <p:cNvSpPr txBox="1"/>
          <p:nvPr/>
        </p:nvSpPr>
        <p:spPr>
          <a:xfrm>
            <a:off x="234696" y="2447715"/>
            <a:ext cx="6183900" cy="646331"/>
          </a:xfrm>
          <a:prstGeom prst="rect">
            <a:avLst/>
          </a:prstGeom>
          <a:noFill/>
        </p:spPr>
        <p:txBody>
          <a:bodyPr wrap="square" rtlCol="0">
            <a:spAutoFit/>
          </a:bodyPr>
          <a:lstStyle/>
          <a:p>
            <a:pPr algn="r"/>
            <a:r>
              <a:rPr lang="ar-IQ" b="1" dirty="0"/>
              <a:t>تجانس المجتمع يقلل من حجم العينة مثال قطرة دم   وكلما اختلف </a:t>
            </a:r>
            <a:r>
              <a:rPr lang="ar-IQ" b="1" dirty="0" err="1"/>
              <a:t>او</a:t>
            </a:r>
            <a:r>
              <a:rPr lang="ar-IQ" b="1" dirty="0"/>
              <a:t> زاد تجانس زادة </a:t>
            </a:r>
            <a:r>
              <a:rPr lang="ar-IQ" b="1" dirty="0" err="1"/>
              <a:t>العينه</a:t>
            </a:r>
            <a:endParaRPr lang="en-GB" b="1" dirty="0"/>
          </a:p>
        </p:txBody>
      </p:sp>
      <p:sp>
        <p:nvSpPr>
          <p:cNvPr id="21" name="Rectangle 20">
            <a:extLst>
              <a:ext uri="{FF2B5EF4-FFF2-40B4-BE49-F238E27FC236}">
                <a16:creationId xmlns:a16="http://schemas.microsoft.com/office/drawing/2014/main" id="{4722AA3A-181B-4851-BA00-4C76F3BC7BFA}"/>
              </a:ext>
            </a:extLst>
          </p:cNvPr>
          <p:cNvSpPr/>
          <p:nvPr/>
        </p:nvSpPr>
        <p:spPr>
          <a:xfrm>
            <a:off x="234696" y="3606525"/>
            <a:ext cx="6865853" cy="923330"/>
          </a:xfrm>
          <a:prstGeom prst="rect">
            <a:avLst/>
          </a:prstGeom>
        </p:spPr>
        <p:txBody>
          <a:bodyPr wrap="square">
            <a:spAutoFit/>
          </a:bodyPr>
          <a:lstStyle/>
          <a:p>
            <a:pPr algn="r"/>
            <a:r>
              <a:rPr lang="ar-IQ" b="1" dirty="0"/>
              <a:t>الباحث أسلوب لمسح فأن العينة ينبغي أن تكون كافية ممثلة بشكل ملائم لمجتمع البحث (أي يتطلب الأمر زيادة حجم العينة)، أما إذا كان الأسلوب المستعمل التجريبي فأن التصميم التجريبي يتطلب تقسيم المجتمع إلى مجموعات متجانسة متعددة وبالتالي زيادة حجم العينة. </a:t>
            </a:r>
            <a:endParaRPr lang="en-GB" b="1" dirty="0"/>
          </a:p>
        </p:txBody>
      </p:sp>
      <p:sp>
        <p:nvSpPr>
          <p:cNvPr id="24" name="Rectangle 23">
            <a:extLst>
              <a:ext uri="{FF2B5EF4-FFF2-40B4-BE49-F238E27FC236}">
                <a16:creationId xmlns:a16="http://schemas.microsoft.com/office/drawing/2014/main" id="{87AF6F1C-93CD-4554-A480-C5C2D3BACAEA}"/>
              </a:ext>
            </a:extLst>
          </p:cNvPr>
          <p:cNvSpPr/>
          <p:nvPr/>
        </p:nvSpPr>
        <p:spPr>
          <a:xfrm>
            <a:off x="1512317" y="5107654"/>
            <a:ext cx="5445722" cy="369332"/>
          </a:xfrm>
          <a:prstGeom prst="rect">
            <a:avLst/>
          </a:prstGeom>
        </p:spPr>
        <p:txBody>
          <a:bodyPr wrap="none">
            <a:spAutoFit/>
          </a:bodyPr>
          <a:lstStyle/>
          <a:p>
            <a:r>
              <a:rPr lang="ar-IQ" b="1" dirty="0"/>
              <a:t>للحصول على نتائج دقيقة فأن الأمر يتطلب زيادة حجم العينة وبالعكس. </a:t>
            </a:r>
            <a:endParaRPr lang="en-GB" b="1" dirty="0"/>
          </a:p>
        </p:txBody>
      </p:sp>
    </p:spTree>
    <p:extLst>
      <p:ext uri="{BB962C8B-B14F-4D97-AF65-F5344CB8AC3E}">
        <p14:creationId xmlns:p14="http://schemas.microsoft.com/office/powerpoint/2010/main" val="3077312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p:txBody>
          <a:bodyPr/>
          <a:lstStyle/>
          <a:p>
            <a:pPr marL="0" indent="0">
              <a:buNone/>
            </a:pPr>
            <a:r>
              <a:rPr lang="en-GB" dirty="0">
                <a:solidFill>
                  <a:schemeClr val="bg1"/>
                </a:solidFill>
              </a:rPr>
              <a:t>Lorem ipsum dolor sit amet, consectetuer adipiscing elit. Maecenas porttitor congue massa. Fusce posuere, magna sed pulvinar ultricies, purus lectus malesuada libero, sit amet commodo magna eros quis urna.</a:t>
            </a: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GB" dirty="0">
                <a:solidFill>
                  <a:schemeClr val="bg1"/>
                </a:solidFill>
              </a:rPr>
              <a:t>LOREM IPSUM DOLOR SIT AMET, CONSECTETUER ADIPISCING ELIT. </a:t>
            </a:r>
          </a:p>
        </p:txBody>
      </p:sp>
      <p:sp>
        <p:nvSpPr>
          <p:cNvPr id="12" name="Slide Number Placeholder 5">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12</a:t>
            </a:fld>
            <a:endParaRPr lang="en-GB" sz="1200" dirty="0">
              <a:solidFill>
                <a:schemeClr val="bg1"/>
              </a:solidFill>
            </a:endParaRPr>
          </a:p>
        </p:txBody>
      </p:sp>
      <p:sp>
        <p:nvSpPr>
          <p:cNvPr id="7" name="Rectangle 6">
            <a:extLst>
              <a:ext uri="{FF2B5EF4-FFF2-40B4-BE49-F238E27FC236}">
                <a16:creationId xmlns:a16="http://schemas.microsoft.com/office/drawing/2014/main" id="{F761FC06-1829-4977-AFC9-D54976E14667}"/>
              </a:ext>
            </a:extLst>
          </p:cNvPr>
          <p:cNvSpPr/>
          <p:nvPr/>
        </p:nvSpPr>
        <p:spPr>
          <a:xfrm>
            <a:off x="4212236" y="123360"/>
            <a:ext cx="3807501" cy="646331"/>
          </a:xfrm>
          <a:prstGeom prst="rect">
            <a:avLst/>
          </a:prstGeom>
        </p:spPr>
        <p:txBody>
          <a:bodyPr wrap="square">
            <a:spAutoFit/>
          </a:bodyPr>
          <a:lstStyle/>
          <a:p>
            <a:r>
              <a:rPr lang="ar-IQ" sz="3600" b="1" dirty="0">
                <a:solidFill>
                  <a:srgbClr val="FF0000"/>
                </a:solidFill>
              </a:rPr>
              <a:t> أنواع العينات:</a:t>
            </a:r>
            <a:endParaRPr lang="en-GB" sz="3600" b="1" dirty="0">
              <a:solidFill>
                <a:srgbClr val="FF0000"/>
              </a:solidFill>
            </a:endParaRPr>
          </a:p>
        </p:txBody>
      </p:sp>
      <p:graphicFrame>
        <p:nvGraphicFramePr>
          <p:cNvPr id="13" name="Diagram 12">
            <a:extLst>
              <a:ext uri="{FF2B5EF4-FFF2-40B4-BE49-F238E27FC236}">
                <a16:creationId xmlns:a16="http://schemas.microsoft.com/office/drawing/2014/main" id="{48B75A67-B834-4D0C-9868-AB608BBEE16F}"/>
              </a:ext>
            </a:extLst>
          </p:cNvPr>
          <p:cNvGraphicFramePr/>
          <p:nvPr>
            <p:extLst>
              <p:ext uri="{D42A27DB-BD31-4B8C-83A1-F6EECF244321}">
                <p14:modId xmlns:p14="http://schemas.microsoft.com/office/powerpoint/2010/main" val="3693714699"/>
              </p:ext>
            </p:extLst>
          </p:nvPr>
        </p:nvGraphicFramePr>
        <p:xfrm>
          <a:off x="795690" y="780265"/>
          <a:ext cx="11031659" cy="5779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00B3C853-A568-479D-AD9E-9B3E6B93A860}"/>
              </a:ext>
            </a:extLst>
          </p:cNvPr>
          <p:cNvSpPr txBox="1"/>
          <p:nvPr/>
        </p:nvSpPr>
        <p:spPr>
          <a:xfrm>
            <a:off x="9281824" y="917407"/>
            <a:ext cx="2109873" cy="369332"/>
          </a:xfrm>
          <a:prstGeom prst="rect">
            <a:avLst/>
          </a:prstGeom>
          <a:noFill/>
        </p:spPr>
        <p:txBody>
          <a:bodyPr wrap="none" rtlCol="0">
            <a:spAutoFit/>
          </a:bodyPr>
          <a:lstStyle/>
          <a:p>
            <a:r>
              <a:rPr lang="ar-IQ" b="1" dirty="0"/>
              <a:t>تستخدم الطرق الإحصائية </a:t>
            </a:r>
            <a:endParaRPr lang="en-GB" b="1" dirty="0"/>
          </a:p>
        </p:txBody>
      </p:sp>
      <p:sp>
        <p:nvSpPr>
          <p:cNvPr id="18" name="TextBox 17">
            <a:extLst>
              <a:ext uri="{FF2B5EF4-FFF2-40B4-BE49-F238E27FC236}">
                <a16:creationId xmlns:a16="http://schemas.microsoft.com/office/drawing/2014/main" id="{50A2566C-9A35-486B-9631-0AD52E8A21B2}"/>
              </a:ext>
            </a:extLst>
          </p:cNvPr>
          <p:cNvSpPr txBox="1"/>
          <p:nvPr/>
        </p:nvSpPr>
        <p:spPr>
          <a:xfrm>
            <a:off x="9106448" y="2323476"/>
            <a:ext cx="2876108" cy="646331"/>
          </a:xfrm>
          <a:prstGeom prst="rect">
            <a:avLst/>
          </a:prstGeom>
          <a:noFill/>
        </p:spPr>
        <p:txBody>
          <a:bodyPr wrap="none" rtlCol="0">
            <a:spAutoFit/>
          </a:bodyPr>
          <a:lstStyle/>
          <a:p>
            <a:r>
              <a:rPr lang="ar-IQ" b="1" dirty="0"/>
              <a:t>أسلوب القرعة</a:t>
            </a:r>
          </a:p>
          <a:p>
            <a:r>
              <a:rPr lang="ar-IQ" b="1" dirty="0"/>
              <a:t>جدول </a:t>
            </a:r>
            <a:r>
              <a:rPr lang="ar-IQ" b="1" dirty="0" err="1"/>
              <a:t>ارقام</a:t>
            </a:r>
            <a:r>
              <a:rPr lang="ar-IQ" b="1" dirty="0"/>
              <a:t> عشرية لوحدات المجتمع</a:t>
            </a:r>
            <a:endParaRPr lang="en-GB" b="1" dirty="0"/>
          </a:p>
        </p:txBody>
      </p:sp>
      <p:sp>
        <p:nvSpPr>
          <p:cNvPr id="21" name="TextBox 20">
            <a:extLst>
              <a:ext uri="{FF2B5EF4-FFF2-40B4-BE49-F238E27FC236}">
                <a16:creationId xmlns:a16="http://schemas.microsoft.com/office/drawing/2014/main" id="{F83BC79A-70FB-418E-A407-AB344D81383E}"/>
              </a:ext>
            </a:extLst>
          </p:cNvPr>
          <p:cNvSpPr txBox="1"/>
          <p:nvPr/>
        </p:nvSpPr>
        <p:spPr>
          <a:xfrm>
            <a:off x="9134917" y="3693287"/>
            <a:ext cx="2997937" cy="923330"/>
          </a:xfrm>
          <a:prstGeom prst="rect">
            <a:avLst/>
          </a:prstGeom>
          <a:noFill/>
        </p:spPr>
        <p:txBody>
          <a:bodyPr wrap="none" rtlCol="0">
            <a:spAutoFit/>
          </a:bodyPr>
          <a:lstStyle/>
          <a:p>
            <a:pPr marL="285750" indent="-285750" algn="l" rtl="1">
              <a:buFontTx/>
              <a:buChar char="-"/>
            </a:pPr>
            <a:r>
              <a:rPr lang="ar-IQ" b="1" dirty="0"/>
              <a:t>تحديد المجتمع على فئات و طبقات</a:t>
            </a:r>
          </a:p>
          <a:p>
            <a:pPr marL="285750" indent="-285750" algn="l" rtl="1">
              <a:buFontTx/>
              <a:buChar char="-"/>
            </a:pPr>
            <a:r>
              <a:rPr lang="ar-IQ" b="1" dirty="0"/>
              <a:t>تعيين الطبقة </a:t>
            </a:r>
            <a:r>
              <a:rPr lang="ar-IQ" b="1" dirty="0" err="1"/>
              <a:t>او</a:t>
            </a:r>
            <a:r>
              <a:rPr lang="ar-IQ" b="1" dirty="0"/>
              <a:t> الفئة</a:t>
            </a:r>
          </a:p>
          <a:p>
            <a:pPr marL="285750" indent="-285750" algn="l" rtl="1">
              <a:buFontTx/>
              <a:buChar char="-"/>
            </a:pPr>
            <a:r>
              <a:rPr lang="ar-IQ" b="1" dirty="0" err="1"/>
              <a:t>اختيارعينة</a:t>
            </a:r>
            <a:r>
              <a:rPr lang="ar-IQ" b="1" dirty="0"/>
              <a:t> لكل فئة </a:t>
            </a:r>
            <a:r>
              <a:rPr lang="ar-IQ" b="1" dirty="0" err="1"/>
              <a:t>او</a:t>
            </a:r>
            <a:r>
              <a:rPr lang="ar-IQ" b="1" dirty="0"/>
              <a:t> طبقة</a:t>
            </a:r>
            <a:endParaRPr lang="en-GB" b="1" dirty="0"/>
          </a:p>
        </p:txBody>
      </p:sp>
      <p:sp>
        <p:nvSpPr>
          <p:cNvPr id="22" name="TextBox 21">
            <a:extLst>
              <a:ext uri="{FF2B5EF4-FFF2-40B4-BE49-F238E27FC236}">
                <a16:creationId xmlns:a16="http://schemas.microsoft.com/office/drawing/2014/main" id="{54DDA54C-1524-4EF9-83FE-138CC6C41042}"/>
              </a:ext>
            </a:extLst>
          </p:cNvPr>
          <p:cNvSpPr txBox="1"/>
          <p:nvPr/>
        </p:nvSpPr>
        <p:spPr>
          <a:xfrm>
            <a:off x="9104494" y="5088362"/>
            <a:ext cx="2997937" cy="1477328"/>
          </a:xfrm>
          <a:prstGeom prst="rect">
            <a:avLst/>
          </a:prstGeom>
          <a:noFill/>
        </p:spPr>
        <p:txBody>
          <a:bodyPr wrap="square" rtlCol="0">
            <a:spAutoFit/>
          </a:bodyPr>
          <a:lstStyle/>
          <a:p>
            <a:pPr marL="285750" indent="-285750" algn="r" rtl="1">
              <a:buFontTx/>
              <a:buChar char="-"/>
            </a:pPr>
            <a:r>
              <a:rPr lang="ar-IQ" b="1" dirty="0"/>
              <a:t>- اختيار وحدات العينة بمسافة </a:t>
            </a:r>
            <a:r>
              <a:rPr lang="ar-IQ" b="1" dirty="0" err="1"/>
              <a:t>او</a:t>
            </a:r>
            <a:r>
              <a:rPr lang="ar-IQ" b="1" dirty="0"/>
              <a:t> مدة معينة </a:t>
            </a:r>
          </a:p>
          <a:p>
            <a:pPr marL="285750" indent="-285750" algn="r" rtl="1">
              <a:buFontTx/>
              <a:buChar char="-"/>
            </a:pPr>
            <a:r>
              <a:rPr lang="ar-IQ" b="1" dirty="0"/>
              <a:t>5, 10, 15, 20</a:t>
            </a:r>
          </a:p>
          <a:p>
            <a:pPr marL="285750" indent="-285750" algn="r" rtl="1">
              <a:buFontTx/>
              <a:buChar char="-"/>
            </a:pPr>
            <a:r>
              <a:rPr lang="ar-IQ" b="1" dirty="0"/>
              <a:t>مثل عينة سنوات ضمن كل خمس منها</a:t>
            </a:r>
            <a:endParaRPr lang="en-GB" b="1" dirty="0"/>
          </a:p>
        </p:txBody>
      </p:sp>
      <p:sp>
        <p:nvSpPr>
          <p:cNvPr id="23" name="TextBox 22">
            <a:extLst>
              <a:ext uri="{FF2B5EF4-FFF2-40B4-BE49-F238E27FC236}">
                <a16:creationId xmlns:a16="http://schemas.microsoft.com/office/drawing/2014/main" id="{BF227BAD-ABDC-42C9-A6C4-C9E12E6825E7}"/>
              </a:ext>
            </a:extLst>
          </p:cNvPr>
          <p:cNvSpPr txBox="1"/>
          <p:nvPr/>
        </p:nvSpPr>
        <p:spPr>
          <a:xfrm>
            <a:off x="503472" y="548075"/>
            <a:ext cx="2997937" cy="1477328"/>
          </a:xfrm>
          <a:prstGeom prst="rect">
            <a:avLst/>
          </a:prstGeom>
          <a:noFill/>
        </p:spPr>
        <p:txBody>
          <a:bodyPr wrap="square" rtlCol="0">
            <a:spAutoFit/>
          </a:bodyPr>
          <a:lstStyle/>
          <a:p>
            <a:pPr marL="285750" indent="-285750" algn="r" rtl="1">
              <a:buFontTx/>
              <a:buChar char="-"/>
            </a:pPr>
            <a:r>
              <a:rPr lang="ar-IQ" b="1" dirty="0"/>
              <a:t>عينة ضمن مجتمع اصلي لا يمكن تحديدها مثال </a:t>
            </a:r>
            <a:r>
              <a:rPr lang="ar-IQ" b="1" dirty="0" err="1"/>
              <a:t>الافراد</a:t>
            </a:r>
            <a:r>
              <a:rPr lang="ar-IQ" b="1" dirty="0"/>
              <a:t> المتهربون من ضريبة</a:t>
            </a:r>
          </a:p>
          <a:p>
            <a:pPr marL="285750" indent="-285750" algn="r" rtl="1">
              <a:buFontTx/>
              <a:buChar char="-"/>
            </a:pPr>
            <a:r>
              <a:rPr lang="ar-IQ" b="1" dirty="0" err="1"/>
              <a:t>العينه</a:t>
            </a:r>
            <a:r>
              <a:rPr lang="ar-IQ" b="1" dirty="0"/>
              <a:t> تعتمد على الحكم الشخصي للباحث</a:t>
            </a:r>
            <a:endParaRPr lang="en-GB" b="1" dirty="0"/>
          </a:p>
        </p:txBody>
      </p:sp>
      <p:sp>
        <p:nvSpPr>
          <p:cNvPr id="24" name="TextBox 23">
            <a:extLst>
              <a:ext uri="{FF2B5EF4-FFF2-40B4-BE49-F238E27FC236}">
                <a16:creationId xmlns:a16="http://schemas.microsoft.com/office/drawing/2014/main" id="{D899ED49-1BAC-43F8-91F0-73A27EC414A8}"/>
              </a:ext>
            </a:extLst>
          </p:cNvPr>
          <p:cNvSpPr txBox="1"/>
          <p:nvPr/>
        </p:nvSpPr>
        <p:spPr>
          <a:xfrm>
            <a:off x="744656" y="2158810"/>
            <a:ext cx="2997937" cy="2031325"/>
          </a:xfrm>
          <a:prstGeom prst="rect">
            <a:avLst/>
          </a:prstGeom>
          <a:noFill/>
        </p:spPr>
        <p:txBody>
          <a:bodyPr wrap="square" rtlCol="0">
            <a:spAutoFit/>
          </a:bodyPr>
          <a:lstStyle/>
          <a:p>
            <a:pPr marL="285750" indent="-285750" algn="r" rtl="1">
              <a:buFontTx/>
              <a:buChar char="-"/>
            </a:pPr>
            <a:r>
              <a:rPr lang="ar-IQ" b="1" dirty="0"/>
              <a:t>ضن معايير وصفات يتم اختيار غير عشوائي </a:t>
            </a:r>
          </a:p>
          <a:p>
            <a:pPr marL="285750" indent="-285750" algn="r" rtl="1">
              <a:buFontTx/>
              <a:buChar char="-"/>
            </a:pPr>
            <a:r>
              <a:rPr lang="ar-IQ" b="1" dirty="0"/>
              <a:t>اختيار شخص من كل فئة </a:t>
            </a:r>
          </a:p>
          <a:p>
            <a:pPr marL="285750" indent="-285750" algn="r" rtl="1">
              <a:buFontTx/>
              <a:buChar char="-"/>
            </a:pPr>
            <a:r>
              <a:rPr lang="ar-IQ" b="1" dirty="0"/>
              <a:t>مثال شركات مساهمه ثم صناعية تجارية زراعية مصارف</a:t>
            </a:r>
          </a:p>
          <a:p>
            <a:pPr marL="285750" indent="-285750" algn="r" rtl="1">
              <a:buFontTx/>
              <a:buChar char="-"/>
            </a:pPr>
            <a:r>
              <a:rPr lang="ar-IQ" b="1" dirty="0"/>
              <a:t>خصائص هذه العينة </a:t>
            </a:r>
            <a:r>
              <a:rPr lang="ar-IQ" b="1" dirty="0" err="1"/>
              <a:t>ان</a:t>
            </a:r>
            <a:r>
              <a:rPr lang="ar-IQ" b="1" dirty="0"/>
              <a:t> الباحث يختارها بنفسه</a:t>
            </a:r>
            <a:endParaRPr lang="en-GB" b="1" dirty="0"/>
          </a:p>
        </p:txBody>
      </p:sp>
      <p:sp>
        <p:nvSpPr>
          <p:cNvPr id="19" name="TextBox 18">
            <a:extLst>
              <a:ext uri="{FF2B5EF4-FFF2-40B4-BE49-F238E27FC236}">
                <a16:creationId xmlns:a16="http://schemas.microsoft.com/office/drawing/2014/main" id="{DEA9896E-0C0D-4CBF-93B1-6316CD37923E}"/>
              </a:ext>
            </a:extLst>
          </p:cNvPr>
          <p:cNvSpPr txBox="1"/>
          <p:nvPr/>
        </p:nvSpPr>
        <p:spPr>
          <a:xfrm>
            <a:off x="364651" y="4492948"/>
            <a:ext cx="3377962" cy="2031325"/>
          </a:xfrm>
          <a:prstGeom prst="rect">
            <a:avLst/>
          </a:prstGeom>
          <a:noFill/>
        </p:spPr>
        <p:txBody>
          <a:bodyPr wrap="square" rtlCol="0">
            <a:spAutoFit/>
          </a:bodyPr>
          <a:lstStyle/>
          <a:p>
            <a:pPr algn="just"/>
            <a:r>
              <a:rPr lang="ar-IQ" b="1" dirty="0"/>
              <a:t>وحدات العينة تكون قريبة من متوسط المجتمع بالنسبة لخاصية أو صفة معينة. فإذا أردنا دراسة الشركات المساهمة الصناعية وفق توافر تكنولوجيا معنية بالإنتاج واخترنا شركة الصناعات الكهربائية المساهمة </a:t>
            </a:r>
            <a:r>
              <a:rPr lang="ar-IQ" b="1" dirty="0">
                <a:solidFill>
                  <a:srgbClr val="FF0000"/>
                </a:solidFill>
              </a:rPr>
              <a:t>تسمى عينة عمديه                                     </a:t>
            </a:r>
            <a:endParaRPr lang="en-GB" b="1" dirty="0">
              <a:solidFill>
                <a:srgbClr val="FF0000"/>
              </a:solidFill>
            </a:endParaRPr>
          </a:p>
        </p:txBody>
      </p:sp>
    </p:spTree>
    <p:extLst>
      <p:ext uri="{BB962C8B-B14F-4D97-AF65-F5344CB8AC3E}">
        <p14:creationId xmlns:p14="http://schemas.microsoft.com/office/powerpoint/2010/main" val="1624334464"/>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descr="decorative element">
            <a:extLst>
              <a:ext uri="{FF2B5EF4-FFF2-40B4-BE49-F238E27FC236}">
                <a16:creationId xmlns:a16="http://schemas.microsoft.com/office/drawing/2014/main" id="{31664CF3-C0D1-4769-8E59-8694AF07951A}"/>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Text Placeholder 79">
            <a:extLst>
              <a:ext uri="{FF2B5EF4-FFF2-40B4-BE49-F238E27FC236}">
                <a16:creationId xmlns:a16="http://schemas.microsoft.com/office/drawing/2014/main" id="{40F0AA8D-0756-4350-8005-9BCD0DDB3B92}"/>
              </a:ext>
            </a:extLst>
          </p:cNvPr>
          <p:cNvSpPr>
            <a:spLocks noGrp="1"/>
          </p:cNvSpPr>
          <p:nvPr>
            <p:ph type="body" sz="quarter" idx="15"/>
          </p:nvPr>
        </p:nvSpPr>
        <p:spPr/>
        <p:txBody>
          <a:bodyPr/>
          <a:lstStyle/>
          <a:p>
            <a:r>
              <a:rPr lang="en-US" sz="2400" b="1" dirty="0">
                <a:solidFill>
                  <a:srgbClr val="FFFF00"/>
                </a:solidFill>
              </a:rPr>
              <a:t>Dr. Yousif </a:t>
            </a:r>
            <a:r>
              <a:rPr lang="en-US" sz="2400" b="1" dirty="0" err="1">
                <a:solidFill>
                  <a:srgbClr val="FFFF00"/>
                </a:solidFill>
              </a:rPr>
              <a:t>ALrawi</a:t>
            </a:r>
            <a:endParaRPr lang="en-GB" sz="2400" b="1" dirty="0">
              <a:solidFill>
                <a:srgbClr val="FFFF00"/>
              </a:solidFill>
            </a:endParaRPr>
          </a:p>
        </p:txBody>
      </p:sp>
      <p:sp>
        <p:nvSpPr>
          <p:cNvPr id="86" name="Text Placeholder 85">
            <a:extLst>
              <a:ext uri="{FF2B5EF4-FFF2-40B4-BE49-F238E27FC236}">
                <a16:creationId xmlns:a16="http://schemas.microsoft.com/office/drawing/2014/main" id="{60CCF183-9FEB-4677-9379-BC01A7251D2C}"/>
              </a:ext>
            </a:extLst>
          </p:cNvPr>
          <p:cNvSpPr>
            <a:spLocks noGrp="1"/>
          </p:cNvSpPr>
          <p:nvPr>
            <p:ph type="body" sz="quarter" idx="16"/>
          </p:nvPr>
        </p:nvSpPr>
        <p:spPr/>
        <p:txBody>
          <a:bodyPr/>
          <a:lstStyle/>
          <a:p>
            <a:r>
              <a:rPr lang="en-US" dirty="0"/>
              <a:t>Phone</a:t>
            </a:r>
            <a:endParaRPr lang="en-GB" dirty="0"/>
          </a:p>
        </p:txBody>
      </p:sp>
      <p:sp>
        <p:nvSpPr>
          <p:cNvPr id="87" name="Text Placeholder 86">
            <a:extLst>
              <a:ext uri="{FF2B5EF4-FFF2-40B4-BE49-F238E27FC236}">
                <a16:creationId xmlns:a16="http://schemas.microsoft.com/office/drawing/2014/main" id="{DF3FE72B-F9BD-472F-A413-71BEEF95F43B}"/>
              </a:ext>
            </a:extLst>
          </p:cNvPr>
          <p:cNvSpPr>
            <a:spLocks noGrp="1"/>
          </p:cNvSpPr>
          <p:nvPr>
            <p:ph type="body" sz="quarter" idx="17"/>
          </p:nvPr>
        </p:nvSpPr>
        <p:spPr>
          <a:xfrm>
            <a:off x="1359074" y="4968361"/>
            <a:ext cx="4736925" cy="439843"/>
          </a:xfrm>
        </p:spPr>
        <p:txBody>
          <a:bodyPr/>
          <a:lstStyle/>
          <a:p>
            <a:r>
              <a:rPr lang="en-US" sz="2400" dirty="0">
                <a:solidFill>
                  <a:srgbClr val="FFFF00"/>
                </a:solidFill>
              </a:rPr>
              <a:t>yousif@coadec.uobaghdad.edu.iq</a:t>
            </a:r>
            <a:endParaRPr lang="en-GB" sz="2400" dirty="0">
              <a:solidFill>
                <a:srgbClr val="FFFF00"/>
              </a:solidFill>
            </a:endParaRPr>
          </a:p>
        </p:txBody>
      </p:sp>
      <p:sp>
        <p:nvSpPr>
          <p:cNvPr id="88" name="Text Placeholder 87">
            <a:extLst>
              <a:ext uri="{FF2B5EF4-FFF2-40B4-BE49-F238E27FC236}">
                <a16:creationId xmlns:a16="http://schemas.microsoft.com/office/drawing/2014/main" id="{3717E33B-5954-4CDC-B30A-BD21BED6DD45}"/>
              </a:ext>
            </a:extLst>
          </p:cNvPr>
          <p:cNvSpPr>
            <a:spLocks noGrp="1"/>
          </p:cNvSpPr>
          <p:nvPr>
            <p:ph type="body" sz="quarter" idx="18"/>
          </p:nvPr>
        </p:nvSpPr>
        <p:spPr/>
        <p:txBody>
          <a:bodyPr/>
          <a:lstStyle/>
          <a:p>
            <a:r>
              <a:rPr lang="en-US" dirty="0"/>
              <a:t>Website</a:t>
            </a:r>
            <a:endParaRPr lang="en-GB" dirty="0"/>
          </a:p>
        </p:txBody>
      </p: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p:pic>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p:pic>
      <p:cxnSp>
        <p:nvCxnSpPr>
          <p:cNvPr id="131" name="Straight Connector 130" descr="decorative element">
            <a:extLst>
              <a:ext uri="{FF2B5EF4-FFF2-40B4-BE49-F238E27FC236}">
                <a16:creationId xmlns:a16="http://schemas.microsoft.com/office/drawing/2014/main" id="{8695A66A-1D9E-4D4E-9067-DC97380D3FDF}"/>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descr="decorative element">
            <a:extLst>
              <a:ext uri="{FF2B5EF4-FFF2-40B4-BE49-F238E27FC236}">
                <a16:creationId xmlns:a16="http://schemas.microsoft.com/office/drawing/2014/main" id="{529648F7-20E3-4312-823A-D8265A94AF23}"/>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descr="decorative element">
            <a:extLst>
              <a:ext uri="{FF2B5EF4-FFF2-40B4-BE49-F238E27FC236}">
                <a16:creationId xmlns:a16="http://schemas.microsoft.com/office/drawing/2014/main" id="{8F841485-6093-48AB-9892-0FB58675C726}"/>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54" name="Group 153" descr="decorative element">
            <a:extLst>
              <a:ext uri="{FF2B5EF4-FFF2-40B4-BE49-F238E27FC236}">
                <a16:creationId xmlns:a16="http://schemas.microsoft.com/office/drawing/2014/main" id="{FF17C705-3351-4B11-BD28-D0CACC12D31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7" name="TextBox 26">
            <a:hlinkClick r:id="rId11"/>
            <a:extLst>
              <a:ext uri="{FF2B5EF4-FFF2-40B4-BE49-F238E27FC236}">
                <a16:creationId xmlns:a16="http://schemas.microsoft.com/office/drawing/2014/main" id="{477700E7-E587-4EA2-97D8-630BCD6C1102}"/>
              </a:ext>
            </a:extLst>
          </p:cNvPr>
          <p:cNvSpPr txBox="1"/>
          <p:nvPr/>
        </p:nvSpPr>
        <p:spPr>
          <a:xfrm>
            <a:off x="2254724" y="294084"/>
            <a:ext cx="9096374" cy="1938992"/>
          </a:xfrm>
          <a:prstGeom prst="rect">
            <a:avLst/>
          </a:prstGeom>
          <a:noFill/>
        </p:spPr>
        <p:txBody>
          <a:bodyPr wrap="square" rtlCol="0">
            <a:spAutoFit/>
          </a:bodyPr>
          <a:lstStyle/>
          <a:p>
            <a:pPr algn="ctr"/>
            <a:r>
              <a:rPr lang="ar-IQ" sz="6000" dirty="0">
                <a:solidFill>
                  <a:srgbClr val="FFFF00"/>
                </a:solidFill>
              </a:rPr>
              <a:t>شكرا جزيلا     المحاضرة القادمة تحضير تصنيف البيانات</a:t>
            </a:r>
            <a:endParaRPr lang="en-US" sz="6000" dirty="0">
              <a:solidFill>
                <a:srgbClr val="FFFF00"/>
              </a:solidFill>
            </a:endParaRPr>
          </a:p>
        </p:txBody>
      </p:sp>
    </p:spTree>
    <p:extLst>
      <p:ext uri="{BB962C8B-B14F-4D97-AF65-F5344CB8AC3E}">
        <p14:creationId xmlns:p14="http://schemas.microsoft.com/office/powerpoint/2010/main" val="26742002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E6AACE3-CCA6-4F15-9063-3A21955F4403}"/>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a:xfrm>
            <a:off x="-110745" y="732464"/>
            <a:ext cx="5782844" cy="5940000"/>
          </a:xfrm>
          <a:prstGeom prst="ellipse">
            <a:avLst/>
          </a:prstGeom>
          <a:ln>
            <a:noFill/>
          </a:ln>
          <a:effectLst>
            <a:outerShdw blurRad="76200" dir="18900000" sy="23000" kx="-1200000" algn="bl" rotWithShape="0">
              <a:prstClr val="black">
                <a:alpha val="20000"/>
              </a:prstClr>
            </a:outerShdw>
            <a:reflection stA="45000" endPos="65000" dist="50800" dir="5400000" sy="-100000" algn="bl" rotWithShape="0"/>
            <a:softEdge rad="1270000"/>
          </a:effectLst>
        </p:spPr>
      </p:pic>
      <p:sp>
        <p:nvSpPr>
          <p:cNvPr id="2" name="Title 1">
            <a:extLst>
              <a:ext uri="{FF2B5EF4-FFF2-40B4-BE49-F238E27FC236}">
                <a16:creationId xmlns:a16="http://schemas.microsoft.com/office/drawing/2014/main" id="{28BAA8DA-C40B-4AB9-9407-30FB70335152}"/>
              </a:ext>
            </a:extLst>
          </p:cNvPr>
          <p:cNvSpPr>
            <a:spLocks noGrp="1"/>
          </p:cNvSpPr>
          <p:nvPr>
            <p:ph type="ctrTitle"/>
          </p:nvPr>
        </p:nvSpPr>
        <p:spPr>
          <a:xfrm>
            <a:off x="6451837" y="331492"/>
            <a:ext cx="5339819" cy="6366129"/>
          </a:xfrm>
        </p:spPr>
        <p:txBody>
          <a:bodyPr/>
          <a:lstStyle/>
          <a:p>
            <a:r>
              <a:rPr lang="ar-IQ" dirty="0"/>
              <a:t>المقابلة          </a:t>
            </a:r>
            <a:br>
              <a:rPr lang="ar-IQ" dirty="0"/>
            </a:br>
            <a:br>
              <a:rPr lang="ar-IQ" dirty="0"/>
            </a:br>
            <a:br>
              <a:rPr lang="ar-IQ" dirty="0"/>
            </a:br>
            <a:r>
              <a:rPr lang="ar-IQ" dirty="0"/>
              <a:t>الملاحظة         </a:t>
            </a:r>
            <a:br>
              <a:rPr lang="ar-IQ" dirty="0"/>
            </a:br>
            <a:br>
              <a:rPr lang="ar-IQ" dirty="0"/>
            </a:br>
            <a:br>
              <a:rPr lang="ar-IQ" dirty="0"/>
            </a:br>
            <a:r>
              <a:rPr lang="ar-IQ" dirty="0"/>
              <a:t>الاستبيان        </a:t>
            </a:r>
            <a:br>
              <a:rPr lang="ar-IQ" dirty="0"/>
            </a:br>
            <a:br>
              <a:rPr lang="ar-IQ" dirty="0"/>
            </a:br>
            <a:br>
              <a:rPr lang="ar-IQ" dirty="0"/>
            </a:br>
            <a:r>
              <a:rPr lang="ar-IQ" dirty="0"/>
              <a:t>العينة         </a:t>
            </a:r>
            <a:endParaRPr lang="en-GB" dirty="0"/>
          </a:p>
        </p:txBody>
      </p:sp>
      <p:pic>
        <p:nvPicPr>
          <p:cNvPr id="5" name="Picture 4">
            <a:extLst>
              <a:ext uri="{FF2B5EF4-FFF2-40B4-BE49-F238E27FC236}">
                <a16:creationId xmlns:a16="http://schemas.microsoft.com/office/drawing/2014/main" id="{246C18A9-8C26-4B08-B8D5-DADBC2F01E0B}"/>
              </a:ext>
            </a:extLst>
          </p:cNvPr>
          <p:cNvPicPr>
            <a:picLocks noChangeAspect="1"/>
          </p:cNvPicPr>
          <p:nvPr/>
        </p:nvPicPr>
        <p:blipFill>
          <a:blip r:embed="rId4"/>
          <a:stretch>
            <a:fillRect/>
          </a:stretch>
        </p:blipFill>
        <p:spPr>
          <a:xfrm>
            <a:off x="6886427" y="171113"/>
            <a:ext cx="1561478" cy="156147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211FB29-F03D-42FB-8F4D-65D79DDA2992}"/>
              </a:ext>
            </a:extLst>
          </p:cNvPr>
          <p:cNvPicPr>
            <a:picLocks noChangeAspect="1"/>
          </p:cNvPicPr>
          <p:nvPr/>
        </p:nvPicPr>
        <p:blipFill>
          <a:blip r:embed="rId5"/>
          <a:stretch>
            <a:fillRect/>
          </a:stretch>
        </p:blipFill>
        <p:spPr>
          <a:xfrm>
            <a:off x="6886427" y="1826153"/>
            <a:ext cx="1561478" cy="1561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EF99FB4-39D0-4B49-B091-0236112D542F}"/>
              </a:ext>
            </a:extLst>
          </p:cNvPr>
          <p:cNvPicPr>
            <a:picLocks noChangeAspect="1"/>
          </p:cNvPicPr>
          <p:nvPr/>
        </p:nvPicPr>
        <p:blipFill>
          <a:blip r:embed="rId6"/>
          <a:stretch>
            <a:fillRect/>
          </a:stretch>
        </p:blipFill>
        <p:spPr>
          <a:xfrm>
            <a:off x="6887575" y="3708389"/>
            <a:ext cx="1561478" cy="156147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38562AB9-1255-4DC7-9174-E785BADAE95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20458" y="5430246"/>
            <a:ext cx="1691190" cy="1588133"/>
          </a:xfrm>
          <a:prstGeom prst="rect">
            <a:avLst/>
          </a:prstGeom>
          <a:ln>
            <a:noFill/>
          </a:ln>
          <a:effectLst>
            <a:outerShdw blurRad="292100" dist="139700" dir="2700000" algn="tl" rotWithShape="0">
              <a:srgbClr val="333333">
                <a:alpha val="65000"/>
              </a:srgbClr>
            </a:outerShdw>
          </a:effectLst>
        </p:spPr>
      </p:pic>
      <p:sp>
        <p:nvSpPr>
          <p:cNvPr id="9" name="Text Placeholder 23">
            <a:extLst>
              <a:ext uri="{FF2B5EF4-FFF2-40B4-BE49-F238E27FC236}">
                <a16:creationId xmlns:a16="http://schemas.microsoft.com/office/drawing/2014/main" id="{70A3F434-8CE3-437A-A2FB-F3769BEF0C29}"/>
              </a:ext>
            </a:extLst>
          </p:cNvPr>
          <p:cNvSpPr txBox="1">
            <a:spLocks/>
          </p:cNvSpPr>
          <p:nvPr/>
        </p:nvSpPr>
        <p:spPr>
          <a:xfrm>
            <a:off x="834410" y="-47025"/>
            <a:ext cx="4285129" cy="65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lnSpc>
                <a:spcPct val="150000"/>
              </a:lnSpc>
            </a:pPr>
            <a:r>
              <a:rPr lang="ar-IQ" sz="2400" b="1" dirty="0">
                <a:solidFill>
                  <a:srgbClr val="FF0000"/>
                </a:solidFill>
              </a:rPr>
              <a:t>أولا- المقابلة:</a:t>
            </a:r>
          </a:p>
          <a:p>
            <a:pPr algn="just" rtl="1">
              <a:lnSpc>
                <a:spcPct val="150000"/>
              </a:lnSpc>
            </a:pPr>
            <a:r>
              <a:rPr lang="ar-IQ" sz="2400" b="1" dirty="0"/>
              <a:t>هي استبياناً شفوياً من خلاله يقوم الباحث بجمع البيانات والمعلومات المتعلقة بمتغيرات البحث عن المستجيب بشكل شفوي. وفي المقابلة يقوم الباحث بتدوين إجابات الشخص المقابل بنفسه. </a:t>
            </a:r>
          </a:p>
          <a:p>
            <a:pPr algn="just" rtl="1">
              <a:lnSpc>
                <a:spcPct val="150000"/>
              </a:lnSpc>
            </a:pPr>
            <a:r>
              <a:rPr lang="ar-IQ" sz="2400" b="1" dirty="0"/>
              <a:t>فالمقابلة تمكن الباحث من دراسة وتحليل سلوك المستجيبين بشكل مباشر، والاطلاع على تعبيراتهم وانفعالاتهم وتأثرهم بالمعلومات التي يقدمونها، كما يستطيع الباحث توضيح الأسئلة والمعلومات المطلوبة من المستجيبين مباشرة. </a:t>
            </a:r>
          </a:p>
        </p:txBody>
      </p:sp>
    </p:spTree>
    <p:extLst>
      <p:ext uri="{BB962C8B-B14F-4D97-AF65-F5344CB8AC3E}">
        <p14:creationId xmlns:p14="http://schemas.microsoft.com/office/powerpoint/2010/main" val="2812382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9192634" y="0"/>
            <a:ext cx="2999365" cy="6858000"/>
          </a:xfrm>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3702911" y="-20165"/>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3</a:t>
            </a:fld>
            <a:endParaRPr lang="en-GB" sz="1200" dirty="0">
              <a:solidFill>
                <a:schemeClr val="bg1"/>
              </a:solidFill>
            </a:endParaRPr>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4382382" y="-40330"/>
            <a:ext cx="4922291" cy="6858000"/>
          </a:xfrm>
        </p:spPr>
        <p:txBody>
          <a:bodyPr/>
          <a:lstStyle/>
          <a:p>
            <a:pPr algn="r" rtl="1"/>
            <a:r>
              <a:rPr lang="ar-IQ" sz="2400" b="1" dirty="0">
                <a:solidFill>
                  <a:srgbClr val="248CD2"/>
                </a:solidFill>
              </a:rPr>
              <a:t> إجراءات المقابلة : </a:t>
            </a:r>
          </a:p>
          <a:p>
            <a:pPr algn="r" rtl="1"/>
            <a:r>
              <a:rPr lang="ar-IQ" sz="1800" b="1" dirty="0"/>
              <a:t>1</a:t>
            </a:r>
            <a:r>
              <a:rPr lang="ar-IQ" sz="1800" b="1" dirty="0">
                <a:highlight>
                  <a:srgbClr val="FFFF00"/>
                </a:highlight>
              </a:rPr>
              <a:t>.الأعداد للمقابلة : </a:t>
            </a:r>
          </a:p>
          <a:p>
            <a:pPr algn="r" rtl="1"/>
            <a:r>
              <a:rPr lang="ar-IQ" sz="1800" b="1" dirty="0"/>
              <a:t>وتعني التخطيط المسبق للمقابلة، وتتضمن هذه الخطوة :</a:t>
            </a:r>
          </a:p>
          <a:p>
            <a:pPr algn="r" rtl="1"/>
            <a:r>
              <a:rPr lang="ar-IQ" sz="2400" b="1" dirty="0" err="1">
                <a:solidFill>
                  <a:srgbClr val="FF0000"/>
                </a:solidFill>
              </a:rPr>
              <a:t>أ‌.</a:t>
            </a:r>
            <a:r>
              <a:rPr lang="ar-IQ" sz="1800" b="1" dirty="0" err="1"/>
              <a:t>تحديد</a:t>
            </a:r>
            <a:r>
              <a:rPr lang="ar-IQ" sz="1800" b="1" dirty="0"/>
              <a:t> أهداف المقابلة :</a:t>
            </a:r>
          </a:p>
          <a:p>
            <a:pPr algn="r" rtl="1"/>
            <a:r>
              <a:rPr lang="ar-IQ" sz="1800" b="1" dirty="0"/>
              <a:t>إن الهدف الرئيس للمقابلة هو الحصول على المعلومات اللازمة لاختبار فروض البحث، وتكون هذه المعلومات ضرورية للإجابة على أسئلة البحث أو مشكلته </a:t>
            </a:r>
          </a:p>
          <a:p>
            <a:pPr algn="r" rtl="1"/>
            <a:r>
              <a:rPr lang="ar-IQ" sz="2400" b="1" dirty="0" err="1">
                <a:solidFill>
                  <a:srgbClr val="FF0000"/>
                </a:solidFill>
              </a:rPr>
              <a:t>ب‌.</a:t>
            </a:r>
            <a:r>
              <a:rPr lang="ar-IQ" sz="1800" b="1" dirty="0" err="1"/>
              <a:t>تحديد</a:t>
            </a:r>
            <a:r>
              <a:rPr lang="ar-IQ" sz="1800" b="1" dirty="0"/>
              <a:t> طبيعة المعلومات وأسئلة المقابلة : </a:t>
            </a:r>
          </a:p>
          <a:p>
            <a:pPr algn="r" rtl="1"/>
            <a:r>
              <a:rPr lang="ar-IQ" sz="1800" b="1" dirty="0"/>
              <a:t>الأعداد المسبق لها، وتهيئة هذه الأسئلة قبل إجراء المقابلة، لغرض أن تكون هذه الأسئلة مباشرة ومتعلقة بهدف المقابلة وبمشكلة البحث أولاً، وعدم إهمال وسهو بعض المعلومات المطلوبة .</a:t>
            </a:r>
          </a:p>
          <a:p>
            <a:pPr algn="r" rtl="1"/>
            <a:r>
              <a:rPr lang="ar-IQ" sz="2400" b="1" dirty="0" err="1">
                <a:solidFill>
                  <a:srgbClr val="FF0000"/>
                </a:solidFill>
              </a:rPr>
              <a:t>ت‌.</a:t>
            </a:r>
            <a:r>
              <a:rPr lang="ar-IQ" sz="1800" b="1" dirty="0" err="1"/>
              <a:t>تحديد</a:t>
            </a:r>
            <a:r>
              <a:rPr lang="ar-IQ" sz="1800" b="1" dirty="0"/>
              <a:t> الأفراد المستجيبين :</a:t>
            </a:r>
          </a:p>
          <a:p>
            <a:pPr algn="r" rtl="1"/>
            <a:r>
              <a:rPr lang="ar-IQ" sz="1800" b="1" dirty="0"/>
              <a:t>تحديد من هم المستجيبين وكيف يمكن للباحث الاتصال بهم، ويشترط أن تكون لدى المستجيبين الاستعداد والرغبة في التعاون وإعطاء المعلومات المطلوبة للباحث. </a:t>
            </a:r>
          </a:p>
          <a:p>
            <a:pPr algn="r" rtl="1"/>
            <a:r>
              <a:rPr lang="ar-IQ" sz="2400" b="1" dirty="0" err="1">
                <a:solidFill>
                  <a:srgbClr val="FF0000"/>
                </a:solidFill>
              </a:rPr>
              <a:t>ث‌.</a:t>
            </a:r>
            <a:r>
              <a:rPr lang="ar-IQ" sz="1800" b="1" dirty="0" err="1"/>
              <a:t>تحديد</a:t>
            </a:r>
            <a:r>
              <a:rPr lang="ar-IQ" sz="1800" b="1" dirty="0"/>
              <a:t> وقت ومكان إجراء المقابلة :</a:t>
            </a:r>
          </a:p>
          <a:p>
            <a:pPr algn="r" rtl="1"/>
            <a:r>
              <a:rPr lang="ar-IQ" sz="1800" b="1" dirty="0"/>
              <a:t>ينبغي أن يكون وقت المقابلة ومكانها مناسباً للمستجيب وليس للباحث، بحيث لا تتعارض مع أعماله، أو في الوقت الذي لا يكون فيه المستجيب مشغولاً. </a:t>
            </a:r>
          </a:p>
        </p:txBody>
      </p:sp>
      <p:pic>
        <p:nvPicPr>
          <p:cNvPr id="16" name="Picture 15">
            <a:extLst>
              <a:ext uri="{FF2B5EF4-FFF2-40B4-BE49-F238E27FC236}">
                <a16:creationId xmlns:a16="http://schemas.microsoft.com/office/drawing/2014/main" id="{B63B133E-8278-4909-839A-6E380A0A0F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1112" y="900250"/>
            <a:ext cx="792590" cy="792590"/>
          </a:xfrm>
          <a:prstGeom prst="rect">
            <a:avLst/>
          </a:prstGeom>
        </p:spPr>
      </p:pic>
      <p:sp>
        <p:nvSpPr>
          <p:cNvPr id="5" name="Rectangle 4">
            <a:extLst>
              <a:ext uri="{FF2B5EF4-FFF2-40B4-BE49-F238E27FC236}">
                <a16:creationId xmlns:a16="http://schemas.microsoft.com/office/drawing/2014/main" id="{9862D292-110D-477E-85ED-FC42015B15C6}"/>
              </a:ext>
            </a:extLst>
          </p:cNvPr>
          <p:cNvSpPr/>
          <p:nvPr/>
        </p:nvSpPr>
        <p:spPr>
          <a:xfrm>
            <a:off x="179882" y="900250"/>
            <a:ext cx="4017527" cy="5262979"/>
          </a:xfrm>
          <a:prstGeom prst="rect">
            <a:avLst/>
          </a:prstGeom>
        </p:spPr>
        <p:txBody>
          <a:bodyPr wrap="square">
            <a:spAutoFit/>
          </a:bodyPr>
          <a:lstStyle/>
          <a:p>
            <a:pPr algn="just" rtl="1"/>
            <a:r>
              <a:rPr lang="ar-IQ" sz="2400" b="1" dirty="0">
                <a:solidFill>
                  <a:srgbClr val="248CD2"/>
                </a:solidFill>
              </a:rPr>
              <a:t>مزايا استعمال المقابلة </a:t>
            </a:r>
            <a:r>
              <a:rPr lang="ar-IQ" sz="2400" b="1" dirty="0"/>
              <a:t>: </a:t>
            </a:r>
            <a:endParaRPr lang="en-US" sz="2400" b="1" dirty="0"/>
          </a:p>
          <a:p>
            <a:pPr algn="just" rtl="1"/>
            <a:endParaRPr lang="en-GB" sz="2400" b="1" dirty="0"/>
          </a:p>
          <a:p>
            <a:pPr marL="457200" lvl="0" indent="-457200" algn="just" rtl="1">
              <a:buFont typeface="+mj-lt"/>
              <a:buAutoNum type="arabicPeriod"/>
            </a:pPr>
            <a:r>
              <a:rPr lang="ar-IQ" sz="2400" b="1" dirty="0"/>
              <a:t>إعطاء أهمية عالية للمستجيب لها، فضلاً عن إجابة المستجيب تكون اكثر موضوعية واستفادة</a:t>
            </a:r>
            <a:endParaRPr lang="en-GB" sz="2400" b="1" dirty="0"/>
          </a:p>
          <a:p>
            <a:pPr marL="457200" lvl="0" indent="-457200" algn="just" rtl="1">
              <a:buFont typeface="+mj-lt"/>
              <a:buAutoNum type="arabicPeriod"/>
            </a:pPr>
            <a:r>
              <a:rPr lang="ar-IQ" sz="2400" b="1" dirty="0"/>
              <a:t>المقابلة هي الوسيلة الوحيدة الأنسب لأفراد الذين لا يقرءون ولا يكتبون والأطفال وكبار السن والعجزة . </a:t>
            </a:r>
            <a:endParaRPr lang="en-GB" sz="2400" b="1" dirty="0"/>
          </a:p>
          <a:p>
            <a:pPr marL="457200" lvl="0" indent="-457200" algn="just" rtl="1">
              <a:buFont typeface="+mj-lt"/>
              <a:buAutoNum type="arabicPeriod"/>
            </a:pPr>
            <a:r>
              <a:rPr lang="ar-IQ" sz="2400" b="1" dirty="0"/>
              <a:t>تحقق المقابلة اطلاع مباشر وتفهم عالي من قبل الباحث لسلوك وإجابة المستجيب.</a:t>
            </a:r>
            <a:endParaRPr lang="en-GB" sz="2400" b="1" dirty="0"/>
          </a:p>
          <a:p>
            <a:pPr marL="457200" lvl="0" indent="-457200" algn="just" rtl="1">
              <a:buFont typeface="+mj-lt"/>
              <a:buAutoNum type="arabicPeriod"/>
            </a:pPr>
            <a:r>
              <a:rPr lang="ar-IQ" sz="2400" b="1" dirty="0"/>
              <a:t>يمكن للباحث من خلال المقابلة إضافة أو حذف بعض الأسئلة </a:t>
            </a:r>
            <a:endParaRPr lang="en-GB" sz="2400" b="1" dirty="0"/>
          </a:p>
        </p:txBody>
      </p:sp>
    </p:spTree>
    <p:extLst>
      <p:ext uri="{BB962C8B-B14F-4D97-AF65-F5344CB8AC3E}">
        <p14:creationId xmlns:p14="http://schemas.microsoft.com/office/powerpoint/2010/main" val="3207125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309726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4</a:t>
            </a:fld>
            <a:endParaRPr lang="en-GB" sz="1200" dirty="0">
              <a:solidFill>
                <a:schemeClr val="bg1"/>
              </a:solidFill>
            </a:endParaRPr>
          </a:p>
        </p:txBody>
      </p:sp>
      <p:sp>
        <p:nvSpPr>
          <p:cNvPr id="24" name="Text Placeholder 23">
            <a:extLst>
              <a:ext uri="{FF2B5EF4-FFF2-40B4-BE49-F238E27FC236}">
                <a16:creationId xmlns:a16="http://schemas.microsoft.com/office/drawing/2014/main" id="{C3930A4E-1302-4AC9-86A3-C4E8AF186ED8}"/>
              </a:ext>
            </a:extLst>
          </p:cNvPr>
          <p:cNvSpPr>
            <a:spLocks noGrp="1"/>
          </p:cNvSpPr>
          <p:nvPr>
            <p:ph type="body" sz="quarter" idx="12"/>
          </p:nvPr>
        </p:nvSpPr>
        <p:spPr>
          <a:xfrm>
            <a:off x="499817" y="410801"/>
            <a:ext cx="8554536" cy="5675678"/>
          </a:xfrm>
        </p:spPr>
        <p:txBody>
          <a:bodyPr/>
          <a:lstStyle/>
          <a:p>
            <a:pPr algn="r" rtl="1"/>
            <a:r>
              <a:rPr lang="ar-IQ" sz="2400" b="1" dirty="0"/>
              <a:t>2</a:t>
            </a:r>
            <a:r>
              <a:rPr lang="ar-IQ" sz="2400" b="1" dirty="0">
                <a:highlight>
                  <a:srgbClr val="FFFF00"/>
                </a:highlight>
              </a:rPr>
              <a:t>.تنفيذ المقابلة : </a:t>
            </a:r>
          </a:p>
          <a:p>
            <a:pPr algn="r" rtl="1"/>
            <a:r>
              <a:rPr lang="ar-IQ" sz="2400" b="1" dirty="0" err="1">
                <a:solidFill>
                  <a:srgbClr val="FF0000"/>
                </a:solidFill>
              </a:rPr>
              <a:t>أ‌.</a:t>
            </a:r>
            <a:r>
              <a:rPr lang="ar-IQ" sz="2400" b="1" dirty="0" err="1"/>
              <a:t>طرح</a:t>
            </a:r>
            <a:r>
              <a:rPr lang="ar-IQ" sz="2400" b="1" dirty="0"/>
              <a:t> أسئلة المقابلة بشكل متسلسل، مع التوضيح لكل سؤال.</a:t>
            </a:r>
          </a:p>
          <a:p>
            <a:pPr algn="r" rtl="1"/>
            <a:r>
              <a:rPr lang="ar-IQ" sz="2400" b="1" dirty="0" err="1">
                <a:solidFill>
                  <a:srgbClr val="FF0000"/>
                </a:solidFill>
              </a:rPr>
              <a:t>ب‌</a:t>
            </a:r>
            <a:r>
              <a:rPr lang="ar-IQ" sz="2400" b="1" dirty="0" err="1"/>
              <a:t>.إضفاء</a:t>
            </a:r>
            <a:r>
              <a:rPr lang="ar-IQ" sz="2400" b="1" dirty="0"/>
              <a:t> جو من الحديث الودي والمشوق لغرض تشجيع الاستجابة. </a:t>
            </a:r>
          </a:p>
          <a:p>
            <a:pPr algn="r" rtl="1"/>
            <a:r>
              <a:rPr lang="ar-IQ" sz="2400" b="1" dirty="0" err="1">
                <a:solidFill>
                  <a:srgbClr val="FF0000"/>
                </a:solidFill>
              </a:rPr>
              <a:t>ت‌.</a:t>
            </a:r>
            <a:r>
              <a:rPr lang="ar-IQ" sz="2400" b="1" dirty="0" err="1"/>
              <a:t>جعل</a:t>
            </a:r>
            <a:r>
              <a:rPr lang="ar-IQ" sz="2400" b="1" dirty="0"/>
              <a:t> المناقشة محايدة، ولا تحمل الصفة الشخصية لدى المستجيب. </a:t>
            </a:r>
          </a:p>
          <a:p>
            <a:pPr algn="r" rtl="1"/>
            <a:r>
              <a:rPr lang="ar-IQ" sz="2400" b="1" dirty="0" err="1"/>
              <a:t>ث‌إعطاء</a:t>
            </a:r>
            <a:r>
              <a:rPr lang="ar-IQ" sz="2400" b="1" dirty="0"/>
              <a:t> الوقت الكافي للمستجيب للإجابة عن الأسئلة، </a:t>
            </a:r>
          </a:p>
          <a:p>
            <a:pPr algn="r" rtl="1"/>
            <a:r>
              <a:rPr lang="ar-IQ" sz="2400" b="1" dirty="0" err="1">
                <a:solidFill>
                  <a:srgbClr val="FF0000"/>
                </a:solidFill>
              </a:rPr>
              <a:t>ج‌.</a:t>
            </a:r>
            <a:r>
              <a:rPr lang="ar-IQ" sz="2400" b="1" dirty="0" err="1"/>
              <a:t>عدم</a:t>
            </a:r>
            <a:r>
              <a:rPr lang="ar-IQ" sz="2400" b="1" dirty="0"/>
              <a:t> الإيحاء أو التوجيه بإجابات محددة </a:t>
            </a:r>
          </a:p>
          <a:p>
            <a:pPr algn="r" rtl="1"/>
            <a:r>
              <a:rPr lang="ar-IQ" sz="2400" b="1" dirty="0" err="1">
                <a:solidFill>
                  <a:srgbClr val="FF0000"/>
                </a:solidFill>
              </a:rPr>
              <a:t>ح‌.</a:t>
            </a:r>
            <a:r>
              <a:rPr lang="ar-IQ" sz="2400" b="1" dirty="0" err="1"/>
              <a:t>عدم</a:t>
            </a:r>
            <a:r>
              <a:rPr lang="ar-IQ" sz="2400" b="1" dirty="0"/>
              <a:t> إحراج المستجيب والابتعاد عن الأسئلة المحيرة أو التي تثير دهشة المستجيب أو استنكاره. </a:t>
            </a:r>
          </a:p>
          <a:p>
            <a:pPr algn="r" rtl="1"/>
            <a:r>
              <a:rPr lang="ar-IQ" sz="2400" b="1" dirty="0" err="1">
                <a:solidFill>
                  <a:srgbClr val="FF0000"/>
                </a:solidFill>
              </a:rPr>
              <a:t>خ‌.</a:t>
            </a:r>
            <a:r>
              <a:rPr lang="ar-IQ" sz="2400" b="1" dirty="0" err="1"/>
              <a:t>استغلال</a:t>
            </a:r>
            <a:r>
              <a:rPr lang="ar-IQ" sz="2400" b="1" dirty="0"/>
              <a:t> وقت المقابلة بشكلٍ أمثل وحصر الحديث بالمقابلة فقط بالهدف من المقابلة. </a:t>
            </a:r>
          </a:p>
          <a:p>
            <a:pPr algn="r" rtl="1"/>
            <a:r>
              <a:rPr lang="ar-IQ" sz="2400" b="1" dirty="0"/>
              <a:t>3</a:t>
            </a:r>
            <a:r>
              <a:rPr lang="ar-IQ" sz="2400" b="1" dirty="0">
                <a:highlight>
                  <a:srgbClr val="FFFF00"/>
                </a:highlight>
              </a:rPr>
              <a:t>.تدوين المقابلة </a:t>
            </a:r>
            <a:r>
              <a:rPr lang="ar-IQ" sz="2400" b="1" dirty="0"/>
              <a:t>: </a:t>
            </a:r>
          </a:p>
          <a:p>
            <a:pPr algn="r" rtl="1"/>
            <a:r>
              <a:rPr lang="ar-IQ" sz="2400" b="1" dirty="0"/>
              <a:t>يقوم الباحث بتدوين وقائع المقابلة والمعلومات التي يحصل عليها من المستجيب لاستعمال وسائل التدوين المختلفة كالكتابة أو التسجيل الصوتي أو التسجيل الصوري والفيديو.</a:t>
            </a:r>
          </a:p>
        </p:txBody>
      </p:sp>
    </p:spTree>
    <p:extLst>
      <p:ext uri="{BB962C8B-B14F-4D97-AF65-F5344CB8AC3E}">
        <p14:creationId xmlns:p14="http://schemas.microsoft.com/office/powerpoint/2010/main" val="21188231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LOREM IPSUM DOLOR SIT AMET, CONSECTETUER ADIPISCING ELIT. </a:t>
            </a:r>
            <a:endParaRPr lang="en-GB" dirty="0"/>
          </a:p>
        </p:txBody>
      </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Slide Number Placeholder 5">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5</a:t>
            </a:fld>
            <a:endParaRPr lang="en-GB" sz="1200" dirty="0">
              <a:solidFill>
                <a:schemeClr val="bg1"/>
              </a:solidFill>
            </a:endParaRPr>
          </a:p>
        </p:txBody>
      </p:sp>
      <p:sp>
        <p:nvSpPr>
          <p:cNvPr id="87" name="Text Placeholder 86">
            <a:extLst>
              <a:ext uri="{FF2B5EF4-FFF2-40B4-BE49-F238E27FC236}">
                <a16:creationId xmlns:a16="http://schemas.microsoft.com/office/drawing/2014/main" id="{1F4C9CA2-B224-40CD-8DB2-CAE478D23611}"/>
              </a:ext>
            </a:extLst>
          </p:cNvPr>
          <p:cNvSpPr>
            <a:spLocks noGrp="1"/>
          </p:cNvSpPr>
          <p:nvPr>
            <p:ph type="body" sz="quarter" idx="11"/>
          </p:nvPr>
        </p:nvSpPr>
        <p:spPr/>
        <p:txBody>
          <a:bodyPr/>
          <a:lstStyle/>
          <a:p>
            <a:r>
              <a:rPr lang="en-GB" dirty="0"/>
              <a:t>Lorem ipsum dolor sit amet, consectetuer adipiscing elit. Maecenas porttitor congue massa. Fusce posuere, magna sed pulvinar ultricies, purus lectus malesuada libero, sit amet commodo magna eros quis urna.</a:t>
            </a:r>
          </a:p>
          <a:p>
            <a:r>
              <a:rPr lang="en-GB" dirty="0"/>
              <a:t>Nunc viverra imperdiet enim. Fusce est. Vivamus a tellus.</a:t>
            </a:r>
          </a:p>
          <a:p>
            <a:r>
              <a:rPr lang="en-GB" dirty="0"/>
              <a:t>Pellentesque habitant morbi tristique senectus et netus et malesuada fames ac turpis egestas. Proin pharetra nonummy pede. Mauris et orci.</a:t>
            </a:r>
          </a:p>
        </p:txBody>
      </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8493" y="2305050"/>
            <a:ext cx="547688" cy="547688"/>
          </a:xfrm>
        </p:spPr>
      </p:pic>
      <p:sp>
        <p:nvSpPr>
          <p:cNvPr id="88" name="Text Placeholder 87">
            <a:extLst>
              <a:ext uri="{FF2B5EF4-FFF2-40B4-BE49-F238E27FC236}">
                <a16:creationId xmlns:a16="http://schemas.microsoft.com/office/drawing/2014/main" id="{D01EBAE5-B81D-4150-B62C-F56241C55563}"/>
              </a:ext>
            </a:extLst>
          </p:cNvPr>
          <p:cNvSpPr>
            <a:spLocks noGrp="1"/>
          </p:cNvSpPr>
          <p:nvPr>
            <p:ph type="body" sz="quarter" idx="14"/>
          </p:nvPr>
        </p:nvSpPr>
        <p:spPr/>
        <p:txBody>
          <a:bodyPr/>
          <a:lstStyle/>
          <a:p>
            <a:r>
              <a:rPr lang="en-GB" dirty="0"/>
              <a:t>Lorem ipsum dolor sit amet, consectetuer adipiscing elit. Maecenas porttitor congue massa. Fusce posuere, magna sed pulvinar ultricies, purus lectus malesuada libero, sit amet commodo magna eros quis urna.</a:t>
            </a:r>
          </a:p>
          <a:p>
            <a:r>
              <a:rPr lang="en-GB" dirty="0"/>
              <a:t>Nunc viverra imperdiet enim. Fusce est. Vivamus a tellus.</a:t>
            </a:r>
          </a:p>
          <a:p>
            <a:r>
              <a:rPr lang="en-GB" dirty="0"/>
              <a:t>Pellentesque habitant morbi tristique senectus et netus et malesuada fames ac turpis egestas. Proin pharetra nonummy pede. Mauris et orci.</a:t>
            </a:r>
          </a:p>
          <a:p>
            <a:endParaRPr lang="en-GB" dirty="0"/>
          </a:p>
        </p:txBody>
      </p:sp>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5"/>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8493" y="4505325"/>
            <a:ext cx="547688" cy="547688"/>
          </a:xfrm>
        </p:spPr>
      </p:pic>
      <p:cxnSp>
        <p:nvCxnSpPr>
          <p:cNvPr id="65" name="Straight Connector 64" descr="decorative element">
            <a:extLst>
              <a:ext uri="{FF2B5EF4-FFF2-40B4-BE49-F238E27FC236}">
                <a16:creationId xmlns:a16="http://schemas.microsoft.com/office/drawing/2014/main" id="{A4132B5C-BDF2-4C9A-B21E-BDD2CD03A542}"/>
              </a:ext>
            </a:extLst>
          </p:cNvPr>
          <p:cNvCxnSpPr/>
          <p:nvPr/>
        </p:nvCxnSpPr>
        <p:spPr>
          <a:xfrm>
            <a:off x="2080210" y="3553688"/>
            <a:ext cx="74980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descr="A screenshot of a cell phone&#10;&#10;Description generated with very high confidence">
            <a:extLst>
              <a:ext uri="{FF2B5EF4-FFF2-40B4-BE49-F238E27FC236}">
                <a16:creationId xmlns:a16="http://schemas.microsoft.com/office/drawing/2014/main" id="{5A0B6EA1-991D-4152-998D-432D9CDB9790}"/>
              </a:ext>
            </a:extLst>
          </p:cNvPr>
          <p:cNvPicPr>
            <a:picLocks noChangeAspect="1"/>
          </p:cNvPicPr>
          <p:nvPr/>
        </p:nvPicPr>
        <p:blipFill>
          <a:blip r:embed="rId6"/>
          <a:stretch>
            <a:fillRect/>
          </a:stretch>
        </p:blipFill>
        <p:spPr>
          <a:xfrm>
            <a:off x="2919187" y="337507"/>
            <a:ext cx="6353626" cy="5595440"/>
          </a:xfrm>
          <a:prstGeom prst="rect">
            <a:avLst/>
          </a:prstGeom>
        </p:spPr>
      </p:pic>
    </p:spTree>
    <p:extLst>
      <p:ext uri="{BB962C8B-B14F-4D97-AF65-F5344CB8AC3E}">
        <p14:creationId xmlns:p14="http://schemas.microsoft.com/office/powerpoint/2010/main" val="3405836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descr="decorative element">
            <a:extLst>
              <a:ext uri="{FF2B5EF4-FFF2-40B4-BE49-F238E27FC236}">
                <a16:creationId xmlns:a16="http://schemas.microsoft.com/office/drawing/2014/main" id="{5C2DDD60-EB1C-44D8-84E1-D86EB3558F11}"/>
              </a:ext>
            </a:extLst>
          </p:cNvPr>
          <p:cNvSpPr/>
          <p:nvPr/>
        </p:nvSpPr>
        <p:spPr>
          <a:xfrm>
            <a:off x="109602"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00"/>
              </a:solidFill>
            </a:endParaRPr>
          </a:p>
        </p:txBody>
      </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1" dirty="0">
                <a:solidFill>
                  <a:srgbClr val="FFFF00"/>
                </a:solidFill>
              </a:endParaRPr>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1" dirty="0">
                <a:solidFill>
                  <a:srgbClr val="FFFF00"/>
                </a:solidFill>
              </a:endParaRPr>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1" dirty="0">
                <a:solidFill>
                  <a:srgbClr val="FFFF00"/>
                </a:solidFill>
              </a:endParaRPr>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1" dirty="0">
                <a:solidFill>
                  <a:srgbClr val="FFFF00"/>
                </a:solidFill>
              </a:endParaRPr>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1" dirty="0">
                <a:solidFill>
                  <a:srgbClr val="FFFF00"/>
                </a:solidFill>
              </a:endParaRPr>
            </a:p>
          </p:txBody>
        </p:sp>
      </p:gr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00"/>
                </a:solidFill>
              </a:endParaRPr>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00"/>
                </a:solidFill>
              </a:endParaRPr>
            </a:p>
          </p:txBody>
        </p:sp>
      </p:grpSp>
      <p:sp>
        <p:nvSpPr>
          <p:cNvPr id="19" name="Slide Number Placeholder 5">
            <a:extLst>
              <a:ext uri="{FF2B5EF4-FFF2-40B4-BE49-F238E27FC236}">
                <a16:creationId xmlns:a16="http://schemas.microsoft.com/office/drawing/2014/main" id="{DB02A950-05E3-4691-9BC9-47B314EEA71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b="1" smtClean="0">
                <a:solidFill>
                  <a:srgbClr val="FFFF00"/>
                </a:solidFill>
              </a:rPr>
              <a:pPr algn="ctr"/>
              <a:t>6</a:t>
            </a:fld>
            <a:endParaRPr lang="en-GB" sz="1200" b="1" dirty="0">
              <a:solidFill>
                <a:srgbClr val="FFFF00"/>
              </a:solidFill>
            </a:endParaRPr>
          </a:p>
        </p:txBody>
      </p:sp>
      <p:sp>
        <p:nvSpPr>
          <p:cNvPr id="90" name="Text Placeholder 89">
            <a:extLst>
              <a:ext uri="{FF2B5EF4-FFF2-40B4-BE49-F238E27FC236}">
                <a16:creationId xmlns:a16="http://schemas.microsoft.com/office/drawing/2014/main" id="{AC38A326-FA47-4BD6-B27D-DEB6A4485AB5}"/>
              </a:ext>
            </a:extLst>
          </p:cNvPr>
          <p:cNvSpPr>
            <a:spLocks noGrp="1"/>
          </p:cNvSpPr>
          <p:nvPr>
            <p:ph type="body" sz="quarter" idx="15"/>
          </p:nvPr>
        </p:nvSpPr>
        <p:spPr>
          <a:xfrm>
            <a:off x="7058048" y="982317"/>
            <a:ext cx="3740509" cy="1742357"/>
          </a:xfrm>
        </p:spPr>
        <p:txBody>
          <a:bodyPr/>
          <a:lstStyle/>
          <a:p>
            <a:pPr algn="just" rtl="1"/>
            <a:r>
              <a:rPr lang="ar-IQ" sz="2000" b="1" dirty="0">
                <a:solidFill>
                  <a:srgbClr val="FFFF00"/>
                </a:solidFill>
              </a:rPr>
              <a:t>تعد الملاحظة أو المشاهدة </a:t>
            </a:r>
            <a:r>
              <a:rPr lang="en-US" sz="2000" b="1" dirty="0">
                <a:solidFill>
                  <a:srgbClr val="FFFF00"/>
                </a:solidFill>
              </a:rPr>
              <a:t>Observation</a:t>
            </a:r>
            <a:r>
              <a:rPr lang="ar-IQ" sz="2000" b="1" dirty="0">
                <a:solidFill>
                  <a:srgbClr val="FFFF00"/>
                </a:solidFill>
              </a:rPr>
              <a:t> المباشرة وسيلة هامة من وسائل جمع المعلومات، وذلك لأنها تسهم إسهاماً فعالاً في البحث وهنالك معلومات لا يمكن الحصول عليها بالمقابلة أو الاستبيان ويمكن للباحث الحصول عليها بالفحص المباشر. </a:t>
            </a:r>
            <a:endParaRPr lang="en-GB" sz="2000" b="1" dirty="0">
              <a:solidFill>
                <a:srgbClr val="FFFF00"/>
              </a:solidFill>
            </a:endParaRPr>
          </a:p>
          <a:p>
            <a:pPr algn="just" rtl="1"/>
            <a:endParaRPr lang="en-GB" sz="3600" b="1" dirty="0">
              <a:solidFill>
                <a:srgbClr val="FFFF00"/>
              </a:solidFill>
            </a:endParaRPr>
          </a:p>
        </p:txBody>
      </p:sp>
      <p:sp>
        <p:nvSpPr>
          <p:cNvPr id="22" name="TextBox 21">
            <a:extLst>
              <a:ext uri="{FF2B5EF4-FFF2-40B4-BE49-F238E27FC236}">
                <a16:creationId xmlns:a16="http://schemas.microsoft.com/office/drawing/2014/main" id="{F614F01A-E52D-4E55-A206-DD37A1772A85}"/>
              </a:ext>
            </a:extLst>
          </p:cNvPr>
          <p:cNvSpPr txBox="1"/>
          <p:nvPr/>
        </p:nvSpPr>
        <p:spPr>
          <a:xfrm>
            <a:off x="4631961" y="179967"/>
            <a:ext cx="6232571"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ar-IQ" sz="3600" b="1" dirty="0">
                <a:solidFill>
                  <a:srgbClr val="FFFF00"/>
                </a:solidFill>
              </a:rPr>
              <a:t> الأداة الثانية - الملاحظة أو المشاهدة :</a:t>
            </a:r>
            <a:endParaRPr lang="en-GB" sz="3600" b="1" dirty="0">
              <a:solidFill>
                <a:srgbClr val="FFFF00"/>
              </a:solidFill>
            </a:endParaRPr>
          </a:p>
        </p:txBody>
      </p:sp>
      <p:sp>
        <p:nvSpPr>
          <p:cNvPr id="23" name="TextBox 22">
            <a:extLst>
              <a:ext uri="{FF2B5EF4-FFF2-40B4-BE49-F238E27FC236}">
                <a16:creationId xmlns:a16="http://schemas.microsoft.com/office/drawing/2014/main" id="{8D76DB0F-8F97-41DA-87F3-431AD06F058B}"/>
              </a:ext>
            </a:extLst>
          </p:cNvPr>
          <p:cNvSpPr txBox="1"/>
          <p:nvPr/>
        </p:nvSpPr>
        <p:spPr>
          <a:xfrm>
            <a:off x="8381978" y="2932171"/>
            <a:ext cx="2758190" cy="461665"/>
          </a:xfrm>
          <a:prstGeom prst="rect">
            <a:avLst/>
          </a:prstGeom>
          <a:noFill/>
        </p:spPr>
        <p:txBody>
          <a:bodyPr wrap="square" rtlCol="0">
            <a:spAutoFit/>
          </a:bodyPr>
          <a:lstStyle/>
          <a:p>
            <a:r>
              <a:rPr lang="ar-IQ" sz="2400" b="1" dirty="0">
                <a:solidFill>
                  <a:srgbClr val="FFFF00"/>
                </a:solidFill>
              </a:rPr>
              <a:t>أنواع الملاحظة : </a:t>
            </a:r>
            <a:endParaRPr lang="en-GB" sz="2400" b="1" dirty="0">
              <a:solidFill>
                <a:srgbClr val="FFFF00"/>
              </a:solidFill>
            </a:endParaRPr>
          </a:p>
        </p:txBody>
      </p:sp>
      <p:sp>
        <p:nvSpPr>
          <p:cNvPr id="77" name="TextBox 76">
            <a:extLst>
              <a:ext uri="{FF2B5EF4-FFF2-40B4-BE49-F238E27FC236}">
                <a16:creationId xmlns:a16="http://schemas.microsoft.com/office/drawing/2014/main" id="{79F8B4F9-9326-43EB-8ADA-E9DE6AA3F90E}"/>
              </a:ext>
            </a:extLst>
          </p:cNvPr>
          <p:cNvSpPr txBox="1"/>
          <p:nvPr/>
        </p:nvSpPr>
        <p:spPr>
          <a:xfrm>
            <a:off x="4012367" y="1823099"/>
            <a:ext cx="2083633" cy="369332"/>
          </a:xfrm>
          <a:prstGeom prst="rect">
            <a:avLst/>
          </a:prstGeom>
          <a:noFill/>
        </p:spPr>
        <p:txBody>
          <a:bodyPr wrap="square" rtlCol="0">
            <a:spAutoFit/>
          </a:bodyPr>
          <a:lstStyle/>
          <a:p>
            <a:r>
              <a:rPr lang="ar-IQ" b="1" dirty="0">
                <a:solidFill>
                  <a:srgbClr val="FFFF00"/>
                </a:solidFill>
              </a:rPr>
              <a:t>فالملاحظة المباشرة</a:t>
            </a:r>
            <a:endParaRPr lang="en-GB" b="1" dirty="0">
              <a:solidFill>
                <a:srgbClr val="FFFF00"/>
              </a:solidFill>
            </a:endParaRPr>
          </a:p>
        </p:txBody>
      </p:sp>
      <p:sp>
        <p:nvSpPr>
          <p:cNvPr id="78" name="TextBox 77">
            <a:extLst>
              <a:ext uri="{FF2B5EF4-FFF2-40B4-BE49-F238E27FC236}">
                <a16:creationId xmlns:a16="http://schemas.microsoft.com/office/drawing/2014/main" id="{FACB500B-50F9-4E74-8712-E6CC3ACE8600}"/>
              </a:ext>
            </a:extLst>
          </p:cNvPr>
          <p:cNvSpPr txBox="1"/>
          <p:nvPr/>
        </p:nvSpPr>
        <p:spPr>
          <a:xfrm>
            <a:off x="3733362" y="2336636"/>
            <a:ext cx="2311396" cy="369332"/>
          </a:xfrm>
          <a:prstGeom prst="rect">
            <a:avLst/>
          </a:prstGeom>
          <a:noFill/>
        </p:spPr>
        <p:txBody>
          <a:bodyPr wrap="square" rtlCol="0">
            <a:spAutoFit/>
          </a:bodyPr>
          <a:lstStyle/>
          <a:p>
            <a:r>
              <a:rPr lang="en-GB" b="1" dirty="0">
                <a:solidFill>
                  <a:srgbClr val="FFFF00"/>
                </a:solidFill>
              </a:rPr>
              <a:t> </a:t>
            </a:r>
            <a:r>
              <a:rPr lang="ar-IQ" b="1" dirty="0">
                <a:solidFill>
                  <a:srgbClr val="FFFF00"/>
                </a:solidFill>
              </a:rPr>
              <a:t>الملاحظة الغير مباشرة </a:t>
            </a:r>
            <a:endParaRPr lang="en-GB" b="1" dirty="0">
              <a:solidFill>
                <a:srgbClr val="FFFF00"/>
              </a:solidFill>
            </a:endParaRPr>
          </a:p>
        </p:txBody>
      </p:sp>
      <p:sp>
        <p:nvSpPr>
          <p:cNvPr id="79" name="TextBox 78">
            <a:extLst>
              <a:ext uri="{FF2B5EF4-FFF2-40B4-BE49-F238E27FC236}">
                <a16:creationId xmlns:a16="http://schemas.microsoft.com/office/drawing/2014/main" id="{3DCFD948-89F6-4495-84A4-450439A4A2DA}"/>
              </a:ext>
            </a:extLst>
          </p:cNvPr>
          <p:cNvSpPr txBox="1"/>
          <p:nvPr/>
        </p:nvSpPr>
        <p:spPr>
          <a:xfrm>
            <a:off x="3553762" y="2909464"/>
            <a:ext cx="1664550" cy="369332"/>
          </a:xfrm>
          <a:prstGeom prst="rect">
            <a:avLst/>
          </a:prstGeom>
          <a:noFill/>
        </p:spPr>
        <p:txBody>
          <a:bodyPr wrap="square" rtlCol="0">
            <a:spAutoFit/>
          </a:bodyPr>
          <a:lstStyle/>
          <a:p>
            <a:r>
              <a:rPr lang="ar-IQ" b="1" dirty="0">
                <a:solidFill>
                  <a:srgbClr val="FFFF00"/>
                </a:solidFill>
              </a:rPr>
              <a:t>الملاحظة المحددة</a:t>
            </a:r>
            <a:endParaRPr lang="en-GB" b="1" dirty="0">
              <a:solidFill>
                <a:srgbClr val="FFFF00"/>
              </a:solidFill>
            </a:endParaRPr>
          </a:p>
        </p:txBody>
      </p:sp>
      <p:sp>
        <p:nvSpPr>
          <p:cNvPr id="80" name="TextBox 79">
            <a:extLst>
              <a:ext uri="{FF2B5EF4-FFF2-40B4-BE49-F238E27FC236}">
                <a16:creationId xmlns:a16="http://schemas.microsoft.com/office/drawing/2014/main" id="{2E453094-34A5-4FF1-9A1B-C0EA3C3AF5CB}"/>
              </a:ext>
            </a:extLst>
          </p:cNvPr>
          <p:cNvSpPr txBox="1"/>
          <p:nvPr/>
        </p:nvSpPr>
        <p:spPr>
          <a:xfrm>
            <a:off x="3263841" y="3400505"/>
            <a:ext cx="2021218" cy="646331"/>
          </a:xfrm>
          <a:prstGeom prst="rect">
            <a:avLst/>
          </a:prstGeom>
          <a:noFill/>
        </p:spPr>
        <p:txBody>
          <a:bodyPr wrap="square" rtlCol="0">
            <a:spAutoFit/>
          </a:bodyPr>
          <a:lstStyle/>
          <a:p>
            <a:r>
              <a:rPr lang="ar-IQ" b="1" dirty="0">
                <a:solidFill>
                  <a:srgbClr val="FFFF00"/>
                </a:solidFill>
              </a:rPr>
              <a:t>الملاحظة غير المحددة</a:t>
            </a:r>
            <a:endParaRPr lang="en-GB" b="1" dirty="0">
              <a:solidFill>
                <a:srgbClr val="FFFF00"/>
              </a:solidFill>
            </a:endParaRPr>
          </a:p>
          <a:p>
            <a:endParaRPr lang="en-GB" b="1" dirty="0">
              <a:solidFill>
                <a:srgbClr val="FFFF00"/>
              </a:solidFill>
            </a:endParaRPr>
          </a:p>
        </p:txBody>
      </p:sp>
      <p:sp>
        <p:nvSpPr>
          <p:cNvPr id="81" name="TextBox 80">
            <a:extLst>
              <a:ext uri="{FF2B5EF4-FFF2-40B4-BE49-F238E27FC236}">
                <a16:creationId xmlns:a16="http://schemas.microsoft.com/office/drawing/2014/main" id="{0F0769A9-B2DA-43BC-9AEC-9A403FE6A698}"/>
              </a:ext>
            </a:extLst>
          </p:cNvPr>
          <p:cNvSpPr txBox="1"/>
          <p:nvPr/>
        </p:nvSpPr>
        <p:spPr>
          <a:xfrm>
            <a:off x="2371617" y="4134471"/>
            <a:ext cx="2979791" cy="369332"/>
          </a:xfrm>
          <a:prstGeom prst="rect">
            <a:avLst/>
          </a:prstGeom>
          <a:noFill/>
        </p:spPr>
        <p:txBody>
          <a:bodyPr wrap="square" rtlCol="0">
            <a:spAutoFit/>
          </a:bodyPr>
          <a:lstStyle/>
          <a:p>
            <a:r>
              <a:rPr lang="ar-IQ" b="1" dirty="0">
                <a:solidFill>
                  <a:srgbClr val="FFFF00"/>
                </a:solidFill>
              </a:rPr>
              <a:t>الملاحظة بالمشاركة وبدون مشاركة </a:t>
            </a:r>
            <a:endParaRPr lang="en-GB" b="1" dirty="0">
              <a:solidFill>
                <a:srgbClr val="FFFF00"/>
              </a:solidFill>
            </a:endParaRPr>
          </a:p>
        </p:txBody>
      </p:sp>
      <p:sp>
        <p:nvSpPr>
          <p:cNvPr id="82" name="TextBox 81">
            <a:extLst>
              <a:ext uri="{FF2B5EF4-FFF2-40B4-BE49-F238E27FC236}">
                <a16:creationId xmlns:a16="http://schemas.microsoft.com/office/drawing/2014/main" id="{2C4D92BD-7A27-4658-AC42-D28411557BC9}"/>
              </a:ext>
            </a:extLst>
          </p:cNvPr>
          <p:cNvSpPr txBox="1"/>
          <p:nvPr/>
        </p:nvSpPr>
        <p:spPr>
          <a:xfrm>
            <a:off x="3127440" y="4552441"/>
            <a:ext cx="2363305" cy="369332"/>
          </a:xfrm>
          <a:prstGeom prst="rect">
            <a:avLst/>
          </a:prstGeom>
          <a:noFill/>
        </p:spPr>
        <p:txBody>
          <a:bodyPr wrap="square" rtlCol="0">
            <a:spAutoFit/>
          </a:bodyPr>
          <a:lstStyle/>
          <a:p>
            <a:r>
              <a:rPr lang="ar-IQ" b="1" dirty="0">
                <a:solidFill>
                  <a:srgbClr val="FFFF00"/>
                </a:solidFill>
              </a:rPr>
              <a:t>الملاحظة وبدون مشاركة </a:t>
            </a:r>
            <a:endParaRPr lang="en-GB" b="1" dirty="0">
              <a:solidFill>
                <a:srgbClr val="FFFF00"/>
              </a:solidFill>
            </a:endParaRPr>
          </a:p>
        </p:txBody>
      </p:sp>
      <p:sp>
        <p:nvSpPr>
          <p:cNvPr id="91" name="TextBox 90">
            <a:extLst>
              <a:ext uri="{FF2B5EF4-FFF2-40B4-BE49-F238E27FC236}">
                <a16:creationId xmlns:a16="http://schemas.microsoft.com/office/drawing/2014/main" id="{95E11466-22EC-4F8C-917F-E19C7736480D}"/>
              </a:ext>
            </a:extLst>
          </p:cNvPr>
          <p:cNvSpPr txBox="1"/>
          <p:nvPr/>
        </p:nvSpPr>
        <p:spPr>
          <a:xfrm>
            <a:off x="2623995" y="5095101"/>
            <a:ext cx="2908953" cy="369332"/>
          </a:xfrm>
          <a:prstGeom prst="rect">
            <a:avLst/>
          </a:prstGeom>
          <a:noFill/>
        </p:spPr>
        <p:txBody>
          <a:bodyPr wrap="square" rtlCol="0">
            <a:spAutoFit/>
          </a:bodyPr>
          <a:lstStyle/>
          <a:p>
            <a:pPr algn="r"/>
            <a:r>
              <a:rPr lang="ar-IQ" b="1" dirty="0">
                <a:solidFill>
                  <a:srgbClr val="FFFF00"/>
                </a:solidFill>
              </a:rPr>
              <a:t>الملاحظة المقصودة</a:t>
            </a:r>
            <a:endParaRPr lang="en-GB" b="1" dirty="0">
              <a:solidFill>
                <a:srgbClr val="FFFF00"/>
              </a:solidFill>
            </a:endParaRPr>
          </a:p>
        </p:txBody>
      </p:sp>
      <p:sp>
        <p:nvSpPr>
          <p:cNvPr id="92" name="TextBox 91">
            <a:extLst>
              <a:ext uri="{FF2B5EF4-FFF2-40B4-BE49-F238E27FC236}">
                <a16:creationId xmlns:a16="http://schemas.microsoft.com/office/drawing/2014/main" id="{42899AD2-F773-4C45-BD5A-CCB0DEA7D0CA}"/>
              </a:ext>
            </a:extLst>
          </p:cNvPr>
          <p:cNvSpPr txBox="1"/>
          <p:nvPr/>
        </p:nvSpPr>
        <p:spPr>
          <a:xfrm>
            <a:off x="3553762" y="5560603"/>
            <a:ext cx="2570831" cy="369332"/>
          </a:xfrm>
          <a:prstGeom prst="rect">
            <a:avLst/>
          </a:prstGeom>
          <a:noFill/>
        </p:spPr>
        <p:txBody>
          <a:bodyPr wrap="square" rtlCol="0">
            <a:spAutoFit/>
          </a:bodyPr>
          <a:lstStyle/>
          <a:p>
            <a:r>
              <a:rPr lang="ar-IQ" b="1" dirty="0">
                <a:solidFill>
                  <a:srgbClr val="FFFF00"/>
                </a:solidFill>
              </a:rPr>
              <a:t>الملاحظة غير المقصودة </a:t>
            </a:r>
            <a:endParaRPr lang="en-GB" b="1" dirty="0">
              <a:solidFill>
                <a:srgbClr val="FFFF00"/>
              </a:solidFill>
            </a:endParaRPr>
          </a:p>
        </p:txBody>
      </p:sp>
      <mc:AlternateContent xmlns:mc="http://schemas.openxmlformats.org/markup-compatibility/2006" xmlns:p14="http://schemas.microsoft.com/office/powerpoint/2010/main">
        <mc:Choice Requires="p14">
          <p:contentPart p14:bwMode="auto" r:id="rId3">
            <p14:nvContentPartPr>
              <p14:cNvPr id="110" name="Ink 109">
                <a:extLst>
                  <a:ext uri="{FF2B5EF4-FFF2-40B4-BE49-F238E27FC236}">
                    <a16:creationId xmlns:a16="http://schemas.microsoft.com/office/drawing/2014/main" id="{37D55D4D-121C-4BF4-8098-CAD165F557C0}"/>
                  </a:ext>
                </a:extLst>
              </p14:cNvPr>
              <p14:cNvContentPartPr/>
              <p14:nvPr/>
            </p14:nvContentPartPr>
            <p14:xfrm>
              <a:off x="464075" y="2322708"/>
              <a:ext cx="360" cy="360"/>
            </p14:xfrm>
          </p:contentPart>
        </mc:Choice>
        <mc:Fallback xmlns="">
          <p:pic>
            <p:nvPicPr>
              <p:cNvPr id="110" name="Ink 109">
                <a:extLst>
                  <a:ext uri="{FF2B5EF4-FFF2-40B4-BE49-F238E27FC236}">
                    <a16:creationId xmlns:a16="http://schemas.microsoft.com/office/drawing/2014/main" id="{37D55D4D-121C-4BF4-8098-CAD165F557C0}"/>
                  </a:ext>
                </a:extLst>
              </p:cNvPr>
              <p:cNvPicPr/>
              <p:nvPr/>
            </p:nvPicPr>
            <p:blipFill>
              <a:blip r:embed="rId4"/>
              <a:stretch>
                <a:fillRect/>
              </a:stretch>
            </p:blipFill>
            <p:spPr>
              <a:xfrm>
                <a:off x="455435" y="23140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 name="Ink 112">
                <a:extLst>
                  <a:ext uri="{FF2B5EF4-FFF2-40B4-BE49-F238E27FC236}">
                    <a16:creationId xmlns:a16="http://schemas.microsoft.com/office/drawing/2014/main" id="{521C64C3-4E76-4CCB-9B69-7E11DF71EBB4}"/>
                  </a:ext>
                </a:extLst>
              </p14:cNvPr>
              <p14:cNvContentPartPr/>
              <p14:nvPr/>
            </p14:nvContentPartPr>
            <p14:xfrm>
              <a:off x="9203435" y="3881868"/>
              <a:ext cx="360" cy="6480"/>
            </p14:xfrm>
          </p:contentPart>
        </mc:Choice>
        <mc:Fallback xmlns="">
          <p:pic>
            <p:nvPicPr>
              <p:cNvPr id="113" name="Ink 112">
                <a:extLst>
                  <a:ext uri="{FF2B5EF4-FFF2-40B4-BE49-F238E27FC236}">
                    <a16:creationId xmlns:a16="http://schemas.microsoft.com/office/drawing/2014/main" id="{521C64C3-4E76-4CCB-9B69-7E11DF71EBB4}"/>
                  </a:ext>
                </a:extLst>
              </p:cNvPr>
              <p:cNvPicPr/>
              <p:nvPr/>
            </p:nvPicPr>
            <p:blipFill>
              <a:blip r:embed="rId6"/>
              <a:stretch>
                <a:fillRect/>
              </a:stretch>
            </p:blipFill>
            <p:spPr>
              <a:xfrm>
                <a:off x="9194435" y="3873228"/>
                <a:ext cx="18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5" name="Ink 114">
                <a:extLst>
                  <a:ext uri="{FF2B5EF4-FFF2-40B4-BE49-F238E27FC236}">
                    <a16:creationId xmlns:a16="http://schemas.microsoft.com/office/drawing/2014/main" id="{069950DE-2D51-416C-BC7A-72EDF5B55C85}"/>
                  </a:ext>
                </a:extLst>
              </p14:cNvPr>
              <p14:cNvContentPartPr/>
              <p14:nvPr/>
            </p14:nvContentPartPr>
            <p14:xfrm>
              <a:off x="2743037" y="1328429"/>
              <a:ext cx="5742000" cy="4416840"/>
            </p14:xfrm>
          </p:contentPart>
        </mc:Choice>
        <mc:Fallback xmlns="">
          <p:pic>
            <p:nvPicPr>
              <p:cNvPr id="115" name="Ink 114">
                <a:extLst>
                  <a:ext uri="{FF2B5EF4-FFF2-40B4-BE49-F238E27FC236}">
                    <a16:creationId xmlns:a16="http://schemas.microsoft.com/office/drawing/2014/main" id="{069950DE-2D51-416C-BC7A-72EDF5B55C85}"/>
                  </a:ext>
                </a:extLst>
              </p:cNvPr>
              <p:cNvPicPr/>
              <p:nvPr/>
            </p:nvPicPr>
            <p:blipFill>
              <a:blip r:embed="rId8"/>
              <a:stretch>
                <a:fillRect/>
              </a:stretch>
            </p:blipFill>
            <p:spPr>
              <a:xfrm>
                <a:off x="2734037" y="1319788"/>
                <a:ext cx="5759640" cy="4434481"/>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16" name="Ink 115">
                <a:extLst>
                  <a:ext uri="{FF2B5EF4-FFF2-40B4-BE49-F238E27FC236}">
                    <a16:creationId xmlns:a16="http://schemas.microsoft.com/office/drawing/2014/main" id="{2BC7DB4D-D315-4714-95AE-11562AEEB634}"/>
                  </a:ext>
                </a:extLst>
              </p14:cNvPr>
              <p14:cNvContentPartPr/>
              <p14:nvPr/>
            </p14:nvContentPartPr>
            <p14:xfrm>
              <a:off x="3245795" y="1513068"/>
              <a:ext cx="741600" cy="465480"/>
            </p14:xfrm>
          </p:contentPart>
        </mc:Choice>
        <mc:Fallback xmlns="">
          <p:pic>
            <p:nvPicPr>
              <p:cNvPr id="116" name="Ink 115">
                <a:extLst>
                  <a:ext uri="{FF2B5EF4-FFF2-40B4-BE49-F238E27FC236}">
                    <a16:creationId xmlns:a16="http://schemas.microsoft.com/office/drawing/2014/main" id="{2BC7DB4D-D315-4714-95AE-11562AEEB634}"/>
                  </a:ext>
                </a:extLst>
              </p:cNvPr>
              <p:cNvPicPr/>
              <p:nvPr/>
            </p:nvPicPr>
            <p:blipFill>
              <a:blip r:embed="rId10"/>
              <a:stretch>
                <a:fillRect/>
              </a:stretch>
            </p:blipFill>
            <p:spPr>
              <a:xfrm>
                <a:off x="3237155" y="1504428"/>
                <a:ext cx="759240" cy="483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17" name="Ink 116">
                <a:extLst>
                  <a:ext uri="{FF2B5EF4-FFF2-40B4-BE49-F238E27FC236}">
                    <a16:creationId xmlns:a16="http://schemas.microsoft.com/office/drawing/2014/main" id="{8FC62D88-69F0-48FB-AB1E-1369E3E002E9}"/>
                  </a:ext>
                </a:extLst>
              </p14:cNvPr>
              <p14:cNvContentPartPr/>
              <p14:nvPr/>
            </p14:nvContentPartPr>
            <p14:xfrm>
              <a:off x="3015035" y="2330628"/>
              <a:ext cx="828720" cy="166680"/>
            </p14:xfrm>
          </p:contentPart>
        </mc:Choice>
        <mc:Fallback xmlns="">
          <p:pic>
            <p:nvPicPr>
              <p:cNvPr id="117" name="Ink 116">
                <a:extLst>
                  <a:ext uri="{FF2B5EF4-FFF2-40B4-BE49-F238E27FC236}">
                    <a16:creationId xmlns:a16="http://schemas.microsoft.com/office/drawing/2014/main" id="{8FC62D88-69F0-48FB-AB1E-1369E3E002E9}"/>
                  </a:ext>
                </a:extLst>
              </p:cNvPr>
              <p:cNvPicPr/>
              <p:nvPr/>
            </p:nvPicPr>
            <p:blipFill>
              <a:blip r:embed="rId12"/>
              <a:stretch>
                <a:fillRect/>
              </a:stretch>
            </p:blipFill>
            <p:spPr>
              <a:xfrm>
                <a:off x="3006035" y="2321628"/>
                <a:ext cx="846360" cy="184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18" name="Ink 117">
                <a:extLst>
                  <a:ext uri="{FF2B5EF4-FFF2-40B4-BE49-F238E27FC236}">
                    <a16:creationId xmlns:a16="http://schemas.microsoft.com/office/drawing/2014/main" id="{05D88211-DD72-4A9B-BE8E-872C65FACF9F}"/>
                  </a:ext>
                </a:extLst>
              </p14:cNvPr>
              <p14:cNvContentPartPr/>
              <p14:nvPr/>
            </p14:nvContentPartPr>
            <p14:xfrm>
              <a:off x="2678795" y="2784588"/>
              <a:ext cx="874080" cy="354600"/>
            </p14:xfrm>
          </p:contentPart>
        </mc:Choice>
        <mc:Fallback xmlns="">
          <p:pic>
            <p:nvPicPr>
              <p:cNvPr id="118" name="Ink 117">
                <a:extLst>
                  <a:ext uri="{FF2B5EF4-FFF2-40B4-BE49-F238E27FC236}">
                    <a16:creationId xmlns:a16="http://schemas.microsoft.com/office/drawing/2014/main" id="{05D88211-DD72-4A9B-BE8E-872C65FACF9F}"/>
                  </a:ext>
                </a:extLst>
              </p:cNvPr>
              <p:cNvPicPr/>
              <p:nvPr/>
            </p:nvPicPr>
            <p:blipFill>
              <a:blip r:embed="rId14"/>
              <a:stretch>
                <a:fillRect/>
              </a:stretch>
            </p:blipFill>
            <p:spPr>
              <a:xfrm>
                <a:off x="2669795" y="2775588"/>
                <a:ext cx="891720" cy="372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21" name="Ink 120">
                <a:extLst>
                  <a:ext uri="{FF2B5EF4-FFF2-40B4-BE49-F238E27FC236}">
                    <a16:creationId xmlns:a16="http://schemas.microsoft.com/office/drawing/2014/main" id="{714A95E0-B84F-480E-8016-46ADFE1979B4}"/>
                  </a:ext>
                </a:extLst>
              </p14:cNvPr>
              <p14:cNvContentPartPr/>
              <p14:nvPr/>
            </p14:nvContentPartPr>
            <p14:xfrm>
              <a:off x="2577995" y="3306228"/>
              <a:ext cx="720000" cy="254520"/>
            </p14:xfrm>
          </p:contentPart>
        </mc:Choice>
        <mc:Fallback xmlns="">
          <p:pic>
            <p:nvPicPr>
              <p:cNvPr id="121" name="Ink 120">
                <a:extLst>
                  <a:ext uri="{FF2B5EF4-FFF2-40B4-BE49-F238E27FC236}">
                    <a16:creationId xmlns:a16="http://schemas.microsoft.com/office/drawing/2014/main" id="{714A95E0-B84F-480E-8016-46ADFE1979B4}"/>
                  </a:ext>
                </a:extLst>
              </p:cNvPr>
              <p:cNvPicPr/>
              <p:nvPr/>
            </p:nvPicPr>
            <p:blipFill>
              <a:blip r:embed="rId16"/>
              <a:stretch>
                <a:fillRect/>
              </a:stretch>
            </p:blipFill>
            <p:spPr>
              <a:xfrm>
                <a:off x="2569355" y="3297588"/>
                <a:ext cx="737640" cy="272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22" name="Ink 121">
                <a:extLst>
                  <a:ext uri="{FF2B5EF4-FFF2-40B4-BE49-F238E27FC236}">
                    <a16:creationId xmlns:a16="http://schemas.microsoft.com/office/drawing/2014/main" id="{EF700F2E-9C46-4EED-86D2-3BB15C4DF0B5}"/>
                  </a:ext>
                </a:extLst>
              </p14:cNvPr>
              <p14:cNvContentPartPr/>
              <p14:nvPr/>
            </p14:nvContentPartPr>
            <p14:xfrm>
              <a:off x="2024639" y="4261314"/>
              <a:ext cx="373716" cy="70913"/>
            </p14:xfrm>
          </p:contentPart>
        </mc:Choice>
        <mc:Fallback xmlns="">
          <p:pic>
            <p:nvPicPr>
              <p:cNvPr id="122" name="Ink 121">
                <a:extLst>
                  <a:ext uri="{FF2B5EF4-FFF2-40B4-BE49-F238E27FC236}">
                    <a16:creationId xmlns:a16="http://schemas.microsoft.com/office/drawing/2014/main" id="{EF700F2E-9C46-4EED-86D2-3BB15C4DF0B5}"/>
                  </a:ext>
                </a:extLst>
              </p:cNvPr>
              <p:cNvPicPr/>
              <p:nvPr/>
            </p:nvPicPr>
            <p:blipFill>
              <a:blip r:embed="rId18"/>
              <a:stretch>
                <a:fillRect/>
              </a:stretch>
            </p:blipFill>
            <p:spPr>
              <a:xfrm>
                <a:off x="2015638" y="4252360"/>
                <a:ext cx="391358" cy="8846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23" name="Ink 122">
                <a:extLst>
                  <a:ext uri="{FF2B5EF4-FFF2-40B4-BE49-F238E27FC236}">
                    <a16:creationId xmlns:a16="http://schemas.microsoft.com/office/drawing/2014/main" id="{81E32261-9BED-4688-A1A0-10122689A237}"/>
                  </a:ext>
                </a:extLst>
              </p14:cNvPr>
              <p14:cNvContentPartPr/>
              <p14:nvPr/>
            </p14:nvContentPartPr>
            <p14:xfrm>
              <a:off x="2578715" y="4729308"/>
              <a:ext cx="541800" cy="67320"/>
            </p14:xfrm>
          </p:contentPart>
        </mc:Choice>
        <mc:Fallback xmlns="">
          <p:pic>
            <p:nvPicPr>
              <p:cNvPr id="123" name="Ink 122">
                <a:extLst>
                  <a:ext uri="{FF2B5EF4-FFF2-40B4-BE49-F238E27FC236}">
                    <a16:creationId xmlns:a16="http://schemas.microsoft.com/office/drawing/2014/main" id="{81E32261-9BED-4688-A1A0-10122689A237}"/>
                  </a:ext>
                </a:extLst>
              </p:cNvPr>
              <p:cNvPicPr/>
              <p:nvPr/>
            </p:nvPicPr>
            <p:blipFill>
              <a:blip r:embed="rId20"/>
              <a:stretch>
                <a:fillRect/>
              </a:stretch>
            </p:blipFill>
            <p:spPr>
              <a:xfrm>
                <a:off x="2569715" y="4720668"/>
                <a:ext cx="559440" cy="8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24" name="Ink 123">
                <a:extLst>
                  <a:ext uri="{FF2B5EF4-FFF2-40B4-BE49-F238E27FC236}">
                    <a16:creationId xmlns:a16="http://schemas.microsoft.com/office/drawing/2014/main" id="{52914145-0D6C-43D1-B9E9-B025CC758E31}"/>
                  </a:ext>
                </a:extLst>
              </p14:cNvPr>
              <p14:cNvContentPartPr/>
              <p14:nvPr/>
            </p14:nvContentPartPr>
            <p14:xfrm>
              <a:off x="3098935" y="5263993"/>
              <a:ext cx="888459" cy="56356"/>
            </p14:xfrm>
          </p:contentPart>
        </mc:Choice>
        <mc:Fallback xmlns="">
          <p:pic>
            <p:nvPicPr>
              <p:cNvPr id="124" name="Ink 123">
                <a:extLst>
                  <a:ext uri="{FF2B5EF4-FFF2-40B4-BE49-F238E27FC236}">
                    <a16:creationId xmlns:a16="http://schemas.microsoft.com/office/drawing/2014/main" id="{52914145-0D6C-43D1-B9E9-B025CC758E31}"/>
                  </a:ext>
                </a:extLst>
              </p:cNvPr>
              <p:cNvPicPr/>
              <p:nvPr/>
            </p:nvPicPr>
            <p:blipFill>
              <a:blip r:embed="rId22"/>
              <a:stretch>
                <a:fillRect/>
              </a:stretch>
            </p:blipFill>
            <p:spPr>
              <a:xfrm>
                <a:off x="3089932" y="5255323"/>
                <a:ext cx="906106" cy="74058"/>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25" name="Ink 124">
                <a:extLst>
                  <a:ext uri="{FF2B5EF4-FFF2-40B4-BE49-F238E27FC236}">
                    <a16:creationId xmlns:a16="http://schemas.microsoft.com/office/drawing/2014/main" id="{458A53CF-4015-4EBC-BAC6-1071A05B679E}"/>
                  </a:ext>
                </a:extLst>
              </p14:cNvPr>
              <p14:cNvContentPartPr/>
              <p14:nvPr/>
            </p14:nvContentPartPr>
            <p14:xfrm>
              <a:off x="3101913" y="5815426"/>
              <a:ext cx="526320" cy="48240"/>
            </p14:xfrm>
          </p:contentPart>
        </mc:Choice>
        <mc:Fallback xmlns="">
          <p:pic>
            <p:nvPicPr>
              <p:cNvPr id="125" name="Ink 124">
                <a:extLst>
                  <a:ext uri="{FF2B5EF4-FFF2-40B4-BE49-F238E27FC236}">
                    <a16:creationId xmlns:a16="http://schemas.microsoft.com/office/drawing/2014/main" id="{458A53CF-4015-4EBC-BAC6-1071A05B679E}"/>
                  </a:ext>
                </a:extLst>
              </p:cNvPr>
              <p:cNvPicPr/>
              <p:nvPr/>
            </p:nvPicPr>
            <p:blipFill>
              <a:blip r:embed="rId24"/>
              <a:stretch>
                <a:fillRect/>
              </a:stretch>
            </p:blipFill>
            <p:spPr>
              <a:xfrm>
                <a:off x="3093273" y="5806786"/>
                <a:ext cx="543960" cy="65880"/>
              </a:xfrm>
              <a:prstGeom prst="rect">
                <a:avLst/>
              </a:prstGeom>
            </p:spPr>
          </p:pic>
        </mc:Fallback>
      </mc:AlternateContent>
      <p:sp>
        <p:nvSpPr>
          <p:cNvPr id="126" name="TextBox 125">
            <a:extLst>
              <a:ext uri="{FF2B5EF4-FFF2-40B4-BE49-F238E27FC236}">
                <a16:creationId xmlns:a16="http://schemas.microsoft.com/office/drawing/2014/main" id="{3CFE2AFB-D8ED-48CB-85AC-910068F4F8D3}"/>
              </a:ext>
            </a:extLst>
          </p:cNvPr>
          <p:cNvSpPr txBox="1"/>
          <p:nvPr/>
        </p:nvSpPr>
        <p:spPr>
          <a:xfrm>
            <a:off x="899410" y="1247480"/>
            <a:ext cx="2442481" cy="369332"/>
          </a:xfrm>
          <a:prstGeom prst="rect">
            <a:avLst/>
          </a:prstGeom>
          <a:noFill/>
        </p:spPr>
        <p:txBody>
          <a:bodyPr wrap="square" rtlCol="0">
            <a:spAutoFit/>
          </a:bodyPr>
          <a:lstStyle/>
          <a:p>
            <a:r>
              <a:rPr lang="ar-IQ" b="1" dirty="0">
                <a:solidFill>
                  <a:srgbClr val="FFFF00"/>
                </a:solidFill>
              </a:rPr>
              <a:t>بطالة- اتصاله </a:t>
            </a:r>
            <a:r>
              <a:rPr lang="ar-IQ" b="1" dirty="0" err="1">
                <a:solidFill>
                  <a:srgbClr val="FFFF00"/>
                </a:solidFill>
              </a:rPr>
              <a:t>بافراد</a:t>
            </a:r>
            <a:r>
              <a:rPr lang="ar-IQ" b="1" dirty="0">
                <a:solidFill>
                  <a:srgbClr val="FFFF00"/>
                </a:solidFill>
              </a:rPr>
              <a:t> عاطلين</a:t>
            </a:r>
            <a:endParaRPr lang="en-GB" b="1" dirty="0">
              <a:solidFill>
                <a:srgbClr val="FFFF00"/>
              </a:solidFill>
            </a:endParaRPr>
          </a:p>
        </p:txBody>
      </p:sp>
      <p:sp>
        <p:nvSpPr>
          <p:cNvPr id="127" name="TextBox 126">
            <a:extLst>
              <a:ext uri="{FF2B5EF4-FFF2-40B4-BE49-F238E27FC236}">
                <a16:creationId xmlns:a16="http://schemas.microsoft.com/office/drawing/2014/main" id="{BC8909E8-A7BF-4468-A1B3-7119B12A6723}"/>
              </a:ext>
            </a:extLst>
          </p:cNvPr>
          <p:cNvSpPr txBox="1"/>
          <p:nvPr/>
        </p:nvSpPr>
        <p:spPr>
          <a:xfrm>
            <a:off x="1520797" y="2040026"/>
            <a:ext cx="1852344" cy="369332"/>
          </a:xfrm>
          <a:prstGeom prst="rect">
            <a:avLst/>
          </a:prstGeom>
          <a:noFill/>
        </p:spPr>
        <p:txBody>
          <a:bodyPr wrap="square" rtlCol="0">
            <a:spAutoFit/>
          </a:bodyPr>
          <a:lstStyle/>
          <a:p>
            <a:r>
              <a:rPr lang="ar-IQ" b="1" dirty="0">
                <a:solidFill>
                  <a:srgbClr val="FFFF00"/>
                </a:solidFill>
              </a:rPr>
              <a:t>تقارير عن بطالة </a:t>
            </a:r>
            <a:endParaRPr lang="en-GB" b="1" dirty="0">
              <a:solidFill>
                <a:srgbClr val="FFFF00"/>
              </a:solidFill>
            </a:endParaRPr>
          </a:p>
        </p:txBody>
      </p:sp>
      <p:sp>
        <p:nvSpPr>
          <p:cNvPr id="128" name="TextBox 127">
            <a:extLst>
              <a:ext uri="{FF2B5EF4-FFF2-40B4-BE49-F238E27FC236}">
                <a16:creationId xmlns:a16="http://schemas.microsoft.com/office/drawing/2014/main" id="{7112F191-73AC-429B-A7A8-87D9132086D0}"/>
              </a:ext>
            </a:extLst>
          </p:cNvPr>
          <p:cNvSpPr txBox="1"/>
          <p:nvPr/>
        </p:nvSpPr>
        <p:spPr>
          <a:xfrm>
            <a:off x="430378" y="2527459"/>
            <a:ext cx="2290958" cy="369332"/>
          </a:xfrm>
          <a:prstGeom prst="rect">
            <a:avLst/>
          </a:prstGeom>
          <a:noFill/>
        </p:spPr>
        <p:txBody>
          <a:bodyPr wrap="square" rtlCol="0">
            <a:spAutoFit/>
          </a:bodyPr>
          <a:lstStyle/>
          <a:p>
            <a:pPr algn="r"/>
            <a:r>
              <a:rPr lang="ar-IQ" b="1" dirty="0">
                <a:solidFill>
                  <a:srgbClr val="FFFF00"/>
                </a:solidFill>
              </a:rPr>
              <a:t>تصور مسبق عن سلوكيات</a:t>
            </a:r>
            <a:endParaRPr lang="en-GB" b="1" dirty="0">
              <a:solidFill>
                <a:srgbClr val="FFFF00"/>
              </a:solidFill>
            </a:endParaRPr>
          </a:p>
        </p:txBody>
      </p:sp>
      <p:sp>
        <p:nvSpPr>
          <p:cNvPr id="129" name="TextBox 128">
            <a:extLst>
              <a:ext uri="{FF2B5EF4-FFF2-40B4-BE49-F238E27FC236}">
                <a16:creationId xmlns:a16="http://schemas.microsoft.com/office/drawing/2014/main" id="{EDE5297A-CA9B-474E-A63F-C57712FFE453}"/>
              </a:ext>
            </a:extLst>
          </p:cNvPr>
          <p:cNvSpPr txBox="1"/>
          <p:nvPr/>
        </p:nvSpPr>
        <p:spPr>
          <a:xfrm>
            <a:off x="-118155" y="3115936"/>
            <a:ext cx="2742150" cy="369332"/>
          </a:xfrm>
          <a:prstGeom prst="rect">
            <a:avLst/>
          </a:prstGeom>
          <a:noFill/>
        </p:spPr>
        <p:txBody>
          <a:bodyPr wrap="square" rtlCol="0">
            <a:spAutoFit/>
          </a:bodyPr>
          <a:lstStyle/>
          <a:p>
            <a:pPr algn="r"/>
            <a:r>
              <a:rPr lang="ar-IQ" b="1" dirty="0">
                <a:solidFill>
                  <a:srgbClr val="FFFF00"/>
                </a:solidFill>
              </a:rPr>
              <a:t>جمع معلومات بدون تصور مسبق</a:t>
            </a:r>
            <a:endParaRPr lang="en-GB" b="1" dirty="0">
              <a:solidFill>
                <a:srgbClr val="FFFF00"/>
              </a:solidFill>
            </a:endParaRPr>
          </a:p>
        </p:txBody>
      </p:sp>
      <p:sp>
        <p:nvSpPr>
          <p:cNvPr id="130" name="TextBox 129">
            <a:extLst>
              <a:ext uri="{FF2B5EF4-FFF2-40B4-BE49-F238E27FC236}">
                <a16:creationId xmlns:a16="http://schemas.microsoft.com/office/drawing/2014/main" id="{4F8420D3-219D-4FE5-AA16-35249769E1E9}"/>
              </a:ext>
            </a:extLst>
          </p:cNvPr>
          <p:cNvSpPr txBox="1"/>
          <p:nvPr/>
        </p:nvSpPr>
        <p:spPr>
          <a:xfrm>
            <a:off x="-466293" y="3990382"/>
            <a:ext cx="2742150" cy="307777"/>
          </a:xfrm>
          <a:prstGeom prst="rect">
            <a:avLst/>
          </a:prstGeom>
          <a:noFill/>
        </p:spPr>
        <p:txBody>
          <a:bodyPr wrap="square" rtlCol="0">
            <a:spAutoFit/>
          </a:bodyPr>
          <a:lstStyle/>
          <a:p>
            <a:pPr algn="r"/>
            <a:r>
              <a:rPr lang="ar-IQ" sz="1400" b="1" dirty="0">
                <a:solidFill>
                  <a:srgbClr val="FFFF00"/>
                </a:solidFill>
              </a:rPr>
              <a:t>معايشة حالة عمال لدراسة سلوكيات</a:t>
            </a:r>
            <a:endParaRPr lang="en-GB" sz="1400" b="1" dirty="0">
              <a:solidFill>
                <a:srgbClr val="FFFF00"/>
              </a:solidFill>
            </a:endParaRPr>
          </a:p>
        </p:txBody>
      </p:sp>
      <p:sp>
        <p:nvSpPr>
          <p:cNvPr id="131" name="TextBox 130">
            <a:extLst>
              <a:ext uri="{FF2B5EF4-FFF2-40B4-BE49-F238E27FC236}">
                <a16:creationId xmlns:a16="http://schemas.microsoft.com/office/drawing/2014/main" id="{807CFFDD-404B-4C9B-92BE-E3DE060D78FC}"/>
              </a:ext>
            </a:extLst>
          </p:cNvPr>
          <p:cNvSpPr txBox="1"/>
          <p:nvPr/>
        </p:nvSpPr>
        <p:spPr>
          <a:xfrm>
            <a:off x="-195556" y="4591438"/>
            <a:ext cx="2742150" cy="307777"/>
          </a:xfrm>
          <a:prstGeom prst="rect">
            <a:avLst/>
          </a:prstGeom>
          <a:noFill/>
        </p:spPr>
        <p:txBody>
          <a:bodyPr wrap="square" rtlCol="0">
            <a:spAutoFit/>
          </a:bodyPr>
          <a:lstStyle/>
          <a:p>
            <a:pPr algn="r"/>
            <a:r>
              <a:rPr lang="ar-IQ" sz="1400" b="1" dirty="0">
                <a:solidFill>
                  <a:srgbClr val="FFFF00"/>
                </a:solidFill>
              </a:rPr>
              <a:t>مراقبة حالة عمال لدراسة سلوكيات</a:t>
            </a:r>
            <a:endParaRPr lang="en-GB" sz="1400" b="1" dirty="0">
              <a:solidFill>
                <a:srgbClr val="FFFF00"/>
              </a:solidFill>
            </a:endParaRPr>
          </a:p>
        </p:txBody>
      </p:sp>
      <p:sp>
        <p:nvSpPr>
          <p:cNvPr id="132" name="TextBox 131">
            <a:extLst>
              <a:ext uri="{FF2B5EF4-FFF2-40B4-BE49-F238E27FC236}">
                <a16:creationId xmlns:a16="http://schemas.microsoft.com/office/drawing/2014/main" id="{18A27BF9-82B9-47F6-8E54-1230516B5CB6}"/>
              </a:ext>
            </a:extLst>
          </p:cNvPr>
          <p:cNvSpPr txBox="1"/>
          <p:nvPr/>
        </p:nvSpPr>
        <p:spPr>
          <a:xfrm>
            <a:off x="335084" y="5087828"/>
            <a:ext cx="2742150" cy="307777"/>
          </a:xfrm>
          <a:prstGeom prst="rect">
            <a:avLst/>
          </a:prstGeom>
          <a:noFill/>
        </p:spPr>
        <p:txBody>
          <a:bodyPr wrap="square" rtlCol="0">
            <a:spAutoFit/>
          </a:bodyPr>
          <a:lstStyle/>
          <a:p>
            <a:pPr algn="r"/>
            <a:r>
              <a:rPr lang="ar-IQ" sz="1400" b="1" dirty="0">
                <a:solidFill>
                  <a:srgbClr val="FFFF00"/>
                </a:solidFill>
              </a:rPr>
              <a:t>تحديد باحث </a:t>
            </a:r>
            <a:r>
              <a:rPr lang="ar-IQ" sz="1400" b="1" dirty="0" err="1">
                <a:solidFill>
                  <a:srgbClr val="FFFF00"/>
                </a:solidFill>
              </a:rPr>
              <a:t>اشخاص</a:t>
            </a:r>
            <a:r>
              <a:rPr lang="ar-IQ" sz="1400" b="1" dirty="0">
                <a:solidFill>
                  <a:srgbClr val="FFFF00"/>
                </a:solidFill>
              </a:rPr>
              <a:t> وحالات</a:t>
            </a:r>
            <a:endParaRPr lang="en-GB" sz="1400" b="1" dirty="0">
              <a:solidFill>
                <a:srgbClr val="FFFF00"/>
              </a:solidFill>
            </a:endParaRPr>
          </a:p>
        </p:txBody>
      </p:sp>
      <p:sp>
        <p:nvSpPr>
          <p:cNvPr id="133" name="TextBox 132">
            <a:extLst>
              <a:ext uri="{FF2B5EF4-FFF2-40B4-BE49-F238E27FC236}">
                <a16:creationId xmlns:a16="http://schemas.microsoft.com/office/drawing/2014/main" id="{A4F5C5EE-1206-4A50-828A-5EA346396B27}"/>
              </a:ext>
            </a:extLst>
          </p:cNvPr>
          <p:cNvSpPr txBox="1"/>
          <p:nvPr/>
        </p:nvSpPr>
        <p:spPr>
          <a:xfrm>
            <a:off x="335084" y="5748833"/>
            <a:ext cx="2742150" cy="307777"/>
          </a:xfrm>
          <a:prstGeom prst="rect">
            <a:avLst/>
          </a:prstGeom>
          <a:noFill/>
        </p:spPr>
        <p:txBody>
          <a:bodyPr wrap="square" rtlCol="0">
            <a:spAutoFit/>
          </a:bodyPr>
          <a:lstStyle/>
          <a:p>
            <a:pPr algn="r"/>
            <a:r>
              <a:rPr lang="ar-IQ" sz="1400" b="1" dirty="0">
                <a:solidFill>
                  <a:srgbClr val="FFFF00"/>
                </a:solidFill>
              </a:rPr>
              <a:t>عن المصادفة </a:t>
            </a:r>
            <a:r>
              <a:rPr lang="ar-IQ" sz="1400" b="1" dirty="0" err="1">
                <a:solidFill>
                  <a:srgbClr val="FFFF00"/>
                </a:solidFill>
              </a:rPr>
              <a:t>او</a:t>
            </a:r>
            <a:r>
              <a:rPr lang="ar-IQ" sz="1400" b="1" dirty="0">
                <a:solidFill>
                  <a:srgbClr val="FFFF00"/>
                </a:solidFill>
              </a:rPr>
              <a:t> موقف لسلوك </a:t>
            </a:r>
            <a:r>
              <a:rPr lang="ar-IQ" sz="1400" b="1" dirty="0" err="1">
                <a:solidFill>
                  <a:srgbClr val="FFFF00"/>
                </a:solidFill>
              </a:rPr>
              <a:t>اثناء</a:t>
            </a:r>
            <a:r>
              <a:rPr lang="ar-IQ" sz="1400" b="1" dirty="0">
                <a:solidFill>
                  <a:srgbClr val="FFFF00"/>
                </a:solidFill>
              </a:rPr>
              <a:t> البحث</a:t>
            </a:r>
            <a:endParaRPr lang="en-GB" sz="1400" b="1" dirty="0">
              <a:solidFill>
                <a:srgbClr val="FFFF00"/>
              </a:solidFill>
            </a:endParaRPr>
          </a:p>
        </p:txBody>
      </p:sp>
    </p:spTree>
    <p:extLst>
      <p:ext uri="{BB962C8B-B14F-4D97-AF65-F5344CB8AC3E}">
        <p14:creationId xmlns:p14="http://schemas.microsoft.com/office/powerpoint/2010/main" val="3191014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circle(in)">
                                      <p:cBhvr>
                                        <p:cTn id="7" dur="20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animEffect transition="in" filter="fade">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4056962" y="242647"/>
            <a:ext cx="7356734" cy="566823"/>
          </a:xfrm>
        </p:spPr>
        <p:txBody>
          <a:bodyPr/>
          <a:lstStyle/>
          <a:p>
            <a:pPr algn="r"/>
            <a:r>
              <a:rPr lang="ar-IQ" sz="2800" b="1" dirty="0">
                <a:highlight>
                  <a:srgbClr val="FFFF00"/>
                </a:highlight>
              </a:rPr>
              <a:t>إجراءات الملاحظة                                                    </a:t>
            </a:r>
            <a:endParaRPr lang="en-GB" sz="2800" b="1" dirty="0">
              <a:highlight>
                <a:srgbClr val="FFFF00"/>
              </a:highlight>
            </a:endParaRPr>
          </a:p>
        </p:txBody>
      </p:sp>
      <p:graphicFrame>
        <p:nvGraphicFramePr>
          <p:cNvPr id="3" name="Diagram 2">
            <a:extLst>
              <a:ext uri="{FF2B5EF4-FFF2-40B4-BE49-F238E27FC236}">
                <a16:creationId xmlns:a16="http://schemas.microsoft.com/office/drawing/2014/main" id="{D5EB9661-E388-484C-A4A0-007A9E4CD576}"/>
              </a:ext>
            </a:extLst>
          </p:cNvPr>
          <p:cNvGraphicFramePr/>
          <p:nvPr>
            <p:extLst>
              <p:ext uri="{D42A27DB-BD31-4B8C-83A1-F6EECF244321}">
                <p14:modId xmlns:p14="http://schemas.microsoft.com/office/powerpoint/2010/main" val="3773884988"/>
              </p:ext>
            </p:extLst>
          </p:nvPr>
        </p:nvGraphicFramePr>
        <p:xfrm>
          <a:off x="6445769" y="809470"/>
          <a:ext cx="5452985" cy="4856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07627D88-B6CC-4600-83AB-54AC5E2B3716}"/>
              </a:ext>
            </a:extLst>
          </p:cNvPr>
          <p:cNvSpPr txBox="1"/>
          <p:nvPr/>
        </p:nvSpPr>
        <p:spPr>
          <a:xfrm>
            <a:off x="453140" y="926008"/>
            <a:ext cx="5452984" cy="4893647"/>
          </a:xfrm>
          <a:prstGeom prst="rect">
            <a:avLst/>
          </a:prstGeom>
          <a:noFill/>
        </p:spPr>
        <p:txBody>
          <a:bodyPr wrap="square" rtlCol="0">
            <a:spAutoFit/>
          </a:bodyPr>
          <a:lstStyle/>
          <a:p>
            <a:pPr algn="ctr"/>
            <a:r>
              <a:rPr lang="ar-IQ" sz="2400" b="1" dirty="0">
                <a:solidFill>
                  <a:srgbClr val="FF0000"/>
                </a:solidFill>
              </a:rPr>
              <a:t>مزايا الملاحظة</a:t>
            </a:r>
          </a:p>
          <a:p>
            <a:pPr algn="ctr"/>
            <a:endParaRPr lang="ar-IQ" sz="2400" b="1" dirty="0">
              <a:solidFill>
                <a:srgbClr val="FF0000"/>
              </a:solidFill>
            </a:endParaRPr>
          </a:p>
          <a:p>
            <a:pPr algn="ctr"/>
            <a:endParaRPr lang="en-US" sz="2400" b="1" dirty="0">
              <a:solidFill>
                <a:srgbClr val="FF0000"/>
              </a:solidFill>
            </a:endParaRPr>
          </a:p>
          <a:p>
            <a:pPr lvl="0" algn="just" rtl="1"/>
            <a:r>
              <a:rPr lang="ar-IQ" sz="2400" dirty="0"/>
              <a:t>1- يستطيع الباحث أن يطلع ويحصل على المعلومات بشكل مباشرة وفي ظل ظروف طبيعية وبحيادية تامة مما يزيد من دقة المعلومات التي يحصل عليها. </a:t>
            </a:r>
            <a:endParaRPr lang="en-GB" sz="2400" dirty="0"/>
          </a:p>
          <a:p>
            <a:pPr lvl="0" algn="just" rtl="1"/>
            <a:r>
              <a:rPr lang="ar-IQ" sz="2400" dirty="0"/>
              <a:t>2- يمكن إجراء الملاحظة على عدد اقل من المفحوصين بالمقارنة بالأدوات الأخرى.</a:t>
            </a:r>
            <a:endParaRPr lang="en-GB" sz="2400" dirty="0"/>
          </a:p>
          <a:p>
            <a:pPr lvl="0" algn="just" rtl="1"/>
            <a:r>
              <a:rPr lang="ar-IQ" sz="2400" dirty="0"/>
              <a:t>3- إنها تسمح بتجميع المعلومات في المواقف السلوكية وهذا القياس لا توفره الأدوات الأخرى. </a:t>
            </a:r>
            <a:endParaRPr lang="en-GB" sz="2400" dirty="0"/>
          </a:p>
          <a:p>
            <a:pPr algn="just"/>
            <a:r>
              <a:rPr lang="ar-IQ" sz="2400" dirty="0"/>
              <a:t>4- إنها لا تعتمد بدرجة كبيرة على الحوادث والمشاهدات التاريخية الماضية بل على ما يحدث أثناء الملاحظة فعليا مما يزيد من درجه </a:t>
            </a:r>
            <a:r>
              <a:rPr lang="ar-IQ" sz="2400" dirty="0" err="1"/>
              <a:t>موضوعيتها</a:t>
            </a:r>
            <a:endParaRPr lang="en-GB" sz="3200" b="1" dirty="0"/>
          </a:p>
        </p:txBody>
      </p:sp>
    </p:spTree>
    <p:extLst>
      <p:ext uri="{BB962C8B-B14F-4D97-AF65-F5344CB8AC3E}">
        <p14:creationId xmlns:p14="http://schemas.microsoft.com/office/powerpoint/2010/main" val="29275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LOREM IPSUM DOLOR SIT AMET, CONSECTETUER ADIPISCING ELIT. </a:t>
            </a:r>
            <a:endParaRPr lang="en-GB" dirty="0"/>
          </a:p>
        </p:txBody>
      </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Slide Number Placeholder 5">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8</a:t>
            </a:fld>
            <a:endParaRPr lang="en-GB" sz="1200" dirty="0">
              <a:solidFill>
                <a:schemeClr val="bg1"/>
              </a:solidFill>
            </a:endParaRPr>
          </a:p>
        </p:txBody>
      </p:sp>
      <p:sp>
        <p:nvSpPr>
          <p:cNvPr id="87" name="Text Placeholder 86">
            <a:extLst>
              <a:ext uri="{FF2B5EF4-FFF2-40B4-BE49-F238E27FC236}">
                <a16:creationId xmlns:a16="http://schemas.microsoft.com/office/drawing/2014/main" id="{1F4C9CA2-B224-40CD-8DB2-CAE478D23611}"/>
              </a:ext>
            </a:extLst>
          </p:cNvPr>
          <p:cNvSpPr>
            <a:spLocks noGrp="1"/>
          </p:cNvSpPr>
          <p:nvPr>
            <p:ph type="body" sz="quarter" idx="11"/>
          </p:nvPr>
        </p:nvSpPr>
        <p:spPr/>
        <p:txBody>
          <a:bodyPr/>
          <a:lstStyle/>
          <a:p>
            <a:r>
              <a:rPr lang="en-GB" dirty="0"/>
              <a:t>Lorem ipsum dolor sit amet, consectetuer adipiscing elit. Maecenas porttitor congue massa. Fusce posuere, magna sed pulvinar ultricies, purus lectus malesuada libero, sit amet commodo magna eros quis urna.</a:t>
            </a:r>
          </a:p>
          <a:p>
            <a:r>
              <a:rPr lang="en-GB" dirty="0"/>
              <a:t>Nunc viverra imperdiet enim. Fusce est. Vivamus a tellus.</a:t>
            </a:r>
          </a:p>
          <a:p>
            <a:r>
              <a:rPr lang="en-GB" dirty="0"/>
              <a:t>Pellentesque habitant morbi tristique senectus et netus et malesuada fames ac turpis egestas. Proin pharetra nonummy pede. Mauris et orci.</a:t>
            </a:r>
          </a:p>
        </p:txBody>
      </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8493" y="2305050"/>
            <a:ext cx="547688" cy="547688"/>
          </a:xfrm>
        </p:spPr>
      </p:pic>
      <p:sp>
        <p:nvSpPr>
          <p:cNvPr id="88" name="Text Placeholder 87">
            <a:extLst>
              <a:ext uri="{FF2B5EF4-FFF2-40B4-BE49-F238E27FC236}">
                <a16:creationId xmlns:a16="http://schemas.microsoft.com/office/drawing/2014/main" id="{D01EBAE5-B81D-4150-B62C-F56241C55563}"/>
              </a:ext>
            </a:extLst>
          </p:cNvPr>
          <p:cNvSpPr>
            <a:spLocks noGrp="1"/>
          </p:cNvSpPr>
          <p:nvPr>
            <p:ph type="body" sz="quarter" idx="14"/>
          </p:nvPr>
        </p:nvSpPr>
        <p:spPr/>
        <p:txBody>
          <a:bodyPr/>
          <a:lstStyle/>
          <a:p>
            <a:r>
              <a:rPr lang="en-GB" dirty="0"/>
              <a:t>Lorem ipsum dolor sit amet, consectetuer adipiscing elit. Maecenas porttitor congue massa. Fusce posuere, magna sed pulvinar ultricies, purus lectus malesuada libero, sit amet commodo magna eros quis urna.</a:t>
            </a:r>
          </a:p>
          <a:p>
            <a:r>
              <a:rPr lang="en-GB" dirty="0"/>
              <a:t>Nunc viverra imperdiet enim. Fusce est. Vivamus a tellus.</a:t>
            </a:r>
          </a:p>
          <a:p>
            <a:r>
              <a:rPr lang="en-GB" dirty="0"/>
              <a:t>Pellentesque habitant morbi tristique senectus et netus et malesuada fames ac turpis egestas. Proin pharetra nonummy pede. Mauris et orci.</a:t>
            </a:r>
          </a:p>
          <a:p>
            <a:endParaRPr lang="en-GB" dirty="0"/>
          </a:p>
        </p:txBody>
      </p:sp>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5"/>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8493" y="4505325"/>
            <a:ext cx="547688" cy="547688"/>
          </a:xfrm>
        </p:spPr>
      </p:pic>
      <p:cxnSp>
        <p:nvCxnSpPr>
          <p:cNvPr id="65" name="Straight Connector 64" descr="decorative element">
            <a:extLst>
              <a:ext uri="{FF2B5EF4-FFF2-40B4-BE49-F238E27FC236}">
                <a16:creationId xmlns:a16="http://schemas.microsoft.com/office/drawing/2014/main" id="{A4132B5C-BDF2-4C9A-B21E-BDD2CD03A542}"/>
              </a:ext>
            </a:extLst>
          </p:cNvPr>
          <p:cNvCxnSpPr/>
          <p:nvPr/>
        </p:nvCxnSpPr>
        <p:spPr>
          <a:xfrm>
            <a:off x="2080210" y="3553688"/>
            <a:ext cx="74980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AB1B9A8-BA8C-423A-AA14-AC4AECAA346A}"/>
              </a:ext>
            </a:extLst>
          </p:cNvPr>
          <p:cNvPicPr>
            <a:picLocks noChangeAspect="1"/>
          </p:cNvPicPr>
          <p:nvPr/>
        </p:nvPicPr>
        <p:blipFill>
          <a:blip r:embed="rId7"/>
          <a:stretch>
            <a:fillRect/>
          </a:stretch>
        </p:blipFill>
        <p:spPr>
          <a:xfrm>
            <a:off x="1" y="46252"/>
            <a:ext cx="12151166" cy="6538335"/>
          </a:xfrm>
          <a:prstGeom prst="rect">
            <a:avLst/>
          </a:prstGeom>
        </p:spPr>
      </p:pic>
    </p:spTree>
    <p:extLst>
      <p:ext uri="{BB962C8B-B14F-4D97-AF65-F5344CB8AC3E}">
        <p14:creationId xmlns:p14="http://schemas.microsoft.com/office/powerpoint/2010/main" val="37112196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LOREM IPSUM DOLOR SIT AMET, CONSECTETUER ADIPISCING ELIT. </a:t>
            </a:r>
            <a:endParaRPr lang="en-GB" dirty="0"/>
          </a:p>
        </p:txBody>
      </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Slide Number Placeholder 5">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9</a:t>
            </a:fld>
            <a:endParaRPr lang="en-GB" sz="1200" dirty="0">
              <a:solidFill>
                <a:schemeClr val="bg1"/>
              </a:solidFill>
            </a:endParaRPr>
          </a:p>
        </p:txBody>
      </p:sp>
      <p:sp>
        <p:nvSpPr>
          <p:cNvPr id="87" name="Text Placeholder 86">
            <a:extLst>
              <a:ext uri="{FF2B5EF4-FFF2-40B4-BE49-F238E27FC236}">
                <a16:creationId xmlns:a16="http://schemas.microsoft.com/office/drawing/2014/main" id="{1F4C9CA2-B224-40CD-8DB2-CAE478D23611}"/>
              </a:ext>
            </a:extLst>
          </p:cNvPr>
          <p:cNvSpPr>
            <a:spLocks noGrp="1"/>
          </p:cNvSpPr>
          <p:nvPr>
            <p:ph type="body" sz="quarter" idx="11"/>
          </p:nvPr>
        </p:nvSpPr>
        <p:spPr/>
        <p:txBody>
          <a:bodyPr/>
          <a:lstStyle/>
          <a:p>
            <a:r>
              <a:rPr lang="en-GB" dirty="0"/>
              <a:t>Lorem ipsum dolor sit amet, consectetuer adipiscing elit. Maecenas porttitor congue massa. Fusce posuere, magna sed pulvinar ultricies, purus lectus malesuada libero, sit amet commodo magna eros quis urna.</a:t>
            </a:r>
          </a:p>
          <a:p>
            <a:r>
              <a:rPr lang="en-GB" dirty="0"/>
              <a:t>Nunc viverra imperdiet enim. Fusce est. Vivamus a tellus.</a:t>
            </a:r>
          </a:p>
          <a:p>
            <a:r>
              <a:rPr lang="en-GB" dirty="0"/>
              <a:t>Pellentesque habitant morbi tristique senectus et netus et malesuada fames ac turpis egestas. Proin pharetra nonummy pede. Mauris et orci.</a:t>
            </a:r>
          </a:p>
        </p:txBody>
      </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8493" y="2305050"/>
            <a:ext cx="547688" cy="547688"/>
          </a:xfrm>
        </p:spPr>
      </p:pic>
      <p:sp>
        <p:nvSpPr>
          <p:cNvPr id="88" name="Text Placeholder 87">
            <a:extLst>
              <a:ext uri="{FF2B5EF4-FFF2-40B4-BE49-F238E27FC236}">
                <a16:creationId xmlns:a16="http://schemas.microsoft.com/office/drawing/2014/main" id="{D01EBAE5-B81D-4150-B62C-F56241C55563}"/>
              </a:ext>
            </a:extLst>
          </p:cNvPr>
          <p:cNvSpPr>
            <a:spLocks noGrp="1"/>
          </p:cNvSpPr>
          <p:nvPr>
            <p:ph type="body" sz="quarter" idx="14"/>
          </p:nvPr>
        </p:nvSpPr>
        <p:spPr/>
        <p:txBody>
          <a:bodyPr/>
          <a:lstStyle/>
          <a:p>
            <a:r>
              <a:rPr lang="en-GB" dirty="0"/>
              <a:t>Lorem ipsum dolor sit amet, consectetuer adipiscing elit. Maecenas porttitor congue massa. Fusce posuere, magna sed pulvinar ultricies, purus lectus malesuada libero, sit amet commodo magna eros quis urna.</a:t>
            </a:r>
          </a:p>
          <a:p>
            <a:r>
              <a:rPr lang="en-GB" dirty="0"/>
              <a:t>Nunc viverra imperdiet enim. Fusce est. Vivamus a tellus.</a:t>
            </a:r>
          </a:p>
          <a:p>
            <a:r>
              <a:rPr lang="en-GB" dirty="0"/>
              <a:t>Pellentesque habitant morbi tristique senectus et netus et malesuada fames ac turpis egestas. Proin pharetra nonummy pede. Mauris et orci.</a:t>
            </a:r>
          </a:p>
          <a:p>
            <a:endParaRPr lang="en-GB" dirty="0"/>
          </a:p>
        </p:txBody>
      </p:sp>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5"/>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8493" y="4505325"/>
            <a:ext cx="547688" cy="547688"/>
          </a:xfrm>
        </p:spPr>
      </p:pic>
      <p:cxnSp>
        <p:nvCxnSpPr>
          <p:cNvPr id="65" name="Straight Connector 64" descr="decorative element">
            <a:extLst>
              <a:ext uri="{FF2B5EF4-FFF2-40B4-BE49-F238E27FC236}">
                <a16:creationId xmlns:a16="http://schemas.microsoft.com/office/drawing/2014/main" id="{A4132B5C-BDF2-4C9A-B21E-BDD2CD03A542}"/>
              </a:ext>
            </a:extLst>
          </p:cNvPr>
          <p:cNvCxnSpPr/>
          <p:nvPr/>
        </p:nvCxnSpPr>
        <p:spPr>
          <a:xfrm>
            <a:off x="2080210" y="3553688"/>
            <a:ext cx="74980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6B47A7E-06D1-4FF2-9A1F-FAAAC0AF4F4F}"/>
              </a:ext>
            </a:extLst>
          </p:cNvPr>
          <p:cNvPicPr>
            <a:picLocks noChangeAspect="1"/>
          </p:cNvPicPr>
          <p:nvPr/>
        </p:nvPicPr>
        <p:blipFill>
          <a:blip r:embed="rId7"/>
          <a:stretch>
            <a:fillRect/>
          </a:stretch>
        </p:blipFill>
        <p:spPr>
          <a:xfrm>
            <a:off x="136595" y="-104923"/>
            <a:ext cx="11918809" cy="6828926"/>
          </a:xfrm>
          <a:prstGeom prst="rect">
            <a:avLst/>
          </a:prstGeom>
        </p:spPr>
      </p:pic>
    </p:spTree>
    <p:extLst>
      <p:ext uri="{BB962C8B-B14F-4D97-AF65-F5344CB8AC3E}">
        <p14:creationId xmlns:p14="http://schemas.microsoft.com/office/powerpoint/2010/main" val="2340641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2.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49A191-EC8C-4AA6-9C64-D32B5F047436}">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1448</Words>
  <Application>Microsoft Office PowerPoint</Application>
  <PresentationFormat>Widescreen</PresentationFormat>
  <Paragraphs>141</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Corbel</vt:lpstr>
      <vt:lpstr>PT Bold Heading</vt:lpstr>
      <vt:lpstr>Office Theme</vt:lpstr>
      <vt:lpstr>أدوات جمع المعلومات</vt:lpstr>
      <vt:lpstr>المقابلة             الملاحظة            الاستبيان           العينة         </vt:lpstr>
      <vt:lpstr>PowerPoint Presentation</vt:lpstr>
      <vt:lpstr>PowerPoint Presentation</vt:lpstr>
      <vt:lpstr>LOREM IPSUM DOLOR SIT AMET, CONSECTETUER ADIPISCING ELIT. </vt:lpstr>
      <vt:lpstr>PowerPoint Presentation</vt:lpstr>
      <vt:lpstr>إجراءات الملاحظة                                                    </vt:lpstr>
      <vt:lpstr>LOREM IPSUM DOLOR SIT AMET, CONSECTETUER ADIPISCING ELIT. </vt:lpstr>
      <vt:lpstr>LOREM IPSUM DOLOR SIT AMET, CONSECTETUER ADIPISCING ELIT. </vt:lpstr>
      <vt:lpstr>الأداة الثالثة -  الاستبيان : يعد الاستبيان Questionnaire أحد أدوات جمع المعلومات عن الظواهر والحقائق المرتبطة بواقع معين والاستبانة :هي استمارة أو وثيقة يتم من خلالها جمع المعلومات بواسطة مجموعة الأسئلة المحددة حول ظاهرة ما من عدد المستجيبين. </vt:lpstr>
      <vt:lpstr>LOREM IPSUM DOLOR SIT AMET, CONSECTETUER ADIPISCING ELIT. </vt:lpstr>
      <vt:lpstr>LOREM IPSUM DOLOR SIT AMET, CONSECTETUER ADIPISCING ELIT.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2019-03-22T19:39:36Z</dcterms:created>
  <dcterms:modified xsi:type="dcterms:W3CDTF">2019-05-12T07:04:54Z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