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AC3A82-9340-4A1C-97D2-B3635D222A0A}"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4482A3-85B5-469A-8B32-B48D326D9C4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C3A82-9340-4A1C-97D2-B3635D222A0A}"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4482A3-85B5-469A-8B32-B48D326D9C4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5AC3A82-9340-4A1C-97D2-B3635D222A0A}"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4482A3-85B5-469A-8B32-B48D326D9C48}"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C3A82-9340-4A1C-97D2-B3635D222A0A}"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4482A3-85B5-469A-8B32-B48D326D9C48}"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C3A82-9340-4A1C-97D2-B3635D222A0A}"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4482A3-85B5-469A-8B32-B48D326D9C4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AC3A82-9340-4A1C-97D2-B3635D222A0A}"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4482A3-85B5-469A-8B32-B48D326D9C48}"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AC3A82-9340-4A1C-97D2-B3635D222A0A}" type="datetimeFigureOut">
              <a:rPr lang="ar-IQ" smtClean="0"/>
              <a:t>10/09/1440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74482A3-85B5-469A-8B32-B48D326D9C4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C3A82-9340-4A1C-97D2-B3635D222A0A}" type="datetimeFigureOut">
              <a:rPr lang="ar-IQ" smtClean="0"/>
              <a:t>10/09/1440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74482A3-85B5-469A-8B32-B48D326D9C4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5AC3A82-9340-4A1C-97D2-B3635D222A0A}" type="datetimeFigureOut">
              <a:rPr lang="ar-IQ" smtClean="0"/>
              <a:t>10/09/1440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74482A3-85B5-469A-8B32-B48D326D9C4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AC3A82-9340-4A1C-97D2-B3635D222A0A}"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4482A3-85B5-469A-8B32-B48D326D9C48}"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C3A82-9340-4A1C-97D2-B3635D222A0A}"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4482A3-85B5-469A-8B32-B48D326D9C48}"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5AC3A82-9340-4A1C-97D2-B3635D222A0A}" type="datetimeFigureOut">
              <a:rPr lang="ar-IQ" smtClean="0"/>
              <a:t>10/09/1440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74482A3-85B5-469A-8B32-B48D326D9C48}"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7030A0"/>
                </a:solidFill>
                <a:effectLst>
                  <a:outerShdw blurRad="38100" dist="38100" dir="2700000" algn="tl">
                    <a:srgbClr val="000000">
                      <a:alpha val="43137"/>
                    </a:srgbClr>
                  </a:outerShdw>
                </a:effectLst>
              </a:rPr>
              <a:t>Lecture Seven</a:t>
            </a:r>
            <a:endParaRPr lang="ar-IQ" b="1" u="sng" dirty="0">
              <a:solidFill>
                <a:srgbClr val="7030A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ar-IQ" sz="4000" b="1" dirty="0">
                <a:solidFill>
                  <a:srgbClr val="FF0000"/>
                </a:solidFill>
                <a:effectLst>
                  <a:outerShdw blurRad="38100" dist="38100" dir="2700000" algn="tl">
                    <a:srgbClr val="000000">
                      <a:alpha val="43137"/>
                    </a:srgbClr>
                  </a:outerShdw>
                </a:effectLst>
              </a:rPr>
              <a:t>تقدير معالم انموذج الاتجاه العام</a:t>
            </a:r>
            <a:endParaRPr lang="ar-IQ"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248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395536" y="1412776"/>
                <a:ext cx="8496943" cy="4968552"/>
              </a:xfrm>
            </p:spPr>
            <p:txBody>
              <a:bodyPr>
                <a:normAutofit fontScale="92500" lnSpcReduction="20000"/>
              </a:bodyPr>
              <a:lstStyle/>
              <a:p>
                <a:r>
                  <a:rPr lang="ar-IQ" dirty="0" smtClean="0">
                    <a:solidFill>
                      <a:schemeClr val="tx1"/>
                    </a:solidFill>
                  </a:rPr>
                  <a:t>هيَ واحدة من ادق الطرائق لقياس خط الاتجاه العام لتثبيت خط او منحني يُمثل نقاط قيم الظاهرة للفترات الزمنية المناظرة لها بشكل دقيق، وتنص على ان افضل خط يطابق نقاط شكل الانتشار هوَ ذلك الخط الذي تكون أبعاد نقاط شكل الانتشار عنهُ اصغر ما يمكن ويمكن تحقيق ذلك بالاشتقاق الجزئي لمجموع مربعات الاخطاء </a:t>
                </a:r>
                <a14:m>
                  <m:oMath xmlns:m="http://schemas.openxmlformats.org/officeDocument/2006/math">
                    <m:nary>
                      <m:naryPr>
                        <m:chr m:val="∑"/>
                        <m:limLoc m:val="undOvr"/>
                        <m:subHide m:val="on"/>
                        <m:supHide m:val="on"/>
                        <m:ctrlPr>
                          <a:rPr lang="en-US" i="1">
                            <a:solidFill>
                              <a:schemeClr val="tx1"/>
                            </a:solidFill>
                          </a:rPr>
                        </m:ctrlPr>
                      </m:naryPr>
                      <m:sub/>
                      <m:sup/>
                      <m:e>
                        <m:sSubSup>
                          <m:sSubSupPr>
                            <m:ctrlPr>
                              <a:rPr lang="en-US" i="1">
                                <a:solidFill>
                                  <a:schemeClr val="tx1"/>
                                </a:solidFill>
                              </a:rPr>
                            </m:ctrlPr>
                          </m:sSubSupPr>
                          <m:e>
                            <m:r>
                              <a:rPr lang="en-US" i="1">
                                <a:solidFill>
                                  <a:schemeClr val="tx1"/>
                                </a:solidFill>
                              </a:rPr>
                              <m:t>𝑒</m:t>
                            </m:r>
                          </m:e>
                          <m:sub>
                            <m:r>
                              <a:rPr lang="en-US" i="1">
                                <a:solidFill>
                                  <a:schemeClr val="tx1"/>
                                </a:solidFill>
                              </a:rPr>
                              <m:t>𝑡</m:t>
                            </m:r>
                          </m:sub>
                          <m:sup>
                            <m:r>
                              <a:rPr lang="en-US" i="1">
                                <a:solidFill>
                                  <a:schemeClr val="tx1"/>
                                </a:solidFill>
                              </a:rPr>
                              <m:t>2</m:t>
                            </m:r>
                          </m:sup>
                        </m:sSubSup>
                      </m:e>
                    </m:nary>
                  </m:oMath>
                </a14:m>
                <a:r>
                  <a:rPr lang="ar-IQ" dirty="0">
                    <a:solidFill>
                      <a:schemeClr val="tx1"/>
                    </a:solidFill>
                  </a:rPr>
                  <a:t> نسبة لكل من قيم الثوابت </a:t>
                </a:r>
                <a:r>
                  <a:rPr lang="ar-SA" dirty="0">
                    <a:solidFill>
                      <a:schemeClr val="tx1"/>
                    </a:solidFill>
                  </a:rPr>
                  <a:t>ومساواة المشتقة للصفر نحصل على القيمة الصغرى لمجموع مربعات الاخطاء، وعلى فرض ان خط الاتجاه العام مستقيم فأن معادلته : </a:t>
                </a:r>
                <a:endParaRPr lang="ar-IQ" dirty="0" smtClean="0">
                  <a:solidFill>
                    <a:schemeClr val="tx1"/>
                  </a:solidFill>
                </a:endParaRPr>
              </a:p>
              <a:p>
                <a:r>
                  <a:rPr lang="ar-IQ" dirty="0">
                    <a:solidFill>
                      <a:schemeClr val="tx1"/>
                    </a:solidFill>
                  </a:rPr>
                  <a:t> </a:t>
                </a:r>
                <a:endParaRPr lang="en-US" dirty="0">
                  <a:solidFill>
                    <a:schemeClr val="tx1"/>
                  </a:solidFill>
                </a:endParaRPr>
              </a:p>
              <a:p>
                <a14:m>
                  <m:oMath xmlns:m="http://schemas.openxmlformats.org/officeDocument/2006/math">
                    <m:sSub>
                      <m:sSubPr>
                        <m:ctrlPr>
                          <a:rPr lang="en-US" i="1">
                            <a:solidFill>
                              <a:schemeClr val="tx1"/>
                            </a:solidFill>
                          </a:rPr>
                        </m:ctrlPr>
                      </m:sSubPr>
                      <m:e>
                        <m:r>
                          <a:rPr lang="en-US" i="1">
                            <a:solidFill>
                              <a:schemeClr val="tx1"/>
                            </a:solidFill>
                          </a:rPr>
                          <m:t>𝑌</m:t>
                        </m:r>
                      </m:e>
                      <m:sub>
                        <m:r>
                          <a:rPr lang="en-US" i="1">
                            <a:solidFill>
                              <a:schemeClr val="tx1"/>
                            </a:solidFill>
                          </a:rPr>
                          <m:t>𝑡</m:t>
                        </m:r>
                      </m:sub>
                    </m:sSub>
                  </m:oMath>
                </a14:m>
                <a:r>
                  <a:rPr lang="en-US" dirty="0">
                    <a:solidFill>
                      <a:schemeClr val="tx1"/>
                    </a:solidFill>
                  </a:rPr>
                  <a:t>= </a:t>
                </a:r>
                <a14:m>
                  <m:oMath xmlns:m="http://schemas.openxmlformats.org/officeDocument/2006/math">
                    <m:sSub>
                      <m:sSubPr>
                        <m:ctrlPr>
                          <a:rPr lang="en-US" i="1">
                            <a:solidFill>
                              <a:schemeClr val="tx1"/>
                            </a:solidFill>
                          </a:rPr>
                        </m:ctrlPr>
                      </m:sSubPr>
                      <m:e>
                        <m:r>
                          <a:rPr lang="en-US" i="1">
                            <a:solidFill>
                              <a:schemeClr val="tx1"/>
                            </a:solidFill>
                          </a:rPr>
                          <m:t>ß</m:t>
                        </m:r>
                      </m:e>
                      <m:sub>
                        <m:r>
                          <a:rPr lang="en-US" i="1">
                            <a:solidFill>
                              <a:schemeClr val="tx1"/>
                            </a:solidFill>
                          </a:rPr>
                          <m:t>0</m:t>
                        </m:r>
                      </m:sub>
                    </m:sSub>
                  </m:oMath>
                </a14:m>
                <a:r>
                  <a:rPr lang="en-US" dirty="0">
                    <a:solidFill>
                      <a:schemeClr val="tx1"/>
                    </a:solidFill>
                  </a:rPr>
                  <a:t> + </a:t>
                </a:r>
                <a14:m>
                  <m:oMath xmlns:m="http://schemas.openxmlformats.org/officeDocument/2006/math">
                    <m:sSub>
                      <m:sSubPr>
                        <m:ctrlPr>
                          <a:rPr lang="en-US" i="1">
                            <a:solidFill>
                              <a:schemeClr val="tx1"/>
                            </a:solidFill>
                          </a:rPr>
                        </m:ctrlPr>
                      </m:sSubPr>
                      <m:e>
                        <m:r>
                          <a:rPr lang="en-US" i="1">
                            <a:solidFill>
                              <a:schemeClr val="tx1"/>
                            </a:solidFill>
                          </a:rPr>
                          <m:t>ß</m:t>
                        </m:r>
                      </m:e>
                      <m:sub>
                        <m:r>
                          <a:rPr lang="en-US" i="1">
                            <a:solidFill>
                              <a:schemeClr val="tx1"/>
                            </a:solidFill>
                          </a:rPr>
                          <m:t>1</m:t>
                        </m:r>
                      </m:sub>
                    </m:sSub>
                  </m:oMath>
                </a14:m>
                <a:r>
                  <a:rPr lang="en-US" dirty="0">
                    <a:solidFill>
                      <a:schemeClr val="tx1"/>
                    </a:solidFill>
                  </a:rPr>
                  <a:t>t + </a:t>
                </a:r>
                <a14:m>
                  <m:oMath xmlns:m="http://schemas.openxmlformats.org/officeDocument/2006/math">
                    <m:sSub>
                      <m:sSubPr>
                        <m:ctrlPr>
                          <a:rPr lang="en-US" i="1">
                            <a:solidFill>
                              <a:schemeClr val="tx1"/>
                            </a:solidFill>
                          </a:rPr>
                        </m:ctrlPr>
                      </m:sSubPr>
                      <m:e>
                        <m:r>
                          <a:rPr lang="en-US" i="1">
                            <a:solidFill>
                              <a:schemeClr val="tx1"/>
                            </a:solidFill>
                          </a:rPr>
                          <m:t>𝑒</m:t>
                        </m:r>
                      </m:e>
                      <m:sub>
                        <m:r>
                          <a:rPr lang="en-US" i="1">
                            <a:solidFill>
                              <a:schemeClr val="tx1"/>
                            </a:solidFill>
                          </a:rPr>
                          <m:t>𝑡</m:t>
                        </m:r>
                      </m:sub>
                    </m:sSub>
                  </m:oMath>
                </a14:m>
                <a:r>
                  <a:rPr lang="en-US" dirty="0">
                    <a:solidFill>
                      <a:schemeClr val="tx1"/>
                    </a:solidFill>
                  </a:rPr>
                  <a:t>;  t=1,2,3,………,n</a:t>
                </a:r>
              </a:p>
              <a:p>
                <a:r>
                  <a:rPr lang="ar-IQ" dirty="0">
                    <a:solidFill>
                      <a:schemeClr val="tx1"/>
                    </a:solidFill>
                  </a:rPr>
                  <a:t>	</a:t>
                </a:r>
                <a:endParaRPr lang="en-US" dirty="0">
                  <a:solidFill>
                    <a:schemeClr val="tx1"/>
                  </a:solidFill>
                </a:endParaRPr>
              </a:p>
              <a:p>
                <a:r>
                  <a:rPr lang="ar-IQ" dirty="0">
                    <a:solidFill>
                      <a:schemeClr val="tx1"/>
                    </a:solidFill>
                  </a:rPr>
                  <a:t>          وان القيم التقديريه للمعالم كما يلي                  </a:t>
                </a:r>
                <a14:m>
                  <m:oMath xmlns:m="http://schemas.openxmlformats.org/officeDocument/2006/math">
                    <m:sSub>
                      <m:sSubPr>
                        <m:ctrlPr>
                          <a:rPr lang="en-US" i="1">
                            <a:solidFill>
                              <a:schemeClr val="tx1"/>
                            </a:solidFill>
                          </a:rPr>
                        </m:ctrlPr>
                      </m:sSubPr>
                      <m:e>
                        <m:r>
                          <a:rPr lang="en-US" i="1">
                            <a:solidFill>
                              <a:schemeClr val="tx1"/>
                            </a:solidFill>
                          </a:rPr>
                          <m:t>𝑏</m:t>
                        </m:r>
                      </m:e>
                      <m:sub>
                        <m:r>
                          <a:rPr lang="en-US" i="1">
                            <a:solidFill>
                              <a:schemeClr val="tx1"/>
                            </a:solidFill>
                          </a:rPr>
                          <m:t>0</m:t>
                        </m:r>
                      </m:sub>
                    </m:sSub>
                    <m:r>
                      <a:rPr lang="en-US" i="1">
                        <a:solidFill>
                          <a:schemeClr val="tx1"/>
                        </a:solidFill>
                      </a:rPr>
                      <m:t>=</m:t>
                    </m:r>
                    <m:acc>
                      <m:accPr>
                        <m:chr m:val="̅"/>
                        <m:ctrlPr>
                          <a:rPr lang="en-US" i="1">
                            <a:solidFill>
                              <a:schemeClr val="tx1"/>
                            </a:solidFill>
                          </a:rPr>
                        </m:ctrlPr>
                      </m:accPr>
                      <m:e>
                        <m:r>
                          <a:rPr lang="en-US" i="1">
                            <a:solidFill>
                              <a:schemeClr val="tx1"/>
                            </a:solidFill>
                          </a:rPr>
                          <m:t>𝑦</m:t>
                        </m:r>
                      </m:e>
                    </m:acc>
                    <m:r>
                      <a:rPr lang="en-US" i="1">
                        <a:solidFill>
                          <a:schemeClr val="tx1"/>
                        </a:solidFill>
                      </a:rPr>
                      <m:t>−</m:t>
                    </m:r>
                    <m:sSub>
                      <m:sSubPr>
                        <m:ctrlPr>
                          <a:rPr lang="en-US" i="1">
                            <a:solidFill>
                              <a:schemeClr val="tx1"/>
                            </a:solidFill>
                          </a:rPr>
                        </m:ctrlPr>
                      </m:sSubPr>
                      <m:e>
                        <m:r>
                          <a:rPr lang="en-US" i="1">
                            <a:solidFill>
                              <a:schemeClr val="tx1"/>
                            </a:solidFill>
                          </a:rPr>
                          <m:t>𝑏</m:t>
                        </m:r>
                      </m:e>
                      <m:sub>
                        <m:r>
                          <a:rPr lang="en-US" i="1">
                            <a:solidFill>
                              <a:schemeClr val="tx1"/>
                            </a:solidFill>
                          </a:rPr>
                          <m:t>1</m:t>
                        </m:r>
                      </m:sub>
                    </m:sSub>
                    <m:acc>
                      <m:accPr>
                        <m:chr m:val="̅"/>
                        <m:ctrlPr>
                          <a:rPr lang="en-US" i="1">
                            <a:solidFill>
                              <a:schemeClr val="tx1"/>
                            </a:solidFill>
                          </a:rPr>
                        </m:ctrlPr>
                      </m:accPr>
                      <m:e>
                        <m:r>
                          <a:rPr lang="en-US" i="1">
                            <a:solidFill>
                              <a:schemeClr val="tx1"/>
                            </a:solidFill>
                          </a:rPr>
                          <m:t>𝑡</m:t>
                        </m:r>
                      </m:e>
                    </m:acc>
                    <m:r>
                      <a:rPr lang="en-US" baseline="-25000">
                        <a:solidFill>
                          <a:schemeClr val="tx1"/>
                        </a:solidFill>
                      </a:rPr>
                      <m:t>…………………….( </m:t>
                    </m:r>
                    <m:r>
                      <a:rPr lang="en-US" baseline="-25000">
                        <a:solidFill>
                          <a:schemeClr val="tx1"/>
                        </a:solidFill>
                      </a:rPr>
                      <m:t>5</m:t>
                    </m:r>
                    <m:r>
                      <a:rPr lang="en-US" baseline="-25000">
                        <a:solidFill>
                          <a:schemeClr val="tx1"/>
                        </a:solidFill>
                      </a:rPr>
                      <m:t> ) </m:t>
                    </m:r>
                  </m:oMath>
                </a14:m>
                <a:endParaRPr lang="en-US" dirty="0">
                  <a:solidFill>
                    <a:schemeClr val="tx1"/>
                  </a:solidFill>
                </a:endParaRPr>
              </a:p>
              <a:p>
                <a14:m>
                  <m:oMath xmlns:m="http://schemas.openxmlformats.org/officeDocument/2006/math">
                    <m:sSub>
                      <m:sSubPr>
                        <m:ctrlPr>
                          <a:rPr lang="en-US" i="1">
                            <a:solidFill>
                              <a:schemeClr val="tx1"/>
                            </a:solidFill>
                          </a:rPr>
                        </m:ctrlPr>
                      </m:sSubPr>
                      <m:e>
                        <m:r>
                          <a:rPr lang="en-US" i="1">
                            <a:solidFill>
                              <a:schemeClr val="tx1"/>
                            </a:solidFill>
                          </a:rPr>
                          <m:t>𝑏</m:t>
                        </m:r>
                      </m:e>
                      <m:sub>
                        <m:r>
                          <a:rPr lang="en-US" i="1">
                            <a:solidFill>
                              <a:schemeClr val="tx1"/>
                            </a:solidFill>
                          </a:rPr>
                          <m:t>1</m:t>
                        </m:r>
                      </m:sub>
                    </m:sSub>
                    <m:r>
                      <a:rPr lang="en-US" i="1">
                        <a:solidFill>
                          <a:schemeClr val="tx1"/>
                        </a:solidFill>
                      </a:rPr>
                      <m:t>=</m:t>
                    </m:r>
                    <m:f>
                      <m:fPr>
                        <m:ctrlPr>
                          <a:rPr lang="en-US" i="1">
                            <a:solidFill>
                              <a:schemeClr val="tx1"/>
                            </a:solidFill>
                          </a:rPr>
                        </m:ctrlPr>
                      </m:fPr>
                      <m:num>
                        <m:nary>
                          <m:naryPr>
                            <m:chr m:val="∑"/>
                            <m:limLoc m:val="undOvr"/>
                            <m:subHide m:val="on"/>
                            <m:supHide m:val="on"/>
                            <m:ctrlPr>
                              <a:rPr lang="en-US" i="1">
                                <a:solidFill>
                                  <a:schemeClr val="tx1"/>
                                </a:solidFill>
                              </a:rPr>
                            </m:ctrlPr>
                          </m:naryPr>
                          <m:sub/>
                          <m:sup/>
                          <m:e>
                            <m:r>
                              <a:rPr lang="en-US" i="1">
                                <a:solidFill>
                                  <a:schemeClr val="tx1"/>
                                </a:solidFill>
                              </a:rPr>
                              <m:t>𝑡</m:t>
                            </m:r>
                            <m:sSub>
                              <m:sSubPr>
                                <m:ctrlPr>
                                  <a:rPr lang="en-US" i="1">
                                    <a:solidFill>
                                      <a:schemeClr val="tx1"/>
                                    </a:solidFill>
                                  </a:rPr>
                                </m:ctrlPr>
                              </m:sSubPr>
                              <m:e>
                                <m:r>
                                  <a:rPr lang="en-US" i="1">
                                    <a:solidFill>
                                      <a:schemeClr val="tx1"/>
                                    </a:solidFill>
                                  </a:rPr>
                                  <m:t>𝑦</m:t>
                                </m:r>
                              </m:e>
                              <m:sub>
                                <m:r>
                                  <a:rPr lang="en-US" i="1">
                                    <a:solidFill>
                                      <a:schemeClr val="tx1"/>
                                    </a:solidFill>
                                  </a:rPr>
                                  <m:t>.</m:t>
                                </m:r>
                              </m:sub>
                            </m:sSub>
                            <m:r>
                              <a:rPr lang="en-US" i="1">
                                <a:solidFill>
                                  <a:schemeClr val="tx1"/>
                                </a:solidFill>
                              </a:rPr>
                              <m:t>−</m:t>
                            </m:r>
                            <m:r>
                              <a:rPr lang="en-US" i="1">
                                <a:solidFill>
                                  <a:schemeClr val="tx1"/>
                                </a:solidFill>
                              </a:rPr>
                              <m:t>𝑛</m:t>
                            </m:r>
                            <m:acc>
                              <m:accPr>
                                <m:chr m:val="̅"/>
                                <m:ctrlPr>
                                  <a:rPr lang="en-US" i="1">
                                    <a:solidFill>
                                      <a:schemeClr val="tx1"/>
                                    </a:solidFill>
                                  </a:rPr>
                                </m:ctrlPr>
                              </m:accPr>
                              <m:e>
                                <m:r>
                                  <a:rPr lang="en-US" i="1">
                                    <a:solidFill>
                                      <a:schemeClr val="tx1"/>
                                    </a:solidFill>
                                  </a:rPr>
                                  <m:t>𝑡</m:t>
                                </m:r>
                              </m:e>
                            </m:acc>
                            <m:acc>
                              <m:accPr>
                                <m:chr m:val="̅"/>
                                <m:ctrlPr>
                                  <a:rPr lang="en-US" i="1">
                                    <a:solidFill>
                                      <a:schemeClr val="tx1"/>
                                    </a:solidFill>
                                  </a:rPr>
                                </m:ctrlPr>
                              </m:accPr>
                              <m:e>
                                <m:r>
                                  <a:rPr lang="en-US" i="1">
                                    <a:solidFill>
                                      <a:schemeClr val="tx1"/>
                                    </a:solidFill>
                                  </a:rPr>
                                  <m:t>𝑦</m:t>
                                </m:r>
                              </m:e>
                            </m:acc>
                          </m:e>
                        </m:nary>
                      </m:num>
                      <m:den>
                        <m:nary>
                          <m:naryPr>
                            <m:chr m:val="∑"/>
                            <m:limLoc m:val="undOvr"/>
                            <m:subHide m:val="on"/>
                            <m:supHide m:val="on"/>
                            <m:ctrlPr>
                              <a:rPr lang="en-US" i="1">
                                <a:solidFill>
                                  <a:schemeClr val="tx1"/>
                                </a:solidFill>
                              </a:rPr>
                            </m:ctrlPr>
                          </m:naryPr>
                          <m:sub/>
                          <m:sup/>
                          <m:e>
                            <m:sSup>
                              <m:sSupPr>
                                <m:ctrlPr>
                                  <a:rPr lang="en-US" i="1">
                                    <a:solidFill>
                                      <a:schemeClr val="tx1"/>
                                    </a:solidFill>
                                  </a:rPr>
                                </m:ctrlPr>
                              </m:sSupPr>
                              <m:e>
                                <m:r>
                                  <a:rPr lang="en-US" i="1">
                                    <a:solidFill>
                                      <a:schemeClr val="tx1"/>
                                    </a:solidFill>
                                  </a:rPr>
                                  <m:t>𝑡</m:t>
                                </m:r>
                              </m:e>
                              <m:sup>
                                <m:r>
                                  <a:rPr lang="en-US" i="1">
                                    <a:solidFill>
                                      <a:schemeClr val="tx1"/>
                                    </a:solidFill>
                                  </a:rPr>
                                  <m:t>2</m:t>
                                </m:r>
                              </m:sup>
                            </m:sSup>
                            <m:r>
                              <a:rPr lang="en-US" i="1">
                                <a:solidFill>
                                  <a:schemeClr val="tx1"/>
                                </a:solidFill>
                              </a:rPr>
                              <m:t>−</m:t>
                            </m:r>
                            <m:sSup>
                              <m:sSupPr>
                                <m:ctrlPr>
                                  <a:rPr lang="en-US" i="1">
                                    <a:solidFill>
                                      <a:schemeClr val="tx1"/>
                                    </a:solidFill>
                                  </a:rPr>
                                </m:ctrlPr>
                              </m:sSupPr>
                              <m:e>
                                <m:r>
                                  <a:rPr lang="en-US" i="1">
                                    <a:solidFill>
                                      <a:schemeClr val="tx1"/>
                                    </a:solidFill>
                                  </a:rPr>
                                  <m:t>𝑛</m:t>
                                </m:r>
                                <m:acc>
                                  <m:accPr>
                                    <m:chr m:val="̅"/>
                                    <m:ctrlPr>
                                      <a:rPr lang="en-US" i="1">
                                        <a:solidFill>
                                          <a:schemeClr val="tx1"/>
                                        </a:solidFill>
                                      </a:rPr>
                                    </m:ctrlPr>
                                  </m:accPr>
                                  <m:e>
                                    <m:r>
                                      <a:rPr lang="en-US" i="1">
                                        <a:solidFill>
                                          <a:schemeClr val="tx1"/>
                                        </a:solidFill>
                                      </a:rPr>
                                      <m:t>𝑡</m:t>
                                    </m:r>
                                  </m:e>
                                </m:acc>
                              </m:e>
                              <m:sup>
                                <m:r>
                                  <a:rPr lang="en-US" i="1">
                                    <a:solidFill>
                                      <a:schemeClr val="tx1"/>
                                    </a:solidFill>
                                  </a:rPr>
                                  <m:t>2</m:t>
                                </m:r>
                              </m:sup>
                            </m:sSup>
                          </m:e>
                        </m:nary>
                      </m:den>
                    </m:f>
                    <m:r>
                      <a:rPr lang="en-US">
                        <a:solidFill>
                          <a:schemeClr val="tx1"/>
                        </a:solidFill>
                      </a:rPr>
                      <m:t>……………………(</m:t>
                    </m:r>
                    <m:r>
                      <a:rPr lang="en-US">
                        <a:solidFill>
                          <a:schemeClr val="tx1"/>
                        </a:solidFill>
                      </a:rPr>
                      <m:t>6</m:t>
                    </m:r>
                    <m:r>
                      <a:rPr lang="en-US">
                        <a:solidFill>
                          <a:schemeClr val="tx1"/>
                        </a:solidFill>
                      </a:rPr>
                      <m:t>)</m:t>
                    </m:r>
                  </m:oMath>
                </a14:m>
                <a:endParaRPr lang="en-US" dirty="0">
                  <a:solidFill>
                    <a:schemeClr val="tx1"/>
                  </a:solidFill>
                </a:endParaRPr>
              </a:p>
              <a:p>
                <a:r>
                  <a:rPr lang="ar-IQ" dirty="0">
                    <a:solidFill>
                      <a:schemeClr val="tx1"/>
                    </a:solidFill>
                  </a:rPr>
                  <a:t>ومعادلة الاتجاه العام التقديرية تكون :          </a:t>
                </a:r>
                <a:endParaRPr lang="en-US" dirty="0">
                  <a:solidFill>
                    <a:schemeClr val="tx1"/>
                  </a:solidFill>
                </a:endParaRPr>
              </a:p>
              <a:p>
                <a14:m>
                  <m:oMath xmlns:m="http://schemas.openxmlformats.org/officeDocument/2006/math">
                    <m:sSub>
                      <m:sSubPr>
                        <m:ctrlPr>
                          <a:rPr lang="en-US" i="1">
                            <a:solidFill>
                              <a:schemeClr val="tx1"/>
                            </a:solidFill>
                          </a:rPr>
                        </m:ctrlPr>
                      </m:sSubPr>
                      <m:e>
                        <m:r>
                          <a:rPr lang="en-US" i="1">
                            <a:solidFill>
                              <a:schemeClr val="tx1"/>
                            </a:solidFill>
                          </a:rPr>
                          <m:t>𝑏</m:t>
                        </m:r>
                      </m:e>
                      <m:sub>
                        <m:r>
                          <a:rPr lang="en-US" i="1">
                            <a:solidFill>
                              <a:schemeClr val="tx1"/>
                            </a:solidFill>
                          </a:rPr>
                          <m:t>0</m:t>
                        </m:r>
                      </m:sub>
                    </m:sSub>
                    <m:r>
                      <a:rPr lang="en-US">
                        <a:solidFill>
                          <a:schemeClr val="tx1"/>
                        </a:solidFill>
                      </a:rPr>
                      <m:t>+</m:t>
                    </m:r>
                    <m:sSub>
                      <m:sSubPr>
                        <m:ctrlPr>
                          <a:rPr lang="en-US" i="1">
                            <a:solidFill>
                              <a:schemeClr val="tx1"/>
                            </a:solidFill>
                          </a:rPr>
                        </m:ctrlPr>
                      </m:sSubPr>
                      <m:e>
                        <m:r>
                          <a:rPr lang="en-US" i="1">
                            <a:solidFill>
                              <a:schemeClr val="tx1"/>
                            </a:solidFill>
                          </a:rPr>
                          <m:t>𝑏</m:t>
                        </m:r>
                      </m:e>
                      <m:sub>
                        <m:r>
                          <a:rPr lang="en-US" i="1">
                            <a:solidFill>
                              <a:schemeClr val="tx1"/>
                            </a:solidFill>
                          </a:rPr>
                          <m:t>1</m:t>
                        </m:r>
                      </m:sub>
                    </m:sSub>
                    <m:r>
                      <a:rPr lang="en-US" i="1">
                        <a:solidFill>
                          <a:schemeClr val="tx1"/>
                        </a:solidFill>
                      </a:rPr>
                      <m:t>𝑡</m:t>
                    </m:r>
                  </m:oMath>
                </a14:m>
                <a:r>
                  <a:rPr lang="en-US" dirty="0">
                    <a:solidFill>
                      <a:schemeClr val="tx1"/>
                    </a:solidFill>
                  </a:rPr>
                  <a:t>  … …. … … … …(7) </a:t>
                </a:r>
                <a:r>
                  <a:rPr lang="ar-IQ" dirty="0">
                    <a:solidFill>
                      <a:schemeClr val="tx1"/>
                    </a:solidFill>
                  </a:rPr>
                  <a:t> = </a:t>
                </a:r>
                <a14:m>
                  <m:oMath xmlns:m="http://schemas.openxmlformats.org/officeDocument/2006/math">
                    <m:sSub>
                      <m:sSubPr>
                        <m:ctrlPr>
                          <a:rPr lang="en-US" i="1">
                            <a:solidFill>
                              <a:schemeClr val="tx1"/>
                            </a:solidFill>
                          </a:rPr>
                        </m:ctrlPr>
                      </m:sSubPr>
                      <m:e>
                        <m:r>
                          <a:rPr lang="en-US" i="1">
                            <a:solidFill>
                              <a:schemeClr val="tx1"/>
                            </a:solidFill>
                          </a:rPr>
                          <m:t>𝑦</m:t>
                        </m:r>
                        <m:r>
                          <a:rPr lang="en-US" i="1">
                            <a:solidFill>
                              <a:schemeClr val="tx1"/>
                            </a:solidFill>
                          </a:rPr>
                          <m:t>̂</m:t>
                        </m:r>
                      </m:e>
                      <m:sub>
                        <m:r>
                          <a:rPr lang="en-US" i="1">
                            <a:solidFill>
                              <a:schemeClr val="tx1"/>
                            </a:solidFill>
                          </a:rPr>
                          <m:t>𝑡</m:t>
                        </m:r>
                      </m:sub>
                    </m:sSub>
                  </m:oMath>
                </a14:m>
                <a:endParaRPr lang="ar-IQ" dirty="0">
                  <a:solidFill>
                    <a:schemeClr val="tx1"/>
                  </a:solidFill>
                </a:endParaRPr>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395536" y="1412776"/>
                <a:ext cx="8496943" cy="4968552"/>
              </a:xfrm>
              <a:blipFill rotWithShape="1">
                <a:blip r:embed="rId2"/>
                <a:stretch>
                  <a:fillRect l="-1793" t="-2331" r="-1004"/>
                </a:stretch>
              </a:blipFill>
            </p:spPr>
            <p:txBody>
              <a:bodyPr/>
              <a:lstStyle/>
              <a:p>
                <a:r>
                  <a:rPr lang="ar-IQ">
                    <a:noFill/>
                  </a:rPr>
                  <a:t> </a:t>
                </a:r>
              </a:p>
            </p:txBody>
          </p:sp>
        </mc:Fallback>
      </mc:AlternateContent>
      <p:sp>
        <p:nvSpPr>
          <p:cNvPr id="3" name="Title 2"/>
          <p:cNvSpPr>
            <a:spLocks noGrp="1"/>
          </p:cNvSpPr>
          <p:nvPr>
            <p:ph type="title"/>
          </p:nvPr>
        </p:nvSpPr>
        <p:spPr>
          <a:xfrm>
            <a:off x="457200" y="338328"/>
            <a:ext cx="8229600" cy="930432"/>
          </a:xfrm>
        </p:spPr>
        <p:txBody>
          <a:bodyPr/>
          <a:lstStyle/>
          <a:p>
            <a:r>
              <a:rPr lang="ar-IQ" b="1" u="sng" dirty="0">
                <a:solidFill>
                  <a:schemeClr val="tx1"/>
                </a:solidFill>
                <a:effectLst>
                  <a:outerShdw blurRad="38100" dist="38100" dir="2700000" algn="tl">
                    <a:srgbClr val="000000">
                      <a:alpha val="43137"/>
                    </a:srgbClr>
                  </a:outerShdw>
                </a:effectLst>
              </a:rPr>
              <a:t>طريقة المربعات الصغرى الاعتيادية </a:t>
            </a:r>
            <a:endParaRPr lang="ar-IQ"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0477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Title 2"/>
              <p:cNvSpPr>
                <a:spLocks noGrp="1"/>
              </p:cNvSpPr>
              <p:nvPr>
                <p:ph idx="1"/>
              </p:nvPr>
            </p:nvSpPr>
            <p:spPr>
              <a:xfrm>
                <a:off x="684213" y="404813"/>
                <a:ext cx="8027987" cy="5792787"/>
              </a:xfrm>
            </p:spPr>
            <p:txBody>
              <a:bodyPr/>
              <a:lstStyle/>
              <a:p>
                <a:r>
                  <a:rPr lang="ar-SA" b="1" dirty="0"/>
                  <a:t>وتعد طريقة أقل </a:t>
                </a:r>
                <a:r>
                  <a:rPr lang="ar-EG" b="1" dirty="0"/>
                  <a:t>المربعات </a:t>
                </a:r>
                <a:r>
                  <a:rPr lang="en-US" b="1" dirty="0"/>
                  <a:t>Least Squares Method</a:t>
                </a:r>
                <a:r>
                  <a:rPr lang="ar-SA" b="1" dirty="0"/>
                  <a:t> من أفضل الطرق لأنها</a:t>
                </a:r>
                <a:r>
                  <a:rPr lang="ar-EG" b="1" dirty="0"/>
                  <a:t> تجعل مجموع مربعات الأخطاء العشوائية أقل ما يمكن، </a:t>
                </a:r>
                <a:r>
                  <a:rPr lang="ar-SA" b="1" dirty="0"/>
                  <a:t>ولحساب القيمة المقدرة لمعامل الإنحدار البسيط للمتغير التابع </a:t>
                </a:r>
                <a:r>
                  <a:rPr lang="en-US" b="1" dirty="0"/>
                  <a:t>y</a:t>
                </a:r>
                <a:r>
                  <a:rPr lang="ar-SA" b="1" dirty="0"/>
                  <a:t> بدلالة المتغير المستقل </a:t>
                </a:r>
                <a:r>
                  <a:rPr lang="en-US" b="1" dirty="0"/>
                  <a:t>x</a:t>
                </a:r>
                <a:r>
                  <a:rPr lang="ar-SA" b="1" dirty="0"/>
                  <a:t> تطبق المعادلة الآتية:</a:t>
                </a:r>
                <a:endParaRPr lang="en-US" dirty="0"/>
              </a:p>
              <a:p>
                <a:endParaRPr lang="ar-IQ" b="1" i="1" dirty="0" smtClean="0"/>
              </a:p>
              <a:p>
                <a:pPr marL="0" indent="0">
                  <a:buNone/>
                </a:pPr>
                <a14:m>
                  <m:oMathPara xmlns:m="http://schemas.openxmlformats.org/officeDocument/2006/math">
                    <m:oMathParaPr>
                      <m:jc m:val="centerGroup"/>
                    </m:oMathParaPr>
                    <m:oMath xmlns:m="http://schemas.openxmlformats.org/officeDocument/2006/math">
                      <m:acc>
                        <m:accPr>
                          <m:chr m:val="̂"/>
                          <m:ctrlPr>
                            <a:rPr lang="en-US" b="1" i="1"/>
                          </m:ctrlPr>
                        </m:accPr>
                        <m:e>
                          <m:r>
                            <a:rPr lang="en-US" b="1" i="1"/>
                            <m:t>𝒚</m:t>
                          </m:r>
                        </m:e>
                      </m:acc>
                      <m:r>
                        <a:rPr lang="en-US" b="1" i="1"/>
                        <m:t>= </m:t>
                      </m:r>
                      <m:acc>
                        <m:accPr>
                          <m:chr m:val="̂"/>
                          <m:ctrlPr>
                            <a:rPr lang="en-US" b="1" i="1"/>
                          </m:ctrlPr>
                        </m:accPr>
                        <m:e>
                          <m:r>
                            <a:rPr lang="en-US" b="1" i="1"/>
                            <m:t>𝒂</m:t>
                          </m:r>
                        </m:e>
                      </m:acc>
                      <m:r>
                        <a:rPr lang="en-US" b="1" i="1"/>
                        <m:t>+ </m:t>
                      </m:r>
                      <m:acc>
                        <m:accPr>
                          <m:chr m:val="̂"/>
                          <m:ctrlPr>
                            <a:rPr lang="en-US" b="1" i="1"/>
                          </m:ctrlPr>
                        </m:accPr>
                        <m:e>
                          <m:r>
                            <a:rPr lang="en-US" b="1" i="1"/>
                            <m:t>𝒃</m:t>
                          </m:r>
                        </m:e>
                      </m:acc>
                      <m:r>
                        <a:rPr lang="en-US" b="1" i="1"/>
                        <m:t> </m:t>
                      </m:r>
                      <m:r>
                        <a:rPr lang="en-US" b="1" i="1"/>
                        <m:t>𝒙</m:t>
                      </m:r>
                      <m:r>
                        <a:rPr lang="en-US" b="1" i="1"/>
                        <m:t>+</m:t>
                      </m:r>
                      <m:r>
                        <a:rPr lang="en-US" b="1" i="1"/>
                        <m:t>𝒆</m:t>
                      </m:r>
                    </m:oMath>
                  </m:oMathPara>
                </a14:m>
                <a:endParaRPr lang="en-US" dirty="0"/>
              </a:p>
              <a:p>
                <a:r>
                  <a:rPr lang="ar-SA" b="1" dirty="0"/>
                  <a:t>ولحساب قيمة </a:t>
                </a:r>
                <a14:m>
                  <m:oMath xmlns:m="http://schemas.openxmlformats.org/officeDocument/2006/math">
                    <m:acc>
                      <m:accPr>
                        <m:chr m:val="̂"/>
                        <m:ctrlPr>
                          <a:rPr lang="en-US" b="1" i="1"/>
                        </m:ctrlPr>
                      </m:accPr>
                      <m:e>
                        <m:r>
                          <a:rPr lang="en-US" b="1" i="1"/>
                          <m:t>𝒃</m:t>
                        </m:r>
                      </m:e>
                    </m:acc>
                  </m:oMath>
                </a14:m>
                <a:r>
                  <a:rPr lang="ar-SA" b="1" dirty="0"/>
                  <a:t> كمايلي:</a:t>
                </a:r>
                <a:endParaRPr lang="en-US" dirty="0"/>
              </a:p>
              <a:p>
                <a:r>
                  <a:rPr lang="ar-SA" b="1" dirty="0"/>
                  <a:t> </a:t>
                </a:r>
                <a:endParaRPr lang="ar-IQ" b="1" dirty="0" smtClean="0"/>
              </a:p>
              <a:p>
                <a:pPr marL="0" indent="0">
                  <a:buNone/>
                </a:pPr>
                <a14:m>
                  <m:oMathPara xmlns:m="http://schemas.openxmlformats.org/officeDocument/2006/math">
                    <m:oMathParaPr>
                      <m:jc m:val="centerGroup"/>
                    </m:oMathParaPr>
                    <m:oMath xmlns:m="http://schemas.openxmlformats.org/officeDocument/2006/math">
                      <m:acc>
                        <m:accPr>
                          <m:chr m:val="̂"/>
                          <m:ctrlPr>
                            <a:rPr lang="en-US" b="1" i="1"/>
                          </m:ctrlPr>
                        </m:accPr>
                        <m:e>
                          <m:r>
                            <a:rPr lang="en-US" b="1" i="1"/>
                            <m:t>𝒃</m:t>
                          </m:r>
                        </m:e>
                      </m:acc>
                      <m:r>
                        <a:rPr lang="en-US" b="1" i="1"/>
                        <m:t>=</m:t>
                      </m:r>
                      <m:f>
                        <m:fPr>
                          <m:ctrlPr>
                            <a:rPr lang="en-US" b="1" i="1"/>
                          </m:ctrlPr>
                        </m:fPr>
                        <m:num>
                          <m:r>
                            <a:rPr lang="en-US" b="1" i="1"/>
                            <m:t>𝒏</m:t>
                          </m:r>
                          <m:nary>
                            <m:naryPr>
                              <m:chr m:val="∑"/>
                              <m:limLoc m:val="undOvr"/>
                              <m:subHide m:val="on"/>
                              <m:supHide m:val="on"/>
                              <m:ctrlPr>
                                <a:rPr lang="en-US" b="1" i="1"/>
                              </m:ctrlPr>
                            </m:naryPr>
                            <m:sub/>
                            <m:sup/>
                            <m:e>
                              <m:r>
                                <a:rPr lang="en-US" b="1" i="1"/>
                                <m:t>𝒙𝒚</m:t>
                              </m:r>
                              <m:r>
                                <a:rPr lang="en-US" b="1" i="1"/>
                                <m:t>−</m:t>
                              </m:r>
                              <m:nary>
                                <m:naryPr>
                                  <m:chr m:val="∑"/>
                                  <m:limLoc m:val="undOvr"/>
                                  <m:subHide m:val="on"/>
                                  <m:supHide m:val="on"/>
                                  <m:ctrlPr>
                                    <a:rPr lang="en-US" b="1" i="1"/>
                                  </m:ctrlPr>
                                </m:naryPr>
                                <m:sub/>
                                <m:sup/>
                                <m:e>
                                  <m:r>
                                    <a:rPr lang="en-US" b="1" i="1"/>
                                    <m:t>𝒙</m:t>
                                  </m:r>
                                  <m:nary>
                                    <m:naryPr>
                                      <m:chr m:val="∑"/>
                                      <m:limLoc m:val="undOvr"/>
                                      <m:subHide m:val="on"/>
                                      <m:supHide m:val="on"/>
                                      <m:ctrlPr>
                                        <a:rPr lang="en-US" b="1" i="1"/>
                                      </m:ctrlPr>
                                    </m:naryPr>
                                    <m:sub/>
                                    <m:sup/>
                                    <m:e>
                                      <m:r>
                                        <a:rPr lang="en-US" b="1" i="1"/>
                                        <m:t>𝒚</m:t>
                                      </m:r>
                                    </m:e>
                                  </m:nary>
                                </m:e>
                              </m:nary>
                            </m:e>
                          </m:nary>
                        </m:num>
                        <m:den>
                          <m:r>
                            <a:rPr lang="en-US" b="1" i="1"/>
                            <m:t>𝒏</m:t>
                          </m:r>
                          <m:nary>
                            <m:naryPr>
                              <m:chr m:val="∑"/>
                              <m:limLoc m:val="undOvr"/>
                              <m:subHide m:val="on"/>
                              <m:supHide m:val="on"/>
                              <m:ctrlPr>
                                <a:rPr lang="en-US" b="1" i="1"/>
                              </m:ctrlPr>
                            </m:naryPr>
                            <m:sub/>
                            <m:sup/>
                            <m:e>
                              <m:sSup>
                                <m:sSupPr>
                                  <m:ctrlPr>
                                    <a:rPr lang="en-US" b="1" i="1"/>
                                  </m:ctrlPr>
                                </m:sSupPr>
                                <m:e>
                                  <m:r>
                                    <a:rPr lang="en-US" b="1" i="1"/>
                                    <m:t>𝒙</m:t>
                                  </m:r>
                                </m:e>
                                <m:sup>
                                  <m:r>
                                    <a:rPr lang="en-US" b="1" i="1"/>
                                    <m:t>𝟐</m:t>
                                  </m:r>
                                </m:sup>
                              </m:sSup>
                            </m:e>
                          </m:nary>
                          <m:r>
                            <a:rPr lang="en-US" b="1" i="1"/>
                            <m:t>−</m:t>
                          </m:r>
                          <m:sSup>
                            <m:sSupPr>
                              <m:ctrlPr>
                                <a:rPr lang="en-US" b="1" i="1"/>
                              </m:ctrlPr>
                            </m:sSupPr>
                            <m:e>
                              <m:r>
                                <a:rPr lang="en-US" b="1" i="1"/>
                                <m:t>(</m:t>
                              </m:r>
                              <m:nary>
                                <m:naryPr>
                                  <m:chr m:val="∑"/>
                                  <m:limLoc m:val="undOvr"/>
                                  <m:subHide m:val="on"/>
                                  <m:supHide m:val="on"/>
                                  <m:ctrlPr>
                                    <a:rPr lang="en-US" b="1" i="1"/>
                                  </m:ctrlPr>
                                </m:naryPr>
                                <m:sub/>
                                <m:sup/>
                                <m:e>
                                  <m:r>
                                    <a:rPr lang="en-US" b="1" i="1"/>
                                    <m:t>𝒙</m:t>
                                  </m:r>
                                  <m:r>
                                    <a:rPr lang="en-US" b="1" i="1"/>
                                    <m:t>)</m:t>
                                  </m:r>
                                </m:e>
                              </m:nary>
                            </m:e>
                            <m:sup>
                              <m:r>
                                <a:rPr lang="en-US" b="1" i="1"/>
                                <m:t>𝟐</m:t>
                              </m:r>
                            </m:sup>
                          </m:sSup>
                        </m:den>
                      </m:f>
                    </m:oMath>
                  </m:oMathPara>
                </a14:m>
                <a:endParaRPr lang="en-US" dirty="0" smtClean="0"/>
              </a:p>
              <a:p>
                <a:r>
                  <a:rPr lang="ar-SA" b="1" dirty="0"/>
                  <a:t>وتحسب قيمة </a:t>
                </a:r>
                <a14:m>
                  <m:oMath xmlns:m="http://schemas.openxmlformats.org/officeDocument/2006/math">
                    <m:acc>
                      <m:accPr>
                        <m:chr m:val="̂"/>
                        <m:ctrlPr>
                          <a:rPr lang="en-US" b="1" i="1"/>
                        </m:ctrlPr>
                      </m:accPr>
                      <m:e>
                        <m:r>
                          <a:rPr lang="en-US" b="1" i="1"/>
                          <m:t>𝒂</m:t>
                        </m:r>
                      </m:e>
                    </m:acc>
                  </m:oMath>
                </a14:m>
                <a:r>
                  <a:rPr lang="ar-SA" b="1" dirty="0"/>
                  <a:t> كمايلي:</a:t>
                </a:r>
                <a:endParaRPr lang="en-US" dirty="0"/>
              </a:p>
              <a:p>
                <a14:m>
                  <m:oMath xmlns:m="http://schemas.openxmlformats.org/officeDocument/2006/math">
                    <m:acc>
                      <m:accPr>
                        <m:chr m:val="̂"/>
                        <m:ctrlPr>
                          <a:rPr lang="en-US" b="1" i="1"/>
                        </m:ctrlPr>
                      </m:accPr>
                      <m:e>
                        <m:r>
                          <a:rPr lang="en-US" b="1" i="1"/>
                          <m:t>𝒂</m:t>
                        </m:r>
                      </m:e>
                    </m:acc>
                    <m:r>
                      <a:rPr lang="en-US" b="1" i="1"/>
                      <m:t>=</m:t>
                    </m:r>
                    <m:acc>
                      <m:accPr>
                        <m:chr m:val="̅"/>
                        <m:ctrlPr>
                          <a:rPr lang="en-US" b="1" i="1"/>
                        </m:ctrlPr>
                      </m:accPr>
                      <m:e>
                        <m:r>
                          <a:rPr lang="en-US" b="1" i="1"/>
                          <m:t>𝒚</m:t>
                        </m:r>
                      </m:e>
                    </m:acc>
                    <m:r>
                      <a:rPr lang="en-US" b="1" i="1"/>
                      <m:t>− </m:t>
                    </m:r>
                    <m:sSub>
                      <m:sSubPr>
                        <m:ctrlPr>
                          <a:rPr lang="en-US" b="1" i="1"/>
                        </m:ctrlPr>
                      </m:sSubPr>
                      <m:e>
                        <m:acc>
                          <m:accPr>
                            <m:chr m:val="̂"/>
                            <m:ctrlPr>
                              <a:rPr lang="en-US" b="1" i="1"/>
                            </m:ctrlPr>
                          </m:accPr>
                          <m:e>
                            <m:r>
                              <a:rPr lang="en-US" b="1" i="1"/>
                              <m:t>𝒃</m:t>
                            </m:r>
                          </m:e>
                        </m:acc>
                      </m:e>
                      <m:sub>
                        <m:r>
                          <a:rPr lang="en-US" b="1" i="1"/>
                          <m:t> </m:t>
                        </m:r>
                      </m:sub>
                    </m:sSub>
                    <m:acc>
                      <m:accPr>
                        <m:chr m:val="̅"/>
                        <m:ctrlPr>
                          <a:rPr lang="en-US" b="1" i="1"/>
                        </m:ctrlPr>
                      </m:accPr>
                      <m:e>
                        <m:r>
                          <a:rPr lang="en-US" b="1" i="1"/>
                          <m:t>𝒙</m:t>
                        </m:r>
                      </m:e>
                    </m:acc>
                  </m:oMath>
                </a14:m>
                <a:r>
                  <a:rPr lang="ar-IQ" dirty="0" smtClean="0"/>
                  <a:t> </a:t>
                </a:r>
                <a:endParaRPr lang="en-US" dirty="0"/>
              </a:p>
              <a:p>
                <a:endParaRPr lang="ar-IQ" dirty="0"/>
              </a:p>
            </p:txBody>
          </p:sp>
        </mc:Choice>
        <mc:Fallback>
          <p:sp>
            <p:nvSpPr>
              <p:cNvPr id="4" name="Title 2"/>
              <p:cNvSpPr>
                <a:spLocks noGrp="1" noRot="1" noChangeAspect="1" noMove="1" noResize="1" noEditPoints="1" noAdjustHandles="1" noChangeArrowheads="1" noChangeShapeType="1" noTextEdit="1"/>
              </p:cNvSpPr>
              <p:nvPr>
                <p:ph idx="1"/>
              </p:nvPr>
            </p:nvSpPr>
            <p:spPr>
              <a:xfrm>
                <a:off x="684213" y="404813"/>
                <a:ext cx="8027987" cy="5792787"/>
              </a:xfrm>
              <a:blipFill rotWithShape="1">
                <a:blip r:embed="rId2"/>
                <a:stretch>
                  <a:fillRect t="-1157" r="-1367"/>
                </a:stretch>
              </a:blipFill>
            </p:spPr>
            <p:txBody>
              <a:bodyPr/>
              <a:lstStyle/>
              <a:p>
                <a:r>
                  <a:rPr lang="ar-IQ">
                    <a:noFill/>
                  </a:rPr>
                  <a:t> </a:t>
                </a:r>
              </a:p>
            </p:txBody>
          </p:sp>
        </mc:Fallback>
      </mc:AlternateContent>
    </p:spTree>
    <p:extLst>
      <p:ext uri="{BB962C8B-B14F-4D97-AF65-F5344CB8AC3E}">
        <p14:creationId xmlns:p14="http://schemas.microsoft.com/office/powerpoint/2010/main" val="498741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TotalTime>
  <Words>154</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Waveform</vt:lpstr>
      <vt:lpstr>Lecture Seven</vt:lpstr>
      <vt:lpstr>طريقة المربعات الصغرى الاعتيادية </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Seven</dc:title>
  <dc:creator>DR.Ahmed Saker</dc:creator>
  <cp:lastModifiedBy>DR.Ahmed Saker</cp:lastModifiedBy>
  <cp:revision>2</cp:revision>
  <dcterms:created xsi:type="dcterms:W3CDTF">2019-05-14T14:31:52Z</dcterms:created>
  <dcterms:modified xsi:type="dcterms:W3CDTF">2019-05-14T14:42:49Z</dcterms:modified>
</cp:coreProperties>
</file>