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850759E-5323-4C1D-BFCF-62419DA0A25B}" type="datetimeFigureOut">
              <a:rPr lang="ar-IQ" smtClean="0"/>
              <a:t>07/09/1440</a:t>
            </a:fld>
            <a:endParaRPr lang="ar-IQ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IQ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436C957-50B6-4DE1-93C5-BAB2FD5EC569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759E-5323-4C1D-BFCF-62419DA0A25B}" type="datetimeFigureOut">
              <a:rPr lang="ar-IQ" smtClean="0"/>
              <a:t>07/09/1440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C957-50B6-4DE1-93C5-BAB2FD5EC56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759E-5323-4C1D-BFCF-62419DA0A25B}" type="datetimeFigureOut">
              <a:rPr lang="ar-IQ" smtClean="0"/>
              <a:t>07/09/1440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C957-50B6-4DE1-93C5-BAB2FD5EC56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850759E-5323-4C1D-BFCF-62419DA0A25B}" type="datetimeFigureOut">
              <a:rPr lang="ar-IQ" smtClean="0"/>
              <a:t>07/09/1440</a:t>
            </a:fld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436C957-50B6-4DE1-93C5-BAB2FD5EC569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850759E-5323-4C1D-BFCF-62419DA0A25B}" type="datetimeFigureOut">
              <a:rPr lang="ar-IQ" smtClean="0"/>
              <a:t>07/09/1440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IQ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436C957-50B6-4DE1-93C5-BAB2FD5EC569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759E-5323-4C1D-BFCF-62419DA0A25B}" type="datetimeFigureOut">
              <a:rPr lang="ar-IQ" smtClean="0"/>
              <a:t>07/09/1440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C957-50B6-4DE1-93C5-BAB2FD5EC569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759E-5323-4C1D-BFCF-62419DA0A25B}" type="datetimeFigureOut">
              <a:rPr lang="ar-IQ" smtClean="0"/>
              <a:t>07/09/1440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C957-50B6-4DE1-93C5-BAB2FD5EC569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850759E-5323-4C1D-BFCF-62419DA0A25B}" type="datetimeFigureOut">
              <a:rPr lang="ar-IQ" smtClean="0"/>
              <a:t>07/09/1440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436C957-50B6-4DE1-93C5-BAB2FD5EC569}" type="slidenum">
              <a:rPr lang="ar-IQ" smtClean="0"/>
              <a:t>‹#›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0759E-5323-4C1D-BFCF-62419DA0A25B}" type="datetimeFigureOut">
              <a:rPr lang="ar-IQ" smtClean="0"/>
              <a:t>07/09/1440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6C957-50B6-4DE1-93C5-BAB2FD5EC56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850759E-5323-4C1D-BFCF-62419DA0A25B}" type="datetimeFigureOut">
              <a:rPr lang="ar-IQ" smtClean="0"/>
              <a:t>07/09/1440</a:t>
            </a:fld>
            <a:endParaRPr lang="ar-IQ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436C957-50B6-4DE1-93C5-BAB2FD5EC569}" type="slidenum">
              <a:rPr lang="ar-IQ" smtClean="0"/>
              <a:t>‹#›</a:t>
            </a:fld>
            <a:endParaRPr lang="ar-IQ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850759E-5323-4C1D-BFCF-62419DA0A25B}" type="datetimeFigureOut">
              <a:rPr lang="ar-IQ" smtClean="0"/>
              <a:t>07/09/1440</a:t>
            </a:fld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436C957-50B6-4DE1-93C5-BAB2FD5EC569}" type="slidenum">
              <a:rPr lang="ar-IQ" smtClean="0"/>
              <a:t>‹#›</a:t>
            </a:fld>
            <a:endParaRPr lang="ar-IQ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850759E-5323-4C1D-BFCF-62419DA0A25B}" type="datetimeFigureOut">
              <a:rPr lang="ar-IQ" smtClean="0"/>
              <a:t>07/09/1440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436C957-50B6-4DE1-93C5-BAB2FD5EC569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Lecture Four</a:t>
            </a:r>
            <a:endParaRPr lang="ar-IQ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Linear </a:t>
            </a:r>
            <a:r>
              <a:rPr lang="en-US" b="1" dirty="0" smtClean="0">
                <a:solidFill>
                  <a:srgbClr val="FF0000"/>
                </a:solidFill>
              </a:rPr>
              <a:t>Algebra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903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 algn="just" rtl="0">
              <a:buNone/>
            </a:pPr>
            <a:endParaRPr lang="en-US" sz="2800" b="1" u="sng" dirty="0" smtClean="0"/>
          </a:p>
          <a:p>
            <a:pPr marL="0" indent="0" algn="just" rtl="0">
              <a:buNone/>
            </a:pPr>
            <a:r>
              <a:rPr lang="en-US" sz="2800" b="1" u="sng" dirty="0" smtClean="0"/>
              <a:t>Simultaneous </a:t>
            </a:r>
            <a:r>
              <a:rPr lang="en-US" sz="2800" b="1" u="sng" dirty="0"/>
              <a:t>linear equations</a:t>
            </a:r>
            <a:endParaRPr lang="en-US" sz="2800" dirty="0"/>
          </a:p>
          <a:p>
            <a:pPr marL="0" indent="0" algn="just" rtl="0">
              <a:buNone/>
            </a:pPr>
            <a:r>
              <a:rPr lang="en-US" sz="2800" dirty="0"/>
              <a:t>The set of equations with </a:t>
            </a:r>
            <a:r>
              <a:rPr lang="en-US" sz="2800" dirty="0" smtClean="0"/>
              <a:t>unknowns</a:t>
            </a:r>
          </a:p>
          <a:p>
            <a:pPr marL="0" indent="0" algn="just" rtl="0">
              <a:buNone/>
            </a:pPr>
            <a:r>
              <a:rPr lang="en-US" sz="2800" dirty="0" smtClean="0"/>
              <a:t> </a:t>
            </a:r>
            <a:r>
              <a:rPr lang="en-US" sz="2800" b="1" dirty="0"/>
              <a:t>x</a:t>
            </a:r>
            <a:r>
              <a:rPr lang="en-US" sz="2800" b="1" baseline="-25000" dirty="0"/>
              <a:t>1</a:t>
            </a:r>
            <a:r>
              <a:rPr lang="en-US" sz="2800" b="1" dirty="0"/>
              <a:t>, x</a:t>
            </a:r>
            <a:r>
              <a:rPr lang="en-US" sz="2800" b="1" baseline="-25000" dirty="0"/>
              <a:t>2</a:t>
            </a:r>
            <a:r>
              <a:rPr lang="en-US" sz="2800" b="1" dirty="0"/>
              <a:t>, x</a:t>
            </a:r>
            <a:r>
              <a:rPr lang="en-US" sz="2800" b="1" baseline="-25000" dirty="0"/>
              <a:t>3</a:t>
            </a:r>
            <a:r>
              <a:rPr lang="en-US" sz="2800" b="1" dirty="0"/>
              <a:t>, …, </a:t>
            </a:r>
            <a:r>
              <a:rPr lang="en-US" sz="2800" b="1" dirty="0" err="1"/>
              <a:t>x</a:t>
            </a:r>
            <a:r>
              <a:rPr lang="en-US" sz="2800" b="1" baseline="-25000" dirty="0" err="1"/>
              <a:t>n</a:t>
            </a:r>
            <a:r>
              <a:rPr lang="en-US" sz="2800" dirty="0"/>
              <a:t>   is called a system of </a:t>
            </a:r>
            <a:r>
              <a:rPr lang="en-US" sz="2800" dirty="0" smtClean="0"/>
              <a:t>m-simultaneous </a:t>
            </a:r>
            <a:r>
              <a:rPr lang="en-US" sz="2800" dirty="0"/>
              <a:t>linear equations in (</a:t>
            </a:r>
            <a:r>
              <a:rPr lang="en-US" sz="2800" b="1" dirty="0"/>
              <a:t>n</a:t>
            </a:r>
            <a:r>
              <a:rPr lang="en-US" sz="2800" dirty="0"/>
              <a:t>) unknowns</a:t>
            </a:r>
            <a:r>
              <a:rPr lang="en-US" sz="2800" dirty="0" smtClean="0"/>
              <a:t>.</a:t>
            </a:r>
          </a:p>
          <a:p>
            <a:pPr marL="0" indent="0" algn="just" rtl="0">
              <a:buNone/>
            </a:pPr>
            <a:endParaRPr lang="en-US" sz="2800" dirty="0"/>
          </a:p>
          <a:p>
            <a:pPr marL="0" indent="0" algn="just" rtl="0">
              <a:buNone/>
            </a:pPr>
            <a:endParaRPr lang="en-US" sz="2800" dirty="0" smtClean="0"/>
          </a:p>
          <a:p>
            <a:pPr marL="0" indent="0" algn="just" rtl="0">
              <a:buNone/>
            </a:pPr>
            <a:endParaRPr lang="en-US" sz="2800" dirty="0"/>
          </a:p>
          <a:p>
            <a:pPr marL="0" indent="0" algn="just" rtl="0">
              <a:buNone/>
            </a:pPr>
            <a:r>
              <a:rPr lang="en-US" sz="2800" dirty="0" smtClean="0"/>
              <a:t>and </a:t>
            </a:r>
            <a:r>
              <a:rPr lang="en-US" sz="2800" dirty="0"/>
              <a:t>can be written in matrix form as</a:t>
            </a:r>
            <a:r>
              <a:rPr lang="en-US" sz="2800" dirty="0" smtClean="0"/>
              <a:t>:</a:t>
            </a:r>
          </a:p>
          <a:p>
            <a:pPr marL="0" indent="0" algn="just" rtl="0">
              <a:buNone/>
            </a:pPr>
            <a:r>
              <a:rPr lang="en-US" sz="2800" dirty="0" smtClean="0"/>
              <a:t>  </a:t>
            </a:r>
          </a:p>
          <a:p>
            <a:pPr marL="0" indent="0" algn="just" rtl="0">
              <a:buNone/>
            </a:pPr>
            <a:endParaRPr lang="en-US" sz="2800" dirty="0"/>
          </a:p>
          <a:p>
            <a:pPr marL="0" indent="0" algn="just" rtl="0">
              <a:buNone/>
            </a:pP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7881" y="2899221"/>
            <a:ext cx="4250458" cy="139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725" y="4797152"/>
            <a:ext cx="1809931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1977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229600" cy="6192688"/>
          </a:xfrm>
        </p:spPr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en-US" sz="2800" dirty="0" smtClean="0"/>
              <a:t>And    </a:t>
            </a:r>
            <a:r>
              <a:rPr lang="en-US" sz="2800" dirty="0"/>
              <a:t>if  </a:t>
            </a:r>
            <a:r>
              <a:rPr lang="en-US" sz="2800" b="1" dirty="0"/>
              <a:t> </a:t>
            </a:r>
            <a:r>
              <a:rPr lang="en-US" sz="2800" b="1" u="sng" dirty="0"/>
              <a:t>C</a:t>
            </a:r>
            <a:r>
              <a:rPr lang="en-US" sz="2800" b="1" dirty="0"/>
              <a:t> ≠ 0</a:t>
            </a:r>
            <a:r>
              <a:rPr lang="en-US" sz="2800" dirty="0"/>
              <a:t>   ;    then the system is called: "non-homogeneous", There are (</a:t>
            </a:r>
            <a:r>
              <a:rPr lang="en-US" sz="2800" b="1" dirty="0"/>
              <a:t>n-r+1</a:t>
            </a:r>
            <a:r>
              <a:rPr lang="en-US" sz="2800" dirty="0"/>
              <a:t>) linearly independent solutions</a:t>
            </a:r>
            <a:r>
              <a:rPr lang="en-US" sz="2800" dirty="0" smtClean="0"/>
              <a:t>. For </a:t>
            </a:r>
            <a:r>
              <a:rPr lang="en-US" sz="2800" dirty="0"/>
              <a:t>non-homogeneous system and  (</a:t>
            </a:r>
            <a:r>
              <a:rPr lang="en-US" sz="2800" dirty="0" err="1"/>
              <a:t>A</a:t>
            </a:r>
            <a:r>
              <a:rPr lang="en-US" sz="2800" baseline="-25000" dirty="0" err="1"/>
              <a:t>n×n</a:t>
            </a:r>
            <a:r>
              <a:rPr lang="en-US" sz="2800" dirty="0"/>
              <a:t>) is square and non-singular, i.e.,  </a:t>
            </a:r>
            <a:r>
              <a:rPr lang="en-US" sz="2800" dirty="0" smtClean="0"/>
              <a:t>       there </a:t>
            </a:r>
            <a:r>
              <a:rPr lang="en-US" sz="2800" dirty="0"/>
              <a:t>is unique solution of the system as: </a:t>
            </a:r>
            <a:r>
              <a:rPr lang="en-US" sz="2800" dirty="0" smtClean="0"/>
              <a:t>                 </a:t>
            </a:r>
          </a:p>
          <a:p>
            <a:pPr marL="0" indent="0" algn="just" rtl="0">
              <a:buNone/>
            </a:pPr>
            <a:r>
              <a:rPr lang="en-US" sz="2800" dirty="0" smtClean="0"/>
              <a:t>That </a:t>
            </a:r>
            <a:r>
              <a:rPr lang="en-US" sz="2800" dirty="0"/>
              <a:t>means, matrix A has full rank i.e., rank(A)=n</a:t>
            </a:r>
            <a:r>
              <a:rPr lang="en-US" sz="2800" dirty="0" smtClean="0"/>
              <a:t>.</a:t>
            </a:r>
          </a:p>
          <a:p>
            <a:pPr marL="0" indent="0" algn="just" rtl="0">
              <a:buNone/>
            </a:pPr>
            <a:r>
              <a:rPr lang="en-US" sz="2800" b="1" u="sng" dirty="0"/>
              <a:t>Homogeneous System of Equations</a:t>
            </a:r>
            <a:endParaRPr lang="en-US" sz="2800" dirty="0"/>
          </a:p>
          <a:p>
            <a:pPr marL="0" indent="0" algn="just" rtl="0">
              <a:buNone/>
            </a:pPr>
            <a:r>
              <a:rPr lang="en-US" sz="2400" dirty="0"/>
              <a:t>If </a:t>
            </a:r>
            <a:r>
              <a:rPr lang="en-US" sz="2400" b="1" dirty="0"/>
              <a:t> </a:t>
            </a:r>
            <a:r>
              <a:rPr lang="en-US" sz="2400" b="1" u="sng" dirty="0"/>
              <a:t>C</a:t>
            </a:r>
            <a:r>
              <a:rPr lang="en-US" sz="2400" b="1" dirty="0"/>
              <a:t> = 0</a:t>
            </a:r>
            <a:r>
              <a:rPr lang="en-US" sz="2400" dirty="0"/>
              <a:t>   ;  then  the system is called: "homogeneous", and always there is consistent non-trivial solution. </a:t>
            </a:r>
            <a:r>
              <a:rPr lang="en-US" sz="2400" dirty="0" err="1"/>
              <a:t>Iff</a:t>
            </a:r>
            <a:r>
              <a:rPr lang="en-US" sz="2400" dirty="0"/>
              <a:t>  rank(A)&lt;n , there are (n-r) linearly independent solutions</a:t>
            </a:r>
            <a:r>
              <a:rPr lang="en-US" sz="2400" dirty="0" smtClean="0"/>
              <a:t>. So</a:t>
            </a:r>
            <a:r>
              <a:rPr lang="en-US" sz="2400" dirty="0"/>
              <a:t>, the solution of the system </a:t>
            </a:r>
            <a:r>
              <a:rPr lang="en-US" sz="2400" dirty="0" smtClean="0"/>
              <a:t>                          </a:t>
            </a:r>
            <a:endParaRPr lang="en-US" sz="2400" dirty="0" smtClean="0"/>
          </a:p>
          <a:p>
            <a:pPr marL="0" indent="0" algn="just" rtl="0">
              <a:buNone/>
            </a:pPr>
            <a:r>
              <a:rPr lang="en-US" sz="2400" dirty="0" smtClean="0"/>
              <a:t>by </a:t>
            </a:r>
            <a:r>
              <a:rPr lang="en-US" sz="2400" dirty="0"/>
              <a:t>using Generalized Inverse.</a:t>
            </a:r>
          </a:p>
          <a:p>
            <a:pPr marL="0" indent="0" algn="just" rtl="0">
              <a:buNone/>
            </a:pPr>
            <a:endParaRPr lang="en-US" sz="2400" dirty="0"/>
          </a:p>
          <a:p>
            <a:pPr marL="0" indent="0" algn="just" rtl="0">
              <a:buNone/>
            </a:pPr>
            <a:endParaRPr lang="en-US" sz="28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060848"/>
            <a:ext cx="846094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564904"/>
            <a:ext cx="1089851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651" y="5517232"/>
            <a:ext cx="1115661" cy="443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0733" y="5961097"/>
            <a:ext cx="2365563" cy="636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0520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en-US" sz="2800" b="1" u="sng" dirty="0">
                <a:cs typeface="+mj-cs"/>
              </a:rPr>
              <a:t>Orthogonal Matrix</a:t>
            </a:r>
            <a:endParaRPr lang="en-US" sz="2800" dirty="0">
              <a:cs typeface="+mj-cs"/>
            </a:endParaRPr>
          </a:p>
          <a:p>
            <a:pPr marL="0" indent="0" algn="just" rtl="0">
              <a:buNone/>
            </a:pPr>
            <a:r>
              <a:rPr lang="en-US" sz="2800" dirty="0">
                <a:cs typeface="+mj-cs"/>
              </a:rPr>
              <a:t>An orthogonal matrix A is a square matrix whose rows are a set of orthogonal vectors. Hence</a:t>
            </a:r>
            <a:r>
              <a:rPr lang="en-US" sz="2800" dirty="0" smtClean="0">
                <a:cs typeface="+mj-cs"/>
              </a:rPr>
              <a:t>,  </a:t>
            </a:r>
          </a:p>
          <a:p>
            <a:pPr marL="0" indent="0" algn="just" rtl="0">
              <a:buNone/>
            </a:pPr>
            <a:r>
              <a:rPr lang="en-US" sz="2800" dirty="0" smtClean="0">
                <a:cs typeface="+mj-cs"/>
              </a:rPr>
              <a:t> </a:t>
            </a:r>
            <a:r>
              <a:rPr lang="en-US" sz="2800" b="1" dirty="0" smtClean="0">
                <a:cs typeface="+mj-cs"/>
              </a:rPr>
              <a:t>A'</a:t>
            </a:r>
            <a:r>
              <a:rPr lang="en-US" sz="2800" dirty="0" smtClean="0">
                <a:cs typeface="+mj-cs"/>
              </a:rPr>
              <a:t>  is   orthogonal too.</a:t>
            </a:r>
          </a:p>
          <a:p>
            <a:pPr marL="0" indent="0" algn="just" rtl="0">
              <a:buNone/>
            </a:pPr>
            <a:endParaRPr lang="en-US" sz="2800" dirty="0">
              <a:cs typeface="+mj-cs"/>
            </a:endParaRPr>
          </a:p>
          <a:p>
            <a:pPr marL="0" indent="0" algn="just" rtl="0">
              <a:buNone/>
            </a:pPr>
            <a:r>
              <a:rPr lang="en-US" sz="2800" b="1" u="sng" dirty="0"/>
              <a:t>Quadratic Form</a:t>
            </a:r>
            <a:endParaRPr lang="en-US" sz="2800" dirty="0"/>
          </a:p>
          <a:p>
            <a:pPr marL="0" indent="0" algn="just" rtl="0">
              <a:buNone/>
            </a:pPr>
            <a:r>
              <a:rPr lang="en-US" sz="2800" dirty="0"/>
              <a:t>Quadratic form can be represented </a:t>
            </a:r>
            <a:r>
              <a:rPr lang="en-US" sz="2800" dirty="0" smtClean="0"/>
              <a:t>as: </a:t>
            </a:r>
            <a:endParaRPr lang="en-US" sz="2800" dirty="0" smtClean="0"/>
          </a:p>
          <a:p>
            <a:pPr marL="0" indent="0" algn="just" rtl="0">
              <a:buNone/>
            </a:pPr>
            <a:r>
              <a:rPr lang="en-US" sz="2800" dirty="0"/>
              <a:t>To maximizing / (minimizing) some function </a:t>
            </a:r>
            <a:r>
              <a:rPr lang="en-US" sz="2800" b="1" dirty="0"/>
              <a:t>f(</a:t>
            </a:r>
            <a:r>
              <a:rPr lang="en-US" sz="2800" b="1" u="sng" dirty="0"/>
              <a:t>x</a:t>
            </a:r>
            <a:r>
              <a:rPr lang="en-US" sz="2800" b="1" dirty="0"/>
              <a:t>)</a:t>
            </a:r>
            <a:r>
              <a:rPr lang="en-US" sz="2800" dirty="0"/>
              <a:t> subjected a constrain: </a:t>
            </a:r>
            <a:r>
              <a:rPr lang="en-US" sz="2800" b="1" dirty="0" smtClean="0"/>
              <a:t>g(</a:t>
            </a:r>
            <a:r>
              <a:rPr lang="en-US" sz="2800" b="1" u="sng" dirty="0" smtClean="0"/>
              <a:t>x</a:t>
            </a:r>
            <a:r>
              <a:rPr lang="en-US" sz="2800" b="1" dirty="0"/>
              <a:t>) = c</a:t>
            </a:r>
            <a:r>
              <a:rPr lang="en-US" sz="2800" dirty="0"/>
              <a:t>  on values of x and for more general method is that of "</a:t>
            </a:r>
            <a:r>
              <a:rPr lang="en-US" sz="2800" b="1" dirty="0"/>
              <a:t>Lagrange Multiplier</a:t>
            </a:r>
            <a:r>
              <a:rPr lang="en-US" sz="2800" dirty="0"/>
              <a:t>".</a:t>
            </a:r>
          </a:p>
          <a:p>
            <a:pPr marL="0" indent="0" algn="just" rtl="0">
              <a:buNone/>
            </a:pPr>
            <a:endParaRPr lang="en-US" sz="2800" dirty="0" smtClean="0">
              <a:cs typeface="+mj-cs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844824"/>
            <a:ext cx="2201387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0438" y="3750029"/>
            <a:ext cx="1796018" cy="61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4466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pPr marL="0" indent="0" algn="just" rtl="0">
              <a:buNone/>
            </a:pPr>
            <a:r>
              <a:rPr lang="en-US" sz="2400" b="1" u="sng" dirty="0"/>
              <a:t>Types of Quadratic Forms</a:t>
            </a:r>
            <a:r>
              <a:rPr lang="en-US" sz="2400" b="1" dirty="0"/>
              <a:t> (Q.F.)</a:t>
            </a:r>
            <a:endParaRPr lang="en-US" sz="2400" dirty="0"/>
          </a:p>
          <a:p>
            <a:pPr marL="0" indent="0" algn="just" rtl="0">
              <a:buNone/>
            </a:pPr>
            <a:r>
              <a:rPr lang="en-US" sz="2400" dirty="0"/>
              <a:t>Quadratic forms can be classified according to the nature of the characteristic roots </a:t>
            </a:r>
            <a:r>
              <a:rPr lang="en-US" sz="2400" dirty="0" err="1"/>
              <a:t>λ</a:t>
            </a:r>
            <a:r>
              <a:rPr lang="en-US" sz="2400" baseline="-25000" dirty="0" err="1"/>
              <a:t>i</a:t>
            </a:r>
            <a:r>
              <a:rPr lang="en-US" sz="2400" dirty="0"/>
              <a:t> of matrix of the quadratic form itself. </a:t>
            </a:r>
          </a:p>
          <a:p>
            <a:pPr marL="0" indent="0" algn="just" rtl="0">
              <a:buNone/>
            </a:pPr>
            <a:endParaRPr lang="en-US" sz="2400" b="1" dirty="0" smtClean="0"/>
          </a:p>
          <a:p>
            <a:pPr marL="0" indent="0" algn="just" rtl="0">
              <a:buNone/>
            </a:pPr>
            <a:r>
              <a:rPr lang="en-US" sz="2400" b="1" dirty="0" smtClean="0"/>
              <a:t>Positive </a:t>
            </a:r>
            <a:r>
              <a:rPr lang="en-US" sz="2400" b="1" dirty="0"/>
              <a:t>Definite Quadratic Form</a:t>
            </a:r>
            <a:endParaRPr lang="en-US" sz="2400" dirty="0"/>
          </a:p>
          <a:p>
            <a:pPr marL="0" indent="0" algn="just" rtl="0">
              <a:buNone/>
            </a:pPr>
            <a:r>
              <a:rPr lang="en-US" sz="2400" dirty="0"/>
              <a:t>A real symmetric square matrix </a:t>
            </a:r>
            <a:r>
              <a:rPr lang="en-US" sz="2400" dirty="0" err="1"/>
              <a:t>A</a:t>
            </a:r>
            <a:r>
              <a:rPr lang="en-US" sz="2400" baseline="-25000" dirty="0" err="1"/>
              <a:t>n×n</a:t>
            </a:r>
            <a:r>
              <a:rPr lang="en-US" sz="2400" dirty="0"/>
              <a:t> is positive definite if the quadratic function represented with A is always positive, except for x = 0. That is</a:t>
            </a:r>
            <a:r>
              <a:rPr lang="en-US" sz="2400" dirty="0" smtClean="0"/>
              <a:t>:   </a:t>
            </a:r>
            <a:r>
              <a:rPr lang="en-US" sz="2400" dirty="0" err="1"/>
              <a:t>x'Ax</a:t>
            </a:r>
            <a:r>
              <a:rPr lang="en-US" sz="2400" dirty="0"/>
              <a:t> &gt;  </a:t>
            </a:r>
            <a:r>
              <a:rPr lang="en-US" sz="2400" dirty="0" smtClean="0"/>
              <a:t>0 ,</a:t>
            </a:r>
          </a:p>
          <a:p>
            <a:pPr marL="0" indent="0" algn="just" rtl="0">
              <a:buNone/>
            </a:pPr>
            <a:endParaRPr lang="en-US" sz="2400" dirty="0"/>
          </a:p>
          <a:p>
            <a:pPr marL="0" indent="0" algn="just" rtl="0">
              <a:buNone/>
            </a:pPr>
            <a:r>
              <a:rPr lang="en-US" sz="2400" dirty="0"/>
              <a:t>Consequently, matrix A has only positive non-zero characteristic  values (</a:t>
            </a:r>
            <a:r>
              <a:rPr lang="en-US" sz="2400" dirty="0" err="1"/>
              <a:t>λ</a:t>
            </a:r>
            <a:r>
              <a:rPr lang="en-US" sz="2400" baseline="-25000" dirty="0" err="1"/>
              <a:t>i</a:t>
            </a:r>
            <a:r>
              <a:rPr lang="en-US" sz="2400" dirty="0"/>
              <a:t> &gt; 0), i=1,2,3,…,n and this matrix A will be full rank i.e., rank(A)=(n). Furthermore, all principal minors are non-zero positive.   </a:t>
            </a:r>
            <a:endParaRPr lang="en-US" sz="2400" dirty="0" smtClean="0"/>
          </a:p>
          <a:p>
            <a:pPr algn="just" rtl="0"/>
            <a:endParaRPr lang="en-US" sz="2400" dirty="0"/>
          </a:p>
          <a:p>
            <a:pPr marL="0" indent="0" algn="just" rtl="0">
              <a:buNone/>
            </a:pPr>
            <a:r>
              <a:rPr lang="en-US" sz="2400" dirty="0" smtClean="0"/>
              <a:t> </a:t>
            </a:r>
            <a:endParaRPr lang="ar-IQ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755" y="3045718"/>
            <a:ext cx="1115461" cy="455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5601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en-US" b="1" dirty="0"/>
              <a:t>Semi-Positive Definite Quadratic Form</a:t>
            </a:r>
            <a:endParaRPr lang="en-US" dirty="0"/>
          </a:p>
          <a:p>
            <a:pPr marL="0" indent="0" algn="just" rtl="0">
              <a:buNone/>
            </a:pPr>
            <a:r>
              <a:rPr lang="en-US" dirty="0"/>
              <a:t>A real symmetric square matrix </a:t>
            </a:r>
            <a:r>
              <a:rPr lang="en-US" dirty="0" err="1"/>
              <a:t>A</a:t>
            </a:r>
            <a:r>
              <a:rPr lang="en-US" baseline="-25000" dirty="0" err="1"/>
              <a:t>n×n</a:t>
            </a:r>
            <a:r>
              <a:rPr lang="en-US" dirty="0"/>
              <a:t> is Semi-positive definite if the quadratic function represented with A is sometimes positive, except for x = 0. That is: </a:t>
            </a:r>
            <a:r>
              <a:rPr lang="en-US" dirty="0" err="1"/>
              <a:t>x'Ax</a:t>
            </a:r>
            <a:r>
              <a:rPr lang="en-US" dirty="0"/>
              <a:t> ≥  0, </a:t>
            </a:r>
            <a:endParaRPr lang="en-US" dirty="0" smtClean="0"/>
          </a:p>
          <a:p>
            <a:pPr algn="just" rtl="0"/>
            <a:endParaRPr lang="en-US" dirty="0"/>
          </a:p>
          <a:p>
            <a:pPr marL="0" indent="0" algn="just" rtl="0">
              <a:buNone/>
            </a:pPr>
            <a:endParaRPr lang="en-US" dirty="0" smtClean="0"/>
          </a:p>
          <a:p>
            <a:pPr marL="0" indent="0" algn="just" rtl="0">
              <a:buNone/>
            </a:pPr>
            <a:r>
              <a:rPr lang="en-US" dirty="0" smtClean="0"/>
              <a:t>Consequently</a:t>
            </a:r>
            <a:r>
              <a:rPr lang="en-US" dirty="0"/>
              <a:t>, matrix A has non-negative characteristic values (</a:t>
            </a:r>
            <a:r>
              <a:rPr lang="en-US" dirty="0" err="1"/>
              <a:t>λ</a:t>
            </a:r>
            <a:r>
              <a:rPr lang="en-US" baseline="-25000" dirty="0" err="1"/>
              <a:t>i</a:t>
            </a:r>
            <a:r>
              <a:rPr lang="en-US" dirty="0"/>
              <a:t> ≥ 0), i=1,2,3,…,n and this matrix A will be less full rank i.e., rank(A)&lt;(n).</a:t>
            </a:r>
          </a:p>
          <a:p>
            <a:pPr marL="0" indent="0" algn="just" rtl="0">
              <a:buNone/>
            </a:pPr>
            <a:r>
              <a:rPr lang="en-US" dirty="0" smtClean="0"/>
              <a:t>  </a:t>
            </a:r>
            <a:endParaRPr lang="ar-IQ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060848"/>
            <a:ext cx="1587776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4903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20000"/>
          </a:bodyPr>
          <a:lstStyle/>
          <a:p>
            <a:pPr marL="0" indent="0" algn="just" rtl="0">
              <a:buNone/>
            </a:pPr>
            <a:r>
              <a:rPr lang="en-US" sz="2800" b="1" dirty="0"/>
              <a:t>Negative Definite Quadratic Form</a:t>
            </a:r>
            <a:endParaRPr lang="en-US" sz="2800" dirty="0"/>
          </a:p>
          <a:p>
            <a:pPr marL="0" indent="0" algn="just" rtl="0">
              <a:buNone/>
            </a:pPr>
            <a:r>
              <a:rPr lang="en-US" sz="2800" dirty="0"/>
              <a:t>A real symmetric square matrix </a:t>
            </a:r>
            <a:r>
              <a:rPr lang="en-US" sz="2800" dirty="0" err="1"/>
              <a:t>A</a:t>
            </a:r>
            <a:r>
              <a:rPr lang="en-US" sz="2800" baseline="-25000" dirty="0" err="1"/>
              <a:t>n×n</a:t>
            </a:r>
            <a:r>
              <a:rPr lang="en-US" sz="2800" dirty="0"/>
              <a:t> is negative definite if the quadratic function represented with A is always negative, except for x = 0. That is: </a:t>
            </a:r>
            <a:r>
              <a:rPr lang="en-US" sz="2800" dirty="0" err="1"/>
              <a:t>x'Ax</a:t>
            </a:r>
            <a:r>
              <a:rPr lang="en-US" sz="2800" dirty="0"/>
              <a:t> &lt;  0</a:t>
            </a:r>
            <a:r>
              <a:rPr lang="en-US" sz="2800" dirty="0" smtClean="0"/>
              <a:t>, </a:t>
            </a:r>
          </a:p>
          <a:p>
            <a:pPr marL="0" indent="0" algn="just" rtl="0">
              <a:buNone/>
            </a:pPr>
            <a:r>
              <a:rPr lang="en-US" sz="2800" dirty="0"/>
              <a:t>Consequently, matrix A has only negative characteristic  values (</a:t>
            </a:r>
            <a:r>
              <a:rPr lang="en-US" sz="2800" dirty="0" err="1"/>
              <a:t>λ</a:t>
            </a:r>
            <a:r>
              <a:rPr lang="en-US" sz="2800" baseline="-25000" dirty="0" err="1"/>
              <a:t>i</a:t>
            </a:r>
            <a:r>
              <a:rPr lang="en-US" sz="2800" dirty="0"/>
              <a:t> &lt; 0), i=1,2,3,…,</a:t>
            </a:r>
            <a:r>
              <a:rPr lang="en-US" sz="2800"/>
              <a:t>n</a:t>
            </a:r>
            <a:r>
              <a:rPr lang="en-US" sz="2800" smtClean="0"/>
              <a:t>.</a:t>
            </a:r>
          </a:p>
          <a:p>
            <a:pPr marL="0" indent="0" algn="just" rtl="0">
              <a:buNone/>
            </a:pPr>
            <a:endParaRPr lang="en-US" sz="2800" dirty="0"/>
          </a:p>
          <a:p>
            <a:pPr marL="0" indent="0" algn="just" rtl="0">
              <a:buNone/>
            </a:pPr>
            <a:endParaRPr lang="en-US" sz="2800" dirty="0" smtClean="0"/>
          </a:p>
          <a:p>
            <a:pPr marL="0" indent="0" algn="just" rtl="0">
              <a:buNone/>
            </a:pPr>
            <a:r>
              <a:rPr lang="en-US" sz="2800" b="1" dirty="0"/>
              <a:t>Indefinite Quadratic Form</a:t>
            </a:r>
            <a:endParaRPr lang="en-US" sz="2800" dirty="0"/>
          </a:p>
          <a:p>
            <a:pPr marL="0" indent="0" algn="just" rtl="0">
              <a:buNone/>
            </a:pPr>
            <a:r>
              <a:rPr lang="en-US" sz="2800" dirty="0"/>
              <a:t>Quadratic form is said to be indefinite if there is a real symmetric square matrix </a:t>
            </a:r>
            <a:r>
              <a:rPr lang="en-US" sz="2800" dirty="0" err="1"/>
              <a:t>A</a:t>
            </a:r>
            <a:r>
              <a:rPr lang="en-US" sz="2800" baseline="-25000" dirty="0" err="1"/>
              <a:t>n×n</a:t>
            </a:r>
            <a:r>
              <a:rPr lang="en-US" sz="2800" dirty="0"/>
              <a:t>, if  all of the characteristic roots </a:t>
            </a:r>
            <a:r>
              <a:rPr lang="en-US" sz="2800" dirty="0" err="1"/>
              <a:t>λ</a:t>
            </a:r>
            <a:r>
              <a:rPr lang="en-US" sz="2800" baseline="-25000" dirty="0" err="1"/>
              <a:t>i</a:t>
            </a:r>
            <a:r>
              <a:rPr lang="en-US" sz="2800" dirty="0"/>
              <a:t> are represented by mixture values of positive, negative or zero.</a:t>
            </a:r>
          </a:p>
          <a:p>
            <a:pPr marL="0" indent="0" algn="just" rtl="0">
              <a:buNone/>
            </a:pPr>
            <a:r>
              <a:rPr lang="en-US" sz="2800" dirty="0" smtClean="0"/>
              <a:t> </a:t>
            </a:r>
          </a:p>
          <a:p>
            <a:pPr marL="0" indent="0" algn="just" rtl="0">
              <a:buNone/>
            </a:pPr>
            <a:r>
              <a:rPr lang="en-US" sz="2800" dirty="0" smtClean="0"/>
              <a:t> </a:t>
            </a:r>
            <a:endParaRPr lang="ar-IQ" sz="28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6856534" y="1447489"/>
            <a:ext cx="955826" cy="46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14324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</TotalTime>
  <Words>503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Lecture Four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Four</dc:title>
  <dc:creator>DR.Ahmed Saker</dc:creator>
  <cp:lastModifiedBy>DR.Ahmed Saker</cp:lastModifiedBy>
  <cp:revision>6</cp:revision>
  <dcterms:created xsi:type="dcterms:W3CDTF">2019-05-10T09:08:36Z</dcterms:created>
  <dcterms:modified xsi:type="dcterms:W3CDTF">2019-05-11T14:26:58Z</dcterms:modified>
</cp:coreProperties>
</file>