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5" r:id="rId4"/>
    <p:sldId id="260" r:id="rId5"/>
    <p:sldId id="268" r:id="rId6"/>
    <p:sldId id="270" r:id="rId7"/>
    <p:sldId id="269" r:id="rId8"/>
    <p:sldId id="271" r:id="rId9"/>
    <p:sldId id="27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91A"/>
    <a:srgbClr val="1E3ADA"/>
    <a:srgbClr val="6B8DE1"/>
    <a:srgbClr val="6C92E1"/>
    <a:srgbClr val="6524DE"/>
    <a:srgbClr val="6313DC"/>
    <a:srgbClr val="7BEBD8"/>
    <a:srgbClr val="8335E5"/>
    <a:srgbClr val="030553"/>
    <a:srgbClr val="7D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86" autoAdjust="0"/>
  </p:normalViewPr>
  <p:slideViewPr>
    <p:cSldViewPr snapToGrid="0" showGuides="1">
      <p:cViewPr varScale="1">
        <p:scale>
          <a:sx n="60" d="100"/>
          <a:sy n="60" d="100"/>
        </p:scale>
        <p:origin x="1056" y="84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9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BDD7-4F37-46AB-9A13-BF4D77EDD71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F48A-6110-47DA-8521-A1D1FFD22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036C-9E7C-4FFC-99FA-414B61E345DD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1007250" y="2781776"/>
            <a:ext cx="63003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ar-IQ" sz="4800" b="1" dirty="0" err="1">
                <a:solidFill>
                  <a:srgbClr val="EA691A"/>
                </a:solidFill>
                <a:latin typeface="Sakkal Majalla" panose="02000000000000000000" pitchFamily="2" charset="-78"/>
                <a:ea typeface="Roboto" panose="02000000000000000000" pitchFamily="2" charset="0"/>
                <a:cs typeface="Sakkal Majalla" panose="02000000000000000000" pitchFamily="2" charset="-78"/>
              </a:rPr>
              <a:t>اساسيات</a:t>
            </a:r>
            <a:r>
              <a:rPr lang="ar-IQ" sz="4800" b="1" dirty="0">
                <a:solidFill>
                  <a:srgbClr val="EA691A"/>
                </a:solidFill>
                <a:latin typeface="Sakkal Majalla" panose="02000000000000000000" pitchFamily="2" charset="-78"/>
                <a:ea typeface="Roboto" panose="02000000000000000000" pitchFamily="2" charset="0"/>
                <a:cs typeface="Sakkal Majalla" panose="02000000000000000000" pitchFamily="2" charset="-78"/>
              </a:rPr>
              <a:t> البحث العلمي</a:t>
            </a:r>
            <a:endParaRPr lang="en-US" sz="4800" b="1" dirty="0">
              <a:solidFill>
                <a:srgbClr val="EA691A"/>
              </a:solidFill>
              <a:latin typeface="Sakkal Majalla" panose="02000000000000000000" pitchFamily="2" charset="-78"/>
              <a:ea typeface="Roboto" panose="02000000000000000000" pitchFamily="2" charset="0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515989" y="4121713"/>
            <a:ext cx="605261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ar-IQ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Roboto Condensed" panose="02000000000000000000" pitchFamily="2" charset="0"/>
                <a:cs typeface="Sakkal Majalla" panose="02000000000000000000" pitchFamily="2" charset="-78"/>
              </a:rPr>
              <a:t>قسم المالية والمصرفية            </a:t>
            </a:r>
            <a:r>
              <a:rPr lang="ar-IQ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Sakkal Majalla" panose="02000000000000000000" pitchFamily="2" charset="-78"/>
              </a:rPr>
              <a:t>المرحلة الثالثة </a:t>
            </a:r>
          </a:p>
          <a:p>
            <a:pPr algn="ctr"/>
            <a:r>
              <a:rPr lang="ar-IQ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Sakkal Majalla" panose="02000000000000000000" pitchFamily="2" charset="-78"/>
              </a:rPr>
              <a:t>الكورس الثاني                                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Sakkal Majalla" panose="02000000000000000000" pitchFamily="2" charset="-78"/>
              </a:rPr>
              <a:t>    </a:t>
            </a:r>
            <a:r>
              <a:rPr lang="ar-IQ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Sakkal Majalla" panose="02000000000000000000" pitchFamily="2" charset="-78"/>
              </a:rPr>
              <a:t>                                   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Sakkal Majalla" panose="02000000000000000000" pitchFamily="2" charset="-78"/>
              </a:rPr>
              <a:t>    </a:t>
            </a:r>
            <a:endParaRPr lang="ar-IQ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Segoe UI" panose="020B0502040204020203" pitchFamily="34" charset="0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slide 1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D7B2872-FCBC-4354-B662-8DAA50C0D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7" y="0"/>
            <a:ext cx="2421021" cy="2421021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4E20DD5-C3DE-4332-8B66-AFC0822B0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8" t="9800" r="53232" b="6079"/>
          <a:stretch/>
        </p:blipFill>
        <p:spPr>
          <a:xfrm>
            <a:off x="6830030" y="182880"/>
            <a:ext cx="4189615" cy="6675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947D53-7EFE-4E4E-A514-98BF5020DC7F}"/>
              </a:ext>
            </a:extLst>
          </p:cNvPr>
          <p:cNvSpPr txBox="1"/>
          <p:nvPr/>
        </p:nvSpPr>
        <p:spPr>
          <a:xfrm>
            <a:off x="1065665" y="5221132"/>
            <a:ext cx="4536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IQ" sz="2400" b="1" dirty="0">
                <a:solidFill>
                  <a:srgbClr val="1E3ADA"/>
                </a:solidFill>
              </a:rPr>
              <a:t>د. يوسف عفتان عبدالله</a:t>
            </a:r>
          </a:p>
          <a:p>
            <a:pPr algn="ctr"/>
            <a:r>
              <a:rPr lang="en-GB" sz="2400" b="1" dirty="0">
                <a:solidFill>
                  <a:srgbClr val="1E3ADA"/>
                </a:solidFill>
              </a:rPr>
              <a:t>yousif@coadec.uobaghdad.edu.iq</a:t>
            </a:r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33192" y="4331033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  <a:endParaRPr lang="en-US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74FAF-1757-48A8-BBFB-722E8E1D6FA4}"/>
              </a:ext>
            </a:extLst>
          </p:cNvPr>
          <p:cNvSpPr/>
          <p:nvPr/>
        </p:nvSpPr>
        <p:spPr>
          <a:xfrm>
            <a:off x="733192" y="5358396"/>
            <a:ext cx="353619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+mj-lt"/>
              </a:rPr>
              <a:t>Lorem ipsum dolor sit amet, consectetur adipiscing elit. </a:t>
            </a:r>
            <a:endParaRPr lang="en-US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5" name="Group 4" descr="This image is an icon of three human beings. ">
            <a:extLst>
              <a:ext uri="{FF2B5EF4-FFF2-40B4-BE49-F238E27FC236}">
                <a16:creationId xmlns:a16="http://schemas.microsoft.com/office/drawing/2014/main" id="{5D1C056A-1D7A-4D89-A2E0-446D9944C6FB}"/>
              </a:ext>
            </a:extLst>
          </p:cNvPr>
          <p:cNvGrpSpPr/>
          <p:nvPr/>
        </p:nvGrpSpPr>
        <p:grpSpPr>
          <a:xfrm>
            <a:off x="791651" y="3549996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C9FAB44B-F1A9-406C-8DC0-7BC29AA64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12B0F9D4-64CB-42CD-88AA-7E8CAD1F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0FD5A500-BBCF-4857-86E7-EBF5AA53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443598C0-BD9C-4522-87F3-C9C8F628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426B4897-8470-4A76-9FA9-4E7CD62B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08884941-111D-4BB6-BD63-1DA532A17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0E89D6C0-E5F8-47FF-8190-4361ED777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F2B683ED-11A9-4ED1-A941-C7F0C509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4" name="Freeform 43">
              <a:extLst>
                <a:ext uri="{FF2B5EF4-FFF2-40B4-BE49-F238E27FC236}">
                  <a16:creationId xmlns:a16="http://schemas.microsoft.com/office/drawing/2014/main" id="{5F24A4C5-7DDA-4711-B85E-9A434870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 22" descr="This image is of an abstract shape. 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Title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10</a:t>
            </a:r>
          </a:p>
        </p:txBody>
      </p:sp>
      <p:grpSp>
        <p:nvGrpSpPr>
          <p:cNvPr id="19" name="Group 18" descr="This image is a logo that reads &quot;24.&quot; ">
            <a:extLst>
              <a:ext uri="{FF2B5EF4-FFF2-40B4-BE49-F238E27FC236}">
                <a16:creationId xmlns:a16="http://schemas.microsoft.com/office/drawing/2014/main" id="{28514796-5CCE-4908-9069-378D749B8407}"/>
              </a:ext>
            </a:extLst>
          </p:cNvPr>
          <p:cNvGrpSpPr/>
          <p:nvPr/>
        </p:nvGrpSpPr>
        <p:grpSpPr>
          <a:xfrm>
            <a:off x="733192" y="531685"/>
            <a:ext cx="530996" cy="530996"/>
            <a:chOff x="1116392" y="531685"/>
            <a:chExt cx="530996" cy="53099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DAFE0C3-ADBF-4568-8971-E7BB1DC18FCF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C540A9-B6C9-4A39-B2A9-F8D99AAA7515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27" name="Freeform 11">
                <a:hlinkClick r:id="rId2"/>
                <a:extLst>
                  <a:ext uri="{FF2B5EF4-FFF2-40B4-BE49-F238E27FC236}">
                    <a16:creationId xmlns:a16="http://schemas.microsoft.com/office/drawing/2014/main" id="{AFF915B9-3BC1-4270-81D2-171636BAF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DD109419-50C7-4E35-AC9A-AE0655C35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7563220" y="242882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ar-IQ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العلم و المعرفة</a:t>
            </a:r>
            <a:endParaRPr lang="en-US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6700" y="-160421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10426738" y="1445935"/>
            <a:ext cx="1104908" cy="2431504"/>
            <a:chOff x="518433" y="1789648"/>
            <a:chExt cx="443592" cy="243150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FCD1AA-E1CA-41D6-8605-56AFEBE4EEE3}"/>
                </a:ext>
              </a:extLst>
            </p:cNvPr>
            <p:cNvSpPr/>
            <p:nvPr/>
          </p:nvSpPr>
          <p:spPr>
            <a:xfrm>
              <a:off x="518433" y="1789648"/>
              <a:ext cx="443592" cy="232296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4FF47BA-9557-4442-8E2A-74A4F4AAD237}"/>
                </a:ext>
              </a:extLst>
            </p:cNvPr>
            <p:cNvSpPr/>
            <p:nvPr/>
          </p:nvSpPr>
          <p:spPr>
            <a:xfrm>
              <a:off x="518433" y="2905489"/>
              <a:ext cx="443592" cy="232296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458D5C-BDF7-4A75-A4E8-B99128DCD84A}"/>
                </a:ext>
              </a:extLst>
            </p:cNvPr>
            <p:cNvSpPr/>
            <p:nvPr/>
          </p:nvSpPr>
          <p:spPr>
            <a:xfrm>
              <a:off x="518433" y="3988856"/>
              <a:ext cx="443592" cy="232296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323" y="6170459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323" y="407417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7C8A2-09FB-4C12-B287-90E535609F0B}"/>
              </a:ext>
            </a:extLst>
          </p:cNvPr>
          <p:cNvSpPr/>
          <p:nvPr/>
        </p:nvSpPr>
        <p:spPr>
          <a:xfrm>
            <a:off x="1255254" y="1380694"/>
            <a:ext cx="9160037" cy="4860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315" algn="r" rtl="1">
              <a:lnSpc>
                <a:spcPct val="108000"/>
              </a:lnSpc>
            </a:pPr>
            <a:r>
              <a:rPr lang="ar-IQ" sz="2800" dirty="0">
                <a:latin typeface="Simplified Arabic" panose="02020603050405020304" pitchFamily="18" charset="-78"/>
              </a:rPr>
              <a:t>المعرفة أوسع واشمل من العلم     المعرفة تتضمن معارف علمية وغير علمية  </a:t>
            </a:r>
            <a:r>
              <a:rPr lang="ar-IQ" sz="2800" dirty="0" err="1">
                <a:latin typeface="Simplified Arabic" panose="02020603050405020304" pitchFamily="18" charset="-78"/>
              </a:rPr>
              <a:t>اما</a:t>
            </a:r>
            <a:r>
              <a:rPr lang="ar-IQ" sz="2800" dirty="0">
                <a:latin typeface="Simplified Arabic" panose="02020603050405020304" pitchFamily="18" charset="-78"/>
              </a:rPr>
              <a:t> العلم هو معرفة منظمة تنشا عن الملاحظة والدراسة والتجربة </a:t>
            </a:r>
            <a:endParaRPr lang="en-GB" sz="2800" dirty="0"/>
          </a:p>
          <a:p>
            <a:pPr indent="361315" algn="r" rtl="1">
              <a:lnSpc>
                <a:spcPct val="108000"/>
              </a:lnSpc>
            </a:pPr>
            <a:r>
              <a:rPr lang="ar-IQ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االمعرفة</a:t>
            </a:r>
            <a:r>
              <a:rPr lang="ar-IQ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الحدسية      </a:t>
            </a:r>
            <a:r>
              <a:rPr lang="ar-IQ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ar-SA" sz="2400" dirty="0" err="1"/>
              <a:t>ﻣﻼﺣظـﺔ</a:t>
            </a:r>
            <a:r>
              <a:rPr lang="ar-SA" sz="2400" dirty="0"/>
              <a:t> </a:t>
            </a:r>
            <a:r>
              <a:rPr lang="ar-SA" sz="2400" dirty="0" err="1"/>
              <a:t>اﻟظــواﻫر</a:t>
            </a:r>
            <a:r>
              <a:rPr lang="ar-SA" sz="2400" dirty="0"/>
              <a:t> </a:t>
            </a:r>
            <a:r>
              <a:rPr lang="ar-SA" sz="2400" dirty="0" err="1"/>
              <a:t>ﺑﺷـــﻛل</a:t>
            </a:r>
            <a:r>
              <a:rPr lang="ar-SA" sz="2400" dirty="0"/>
              <a:t> </a:t>
            </a:r>
            <a:r>
              <a:rPr lang="ar-SA" sz="2400" dirty="0" err="1"/>
              <a:t>ﻣﺑﺳـــط</a:t>
            </a:r>
            <a:r>
              <a:rPr lang="ar-SA" sz="2400" dirty="0"/>
              <a:t> </a:t>
            </a:r>
            <a:r>
              <a:rPr lang="ar-SA" sz="2400" dirty="0" err="1"/>
              <a:t>ﻣـــن</a:t>
            </a:r>
            <a:r>
              <a:rPr lang="ar-SA" sz="2400" dirty="0"/>
              <a:t> </a:t>
            </a:r>
            <a:r>
              <a:rPr lang="ar-SA" sz="2400" dirty="0" err="1"/>
              <a:t>ﺧــﻼل</a:t>
            </a:r>
            <a:r>
              <a:rPr lang="ar-SA" sz="2400" dirty="0"/>
              <a:t> </a:t>
            </a:r>
            <a:r>
              <a:rPr lang="ar-IQ" sz="2400" dirty="0"/>
              <a:t>الحواس </a:t>
            </a:r>
            <a:r>
              <a:rPr lang="ar-SA" sz="2400" dirty="0" err="1"/>
              <a:t>اﻟﻣﺧﺗﻠﻔـــﺔ</a:t>
            </a:r>
            <a:r>
              <a:rPr lang="ar-SA" sz="2400" dirty="0"/>
              <a:t>، </a:t>
            </a:r>
            <a:r>
              <a:rPr lang="ar-SA" sz="2400" dirty="0" err="1"/>
              <a:t>ﻣﺛـــل</a:t>
            </a:r>
            <a:r>
              <a:rPr lang="ar-SA" sz="2400" dirty="0"/>
              <a:t> </a:t>
            </a:r>
            <a:r>
              <a:rPr lang="ar-SA" sz="2400" dirty="0" err="1"/>
              <a:t>ﻣﻼﺣظــﺔ</a:t>
            </a:r>
            <a:r>
              <a:rPr lang="ar-SA" sz="2400" dirty="0"/>
              <a:t> </a:t>
            </a:r>
            <a:r>
              <a:rPr lang="ar-SA" sz="2400" dirty="0" err="1"/>
              <a:t>ﺗﻌﺎﻗـــب</a:t>
            </a:r>
            <a:r>
              <a:rPr lang="ar-SA" sz="2400" dirty="0"/>
              <a:t> </a:t>
            </a:r>
            <a:r>
              <a:rPr lang="ar-SA" sz="2400" dirty="0" err="1"/>
              <a:t>اﻟﻠﯾـــل</a:t>
            </a:r>
            <a:r>
              <a:rPr lang="ar-SA" sz="2400" dirty="0"/>
              <a:t> </a:t>
            </a:r>
            <a:r>
              <a:rPr lang="ar-SA" sz="2400" dirty="0" err="1"/>
              <a:t>واﻟﻧﻬـــﺎر</a:t>
            </a:r>
            <a:r>
              <a:rPr lang="ar-SA" sz="2400" dirty="0"/>
              <a:t>. </a:t>
            </a:r>
            <a:endParaRPr lang="en-GB" sz="2400" dirty="0"/>
          </a:p>
          <a:p>
            <a:pPr indent="361315" algn="r" rtl="1">
              <a:lnSpc>
                <a:spcPct val="108000"/>
              </a:lnSpc>
              <a:spcAft>
                <a:spcPts val="0"/>
              </a:spcAft>
            </a:pPr>
            <a:endParaRPr lang="ar-IQ" sz="2400" b="1" dirty="0">
              <a:latin typeface="Simplified Arabic" panose="02020603050405020304" pitchFamily="18" charset="-78"/>
              <a:ea typeface="Simplified Arabic" panose="02020603050405020304" pitchFamily="18" charset="-78"/>
            </a:endParaRPr>
          </a:p>
          <a:p>
            <a:pPr indent="361315" algn="r" rtl="1">
              <a:lnSpc>
                <a:spcPct val="108000"/>
              </a:lnSpc>
              <a:spcAft>
                <a:spcPts val="0"/>
              </a:spcAft>
            </a:pPr>
            <a:r>
              <a:rPr lang="ar-SA" sz="2400" b="1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اﻟﻣﻌرﻓﺔ</a:t>
            </a:r>
            <a:r>
              <a:rPr lang="ar-SA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b="1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اﻟﻔﻠﺳﻔﯾﺔ</a:t>
            </a:r>
            <a:r>
              <a:rPr lang="ar-SA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b="1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اﻟﺗﺄﻣﻠﯾﺔ</a:t>
            </a:r>
            <a:r>
              <a:rPr lang="ar-IQ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:</a:t>
            </a:r>
            <a:r>
              <a:rPr lang="ar-SA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اﻟﺗـﻲ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ﺗﺗطﻠـب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ﺣﺳـﻣﻬﺎ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ﺑﺎﻟﺗﺟرﺑـﺔ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ﺑﻌﯾـداً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ﻋـن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ﺣـواس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اﻟﺑﺷر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ﺑﺎﺳﺗﻌﻣﺎل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اﻟﺗﻔﻛﯾر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اﻟﻣﺗﺄﻣل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ﻓﻲ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أﺳﺑﺎب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اﻟظـﺎﻫرة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،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وﺑﻌﺿـﻬﺎ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endParaRPr lang="ar-IQ" sz="2400" dirty="0">
              <a:latin typeface="Simplified Arabic" panose="02020603050405020304" pitchFamily="18" charset="-78"/>
              <a:ea typeface="Simplified Arabic" panose="02020603050405020304" pitchFamily="18" charset="-78"/>
            </a:endParaRPr>
          </a:p>
          <a:p>
            <a:pPr indent="361315" algn="r" rtl="1">
              <a:lnSpc>
                <a:spcPct val="108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(</a:t>
            </a:r>
            <a:r>
              <a:rPr lang="ar-SA" sz="2400" b="1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اﻟﻣﻌرﻓـﺔ</a:t>
            </a:r>
            <a:r>
              <a:rPr lang="ar-SA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b="1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اﻟﻌﻠﻣﯾـﺔ</a:t>
            </a:r>
            <a:r>
              <a:rPr lang="ar-SA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b="1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اﻟﺗﺟرﯾﺑﯾـﺔ</a:t>
            </a:r>
            <a:r>
              <a:rPr lang="ar-SA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)</a:t>
            </a:r>
            <a:r>
              <a:rPr lang="ar-IQ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   </a:t>
            </a:r>
            <a:r>
              <a:rPr lang="ar-SA" sz="2400" b="1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اﻟﺗـــﻲ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ﺗﻘـــدم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ﻋﻠـــﻰ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أﺳـــﺎس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اﻟﻣﻼﺣظـــﺔ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اﻟﻣﻧظﻣـــﺔ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اﻟﻣﻘﺻـــودة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واﻟﻣدروﺳـــﺔ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ﻟﻠظـــواﻫر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وﻋﻠـــﻰ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أﺳـــﺎس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وﺿﻊ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اﻟﻔروض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اﻟﻣﻼﺋﻣﺔ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واﻟﺗﺣﻘق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ﻣﻧﻬﺎ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ﺑﺎﻟﺗﺟرﺑﺔ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واﻟﺗوﺻل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إﻟﻰ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اﻟﻘواﻧﯾن</a:t>
            </a:r>
            <a:r>
              <a:rPr lang="ar-SA" sz="2400" dirty="0">
                <a:latin typeface="Simplified Arabic" panose="02020603050405020304" pitchFamily="18" charset="-78"/>
                <a:ea typeface="Simplified Arabic" panose="02020603050405020304" pitchFamily="18" charset="-78"/>
              </a:rPr>
              <a:t> </a:t>
            </a:r>
            <a:r>
              <a:rPr lang="ar-SA" sz="2400" dirty="0" err="1">
                <a:latin typeface="Simplified Arabic" panose="02020603050405020304" pitchFamily="18" charset="-78"/>
                <a:ea typeface="Simplified Arabic" panose="02020603050405020304" pitchFamily="18" charset="-78"/>
              </a:rPr>
              <a:t>واﻟﻧظرﯾﺎت</a:t>
            </a:r>
            <a:endParaRPr lang="ar-IQ" sz="2400" dirty="0">
              <a:latin typeface="Simplified Arabic" panose="02020603050405020304" pitchFamily="18" charset="-78"/>
              <a:ea typeface="Simplified Arabic" panose="02020603050405020304" pitchFamily="18" charset="-78"/>
            </a:endParaRPr>
          </a:p>
          <a:p>
            <a:pPr algn="r"/>
            <a:endParaRPr lang="ar-IQ" sz="2400" dirty="0">
              <a:latin typeface="Simplified Arabic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8831E-A573-4DF8-B963-3337803CF6BF}"/>
              </a:ext>
            </a:extLst>
          </p:cNvPr>
          <p:cNvSpPr txBox="1"/>
          <p:nvPr/>
        </p:nvSpPr>
        <p:spPr>
          <a:xfrm>
            <a:off x="5751094" y="28956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D2ECFA-D2B1-4DE6-8CAC-07F3FEED7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38" y="4724499"/>
            <a:ext cx="112785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 flipH="1">
            <a:off x="529389" y="429805"/>
            <a:ext cx="6720369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r" rtl="1"/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ﻫﻧﺎك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ﺗﻌﺎرﯾف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ﻛﺛﯾرة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ﻟﻠﺑﺣث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اﻟﻌﻠﻣﻲ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، إذ ﻻ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ﯾوﺟد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اﺗﻔﺎق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ﻋﻠـﻰ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ﺗﻌرﯾـف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ﻣﺣـدد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ﻟـﻪ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،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وﯾﻌـود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ﻫـــذا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اﻻﺧـــﺗﻼف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إﻟـــﻰ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ﺗﻌـــدد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أﺳـــﺎﻟﯾب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اﻟﺑﺣـــث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اﻟﻌﻠﻣـــﻲ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ﻣـــن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ﺟﻬـــﺔ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،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واﺧـــﺗﻼف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ﺧطـــوات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اﻟﻣـــﻧﻬﺞ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اﻟﻌﻠﻣﻲ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ﻣن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ﺟﻬﺔ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أﺧرى</a:t>
            </a:r>
            <a:r>
              <a:rPr lang="ar-SA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GB" sz="2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EAF3D-6FC9-46CB-B4A4-9B8CA760AE20}"/>
              </a:ext>
            </a:extLst>
          </p:cNvPr>
          <p:cNvSpPr txBox="1"/>
          <p:nvPr/>
        </p:nvSpPr>
        <p:spPr>
          <a:xfrm>
            <a:off x="367695" y="1869555"/>
            <a:ext cx="6882063" cy="5601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r" rtl="1"/>
            <a:r>
              <a:rPr lang="en-GB" sz="32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Fan Dalen</a:t>
            </a:r>
            <a:r>
              <a:rPr lang="ar-SA" sz="32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IQ" sz="2800" i="0" dirty="0">
                <a:cs typeface="+mj-cs"/>
              </a:rPr>
              <a:t>هو </a:t>
            </a:r>
            <a:r>
              <a:rPr lang="ar-SA" sz="2800" dirty="0">
                <a:cs typeface="+mj-cs"/>
              </a:rPr>
              <a:t>"</a:t>
            </a:r>
            <a:r>
              <a:rPr lang="ar-SA" sz="2800" i="0" dirty="0" err="1">
                <a:cs typeface="+mj-cs"/>
              </a:rPr>
              <a:t>ﻣﺣﺎوﻟــﺔ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ﻣﻧظﻣــﺔ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وﻧﺎﻗــدة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ﻟﻠﺗوﺻــل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إﻟــﻰ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ﺣﻠــول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ﻟﻠﻣﺷــﺎﻛل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اﻟﺗــﻲ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ﯾواﺟﻬﻬــﺎ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اﻹﻧﺳــﺎن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واﻟﺗــﻲ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ﺗﺛﯾــر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ﻗﻠﻘــﻪ</a:t>
            </a:r>
            <a:r>
              <a:rPr lang="ar-SA" sz="2800" i="0" dirty="0">
                <a:cs typeface="+mj-cs"/>
              </a:rPr>
              <a:t> </a:t>
            </a:r>
            <a:r>
              <a:rPr lang="ar-SA" sz="2800" i="0" dirty="0" err="1">
                <a:cs typeface="+mj-cs"/>
              </a:rPr>
              <a:t>وﺣﯾرﺗــﻪ</a:t>
            </a:r>
            <a:endParaRPr lang="ar-IQ" sz="2800" i="0" dirty="0">
              <a:cs typeface="+mj-cs"/>
            </a:endParaRPr>
          </a:p>
          <a:p>
            <a:pPr algn="r" rtl="1"/>
            <a:r>
              <a:rPr lang="en-GB" sz="28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Whitney</a:t>
            </a:r>
            <a:r>
              <a:rPr lang="ar-SA" sz="2800" b="1" i="0" dirty="0">
                <a:cs typeface="+mj-cs"/>
              </a:rPr>
              <a:t> </a:t>
            </a:r>
            <a:r>
              <a:rPr lang="ar-IQ" sz="2400" i="0" dirty="0">
                <a:cs typeface="+mj-cs"/>
              </a:rPr>
              <a:t>هو</a:t>
            </a:r>
            <a:r>
              <a:rPr lang="ar-SA" sz="2400" i="0" dirty="0">
                <a:cs typeface="+mj-cs"/>
              </a:rPr>
              <a:t> " </a:t>
            </a:r>
            <a:r>
              <a:rPr lang="ar-SA" sz="2400" i="0" dirty="0" err="1">
                <a:cs typeface="+mj-cs"/>
              </a:rPr>
              <a:t>اﺳﺗﻘﺻــﺎء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دﻗﯾق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ﯾﻬدف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إﻟﻰ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اﻛﺗﺷﺎف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ﺣﻘﺎﺋق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وﻗواﻋد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ﻋﺎﻣﺔ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ﯾﻣﻛن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اﻟﺗﺣﻘق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ﻣﻧﻬﺎ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ﻣﺳﺗﻘﺑﻼً</a:t>
            </a:r>
            <a:r>
              <a:rPr lang="ar-SA" sz="2400" i="0" dirty="0">
                <a:cs typeface="+mj-cs"/>
              </a:rPr>
              <a:t> ".</a:t>
            </a:r>
            <a:endParaRPr lang="ar-IQ" sz="2400" i="0" dirty="0">
              <a:cs typeface="+mj-cs"/>
            </a:endParaRPr>
          </a:p>
          <a:p>
            <a:pPr algn="just" rtl="1"/>
            <a:r>
              <a:rPr lang="ar-IQ" i="0" dirty="0">
                <a:cs typeface="+mj-cs"/>
              </a:rPr>
              <a:t> </a:t>
            </a:r>
            <a:r>
              <a:rPr lang="ar-IQ" sz="1800" b="1" i="0" dirty="0">
                <a:cs typeface="+mj-cs"/>
              </a:rPr>
              <a:t> </a:t>
            </a:r>
            <a:r>
              <a:rPr lang="ar-IQ" sz="2400" b="1" i="0" dirty="0" err="1">
                <a:cs typeface="+mj-cs"/>
              </a:rPr>
              <a:t>الاعرجي</a:t>
            </a:r>
            <a:r>
              <a:rPr lang="ar-IQ" sz="2400" b="1" i="0" dirty="0">
                <a:cs typeface="+mj-cs"/>
              </a:rPr>
              <a:t>  </a:t>
            </a:r>
            <a:r>
              <a:rPr lang="ar-IQ" sz="2000" i="0" dirty="0">
                <a:cs typeface="+mj-cs"/>
              </a:rPr>
              <a:t>:</a:t>
            </a:r>
            <a:r>
              <a:rPr lang="ar-SA" sz="2400" i="0" dirty="0" err="1">
                <a:cs typeface="+mj-cs"/>
              </a:rPr>
              <a:t>اﻟﺑﺣــــث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اﻟﻌﻠﻣﻲ</a:t>
            </a:r>
            <a:r>
              <a:rPr lang="ar-SA" sz="2400" i="0" dirty="0">
                <a:cs typeface="+mj-cs"/>
              </a:rPr>
              <a:t> ﻻ </a:t>
            </a:r>
            <a:r>
              <a:rPr lang="ar-SA" sz="2400" i="0" dirty="0" err="1">
                <a:cs typeface="+mj-cs"/>
              </a:rPr>
              <a:t>ﯾﻘﺗﺻـر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ﻋﻠـﻰ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اﻛﺗﺷـﺎف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اﻟﺣﻘـﺎﺋق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ﺑـل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ﯾﻣﻛـن</a:t>
            </a:r>
            <a:r>
              <a:rPr lang="ar-SA" sz="2400" i="0" dirty="0">
                <a:cs typeface="+mj-cs"/>
              </a:rPr>
              <a:t> أن </a:t>
            </a:r>
            <a:r>
              <a:rPr lang="ar-SA" sz="2400" i="0" dirty="0" err="1">
                <a:cs typeface="+mj-cs"/>
              </a:rPr>
              <a:t>ﯾﺗﺣﻘـق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ﻣـن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ﺣﻘـﺎﺋق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ﻗدﯾﻣـﺔ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وﯾﺧﺗﺑرﻫـﺎ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ﻋﻧــدﻣﺎ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ﻋــرف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ﺑﺄﻧﻬــﺎ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ﻣﻬﻣــﺔ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ﻋﻠﻣﯾــﺔ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ﺗﺣــدث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ﻣــن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ﺧــﻼل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أﺳــﺎﻟﯾب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ﻣﻧطﻘﯾــﺔ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وﻣﻧظﻣــﺔ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إﻟــﻰ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اﻛﺗﺷــﺎف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ﺣﻘﺎﺋق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ﺟدﯾدة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واﻟﺗﺣﻘق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ﻣن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ﻗدﯾﻣـﺔ</a:t>
            </a:r>
            <a:r>
              <a:rPr lang="ar-SA" sz="2400" i="0" dirty="0">
                <a:cs typeface="+mj-cs"/>
              </a:rPr>
              <a:t>. </a:t>
            </a:r>
            <a:r>
              <a:rPr lang="ar-SA" sz="2400" b="1" i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اﻟﺷـﯾرازي</a:t>
            </a:r>
            <a:r>
              <a:rPr lang="ar-SA" sz="2400" i="0" dirty="0">
                <a:cs typeface="+mj-cs"/>
              </a:rPr>
              <a:t> </a:t>
            </a:r>
            <a:r>
              <a:rPr lang="ar-IQ" sz="2400" i="0" dirty="0">
                <a:cs typeface="+mj-cs"/>
              </a:rPr>
              <a:t>هو </a:t>
            </a:r>
            <a:r>
              <a:rPr lang="ar-SA" sz="2400" i="0" dirty="0" err="1">
                <a:cs typeface="+mj-cs"/>
              </a:rPr>
              <a:t>ﻣـﻧﻬﺞ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ﻟطﻠـب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اﻟﻣﻌرﻓـﺔ</a:t>
            </a:r>
            <a:r>
              <a:rPr lang="ar-SA" sz="2400" i="0" dirty="0">
                <a:cs typeface="+mj-cs"/>
              </a:rPr>
              <a:t>، </a:t>
            </a:r>
            <a:r>
              <a:rPr lang="ar-SA" sz="2400" i="0" dirty="0" err="1">
                <a:cs typeface="+mj-cs"/>
              </a:rPr>
              <a:t>وﯾﻌﺗﻣــد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ﻋﻠــﻰ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اﻟﻘﯾــﺎس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اﻟﻣوﺿــوﻋﻲ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واﻟﺗﺣﻠﯾــل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اﻟﻣﻧطﻘــﻲ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ﻟﻠظــواﻫر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اﻟﻣــراد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دراﺳــﺗﻬﺎ</a:t>
            </a:r>
            <a:r>
              <a:rPr lang="ar-SA" sz="2400" i="0" dirty="0">
                <a:cs typeface="+mj-cs"/>
              </a:rPr>
              <a:t> دون </a:t>
            </a:r>
            <a:r>
              <a:rPr lang="ar-SA" sz="2400" i="0" dirty="0" err="1">
                <a:cs typeface="+mj-cs"/>
              </a:rPr>
              <a:t>اﻧﺣﯾــﺎز</a:t>
            </a:r>
            <a:r>
              <a:rPr lang="ar-SA" sz="2400" i="0" dirty="0">
                <a:cs typeface="+mj-cs"/>
              </a:rPr>
              <a:t>، </a:t>
            </a:r>
            <a:r>
              <a:rPr lang="ar-SA" sz="2400" i="0" dirty="0" err="1">
                <a:cs typeface="+mj-cs"/>
              </a:rPr>
              <a:t>ﺑﻬدف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اﻟﺗوﺻل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إﻟﻰ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ﻧظرﯾﺔ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ﺟدﯾدة</a:t>
            </a:r>
            <a:r>
              <a:rPr lang="ar-SA" sz="2400" i="0" dirty="0">
                <a:cs typeface="+mj-cs"/>
              </a:rPr>
              <a:t> أو </a:t>
            </a:r>
            <a:r>
              <a:rPr lang="ar-SA" sz="2400" i="0" dirty="0" err="1">
                <a:cs typeface="+mj-cs"/>
              </a:rPr>
              <a:t>ﺗطوﯾر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ﻧظرﯾﺔ</a:t>
            </a:r>
            <a:r>
              <a:rPr lang="ar-SA" sz="2400" i="0" dirty="0">
                <a:cs typeface="+mj-cs"/>
              </a:rPr>
              <a:t> </a:t>
            </a:r>
            <a:r>
              <a:rPr lang="ar-SA" sz="2400" i="0" dirty="0" err="1">
                <a:cs typeface="+mj-cs"/>
              </a:rPr>
              <a:t>ﻗﺎﺋﻣﺔ</a:t>
            </a:r>
            <a:r>
              <a:rPr lang="ar-SA" sz="2400" i="0" dirty="0">
                <a:cs typeface="+mj-cs"/>
              </a:rPr>
              <a:t>"</a:t>
            </a:r>
            <a:endParaRPr lang="en-GB" sz="2400" i="0" dirty="0">
              <a:cs typeface="+mj-cs"/>
            </a:endParaRPr>
          </a:p>
          <a:p>
            <a:pPr algn="r" rtl="1"/>
            <a:endParaRPr lang="ar-IQ" sz="2800" dirty="0">
              <a:cs typeface="+mj-cs"/>
            </a:endParaRPr>
          </a:p>
          <a:p>
            <a:pPr algn="r" rtl="1"/>
            <a:endParaRPr lang="en-GB" sz="2800" dirty="0">
              <a:cs typeface="+mj-cs"/>
            </a:endParaRPr>
          </a:p>
        </p:txBody>
      </p:sp>
      <p:pic>
        <p:nvPicPr>
          <p:cNvPr id="163" name="Picture 162" descr="This image is of two sets of hands putting puzzle pieces together. ">
            <a:extLst>
              <a:ext uri="{FF2B5EF4-FFF2-40B4-BE49-F238E27FC236}">
                <a16:creationId xmlns:a16="http://schemas.microsoft.com/office/drawing/2014/main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7548019" y="0"/>
            <a:ext cx="4643982" cy="6858000"/>
          </a:xfrm>
          <a:prstGeom prst="rect">
            <a:avLst/>
          </a:prstGeom>
        </p:spPr>
      </p:pic>
      <p:sp>
        <p:nvSpPr>
          <p:cNvPr id="53" name="Title 52" hidden="1">
            <a:extLst>
              <a:ext uri="{FF2B5EF4-FFF2-40B4-BE49-F238E27FC236}">
                <a16:creationId xmlns:a16="http://schemas.microsoft.com/office/drawing/2014/main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8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83C49CE-09E0-4C3D-ACAD-A1916402C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019" y="0"/>
            <a:ext cx="56209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6969EBC-E8D3-4914-9A82-8E88F816E77E}"/>
              </a:ext>
            </a:extLst>
          </p:cNvPr>
          <p:cNvSpPr/>
          <p:nvPr/>
        </p:nvSpPr>
        <p:spPr>
          <a:xfrm>
            <a:off x="434613" y="123641"/>
            <a:ext cx="11534273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1"/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التفكير المنطقي :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 </a:t>
            </a:r>
          </a:p>
          <a:p>
            <a:pPr algn="r" rtl="1"/>
            <a:r>
              <a:rPr lang="ar-SA" sz="2000" dirty="0" err="1"/>
              <a:t>اﻟﺗﻔﻛﯾر</a:t>
            </a:r>
            <a:r>
              <a:rPr lang="ar-SA" sz="2000" dirty="0"/>
              <a:t> </a:t>
            </a:r>
            <a:r>
              <a:rPr lang="ar-SA" sz="2000" dirty="0" err="1"/>
              <a:t>اﻟﻌﻠﻣـﻲ</a:t>
            </a:r>
            <a:r>
              <a:rPr lang="ar-SA" sz="2000" dirty="0"/>
              <a:t> </a:t>
            </a:r>
            <a:r>
              <a:rPr lang="ar-SA" sz="2000" dirty="0" err="1"/>
              <a:t>ﻣـﻧﻬﺞ</a:t>
            </a:r>
            <a:r>
              <a:rPr lang="ar-SA" sz="2000" dirty="0"/>
              <a:t> أو </a:t>
            </a:r>
            <a:r>
              <a:rPr lang="ar-SA" sz="2000" dirty="0" err="1"/>
              <a:t>طرﯾﻘـﺔ</a:t>
            </a:r>
            <a:r>
              <a:rPr lang="ar-SA" sz="2000" dirty="0"/>
              <a:t> </a:t>
            </a:r>
            <a:r>
              <a:rPr lang="ar-SA" sz="2000" dirty="0" err="1"/>
              <a:t>ﻣﻧظﻣـﺔ</a:t>
            </a:r>
            <a:r>
              <a:rPr lang="ar-SA" sz="2000" dirty="0"/>
              <a:t> </a:t>
            </a:r>
            <a:r>
              <a:rPr lang="ar-SA" sz="2000" dirty="0" err="1"/>
              <a:t>ﺗﻣﯾـز</a:t>
            </a:r>
            <a:r>
              <a:rPr lang="ar-SA" sz="2000" dirty="0"/>
              <a:t> </a:t>
            </a:r>
            <a:r>
              <a:rPr lang="ar-SA" sz="2000" dirty="0" err="1"/>
              <a:t>ﺑﻬـﺎ</a:t>
            </a:r>
            <a:r>
              <a:rPr lang="ar-SA" sz="2000" dirty="0"/>
              <a:t> </a:t>
            </a:r>
            <a:r>
              <a:rPr lang="ar-SA" sz="2000" dirty="0" err="1"/>
              <a:t>اﻟﺑﺎﺣـث</a:t>
            </a:r>
            <a:r>
              <a:rPr lang="ar-SA" sz="2000" dirty="0"/>
              <a:t> </a:t>
            </a:r>
            <a:r>
              <a:rPr lang="ar-SA" sz="2000" dirty="0" err="1"/>
              <a:t>اﻟﻌﻠﻣـﻲ</a:t>
            </a:r>
            <a:r>
              <a:rPr lang="ar-SA" sz="2000" dirty="0"/>
              <a:t>، </a:t>
            </a:r>
            <a:r>
              <a:rPr lang="ar-SA" sz="2000" dirty="0" err="1"/>
              <a:t>وﯾﻣﻛـن</a:t>
            </a:r>
            <a:r>
              <a:rPr lang="ar-SA" sz="2000" dirty="0"/>
              <a:t> </a:t>
            </a:r>
            <a:r>
              <a:rPr lang="ar-SA" sz="2000" dirty="0" err="1"/>
              <a:t>اﺳـﺗﻌﻣﺎﻟﻪ</a:t>
            </a:r>
            <a:r>
              <a:rPr lang="ar-SA" sz="2000" dirty="0"/>
              <a:t> </a:t>
            </a:r>
            <a:r>
              <a:rPr lang="ar-SA" sz="2000" dirty="0" err="1"/>
              <a:t>ﻓـــﻲ</a:t>
            </a:r>
            <a:r>
              <a:rPr lang="ar-SA" sz="2000" dirty="0"/>
              <a:t> </a:t>
            </a:r>
            <a:r>
              <a:rPr lang="ar-SA" sz="2000" dirty="0" err="1"/>
              <a:t>دراﺳـــﺔ</a:t>
            </a:r>
            <a:r>
              <a:rPr lang="ar-SA" sz="2000" dirty="0"/>
              <a:t> </a:t>
            </a:r>
            <a:r>
              <a:rPr lang="ar-SA" sz="2000" dirty="0" err="1"/>
              <a:t>ﻣﺷـــﻛﻠﺔ</a:t>
            </a:r>
            <a:r>
              <a:rPr lang="ar-SA" sz="2000" dirty="0"/>
              <a:t> </a:t>
            </a:r>
            <a:r>
              <a:rPr lang="ar-SA" sz="2000" dirty="0" err="1"/>
              <a:t>ﻣﺣـــددة</a:t>
            </a:r>
            <a:r>
              <a:rPr lang="ar-SA" sz="2000" dirty="0"/>
              <a:t> </a:t>
            </a:r>
            <a:r>
              <a:rPr lang="ar-SA" sz="2000" dirty="0" err="1"/>
              <a:t>ﻣﺗﺧﺻﺻـــﺔ</a:t>
            </a:r>
            <a:r>
              <a:rPr lang="ar-SA" sz="2000" dirty="0"/>
              <a:t>، </a:t>
            </a:r>
            <a:r>
              <a:rPr lang="ar-SA" sz="2000" dirty="0" err="1"/>
              <a:t>وﻫـــو</a:t>
            </a:r>
            <a:r>
              <a:rPr lang="ar-SA" sz="2000" dirty="0"/>
              <a:t> </a:t>
            </a:r>
            <a:r>
              <a:rPr lang="ar-SA" sz="2000" dirty="0" err="1"/>
              <a:t>ﯾﻘـــوم</a:t>
            </a:r>
            <a:r>
              <a:rPr lang="ar-SA" sz="2000" dirty="0"/>
              <a:t> </a:t>
            </a:r>
            <a:r>
              <a:rPr lang="ar-SA" sz="2000" dirty="0" err="1"/>
              <a:t>ﻋﻠـــﻰ</a:t>
            </a:r>
            <a:r>
              <a:rPr lang="ar-SA" sz="2000" dirty="0"/>
              <a:t> </a:t>
            </a:r>
            <a:r>
              <a:rPr lang="ar-SA" sz="2000" dirty="0" err="1"/>
              <a:t>أﺳـــﺎس</a:t>
            </a:r>
            <a:r>
              <a:rPr lang="ar-SA" sz="2000" dirty="0"/>
              <a:t> </a:t>
            </a:r>
            <a:r>
              <a:rPr lang="ar-SA" sz="2000" dirty="0" err="1"/>
              <a:t>ﺗﻧظـــﯾم</a:t>
            </a:r>
            <a:r>
              <a:rPr lang="ar-SA" sz="2000" dirty="0"/>
              <a:t> </a:t>
            </a:r>
            <a:r>
              <a:rPr lang="ar-SA" sz="2000" dirty="0" err="1"/>
              <a:t>اﻷﻓﻛـــﺎر</a:t>
            </a:r>
            <a:r>
              <a:rPr lang="ar-SA" sz="2000" dirty="0"/>
              <a:t> </a:t>
            </a:r>
            <a:r>
              <a:rPr lang="ar-SA" sz="2000" dirty="0" err="1"/>
              <a:t>واﻟﻣﻔـــﺎﻫﯾم</a:t>
            </a:r>
            <a:r>
              <a:rPr lang="ar-SA" sz="2000" dirty="0"/>
              <a:t> </a:t>
            </a:r>
            <a:r>
              <a:rPr lang="ar-SA" sz="2000" dirty="0" err="1"/>
              <a:t>واﻷﺳﺎﻟﯾب</a:t>
            </a:r>
            <a:r>
              <a:rPr lang="ar-SA" sz="2000" dirty="0"/>
              <a:t> </a:t>
            </a:r>
            <a:r>
              <a:rPr lang="ar-IQ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62109C55-9EBC-4778-80D4-D55D22307915}"/>
              </a:ext>
            </a:extLst>
          </p:cNvPr>
          <p:cNvSpPr txBox="1"/>
          <p:nvPr/>
        </p:nvSpPr>
        <p:spPr>
          <a:xfrm>
            <a:off x="6930190" y="1994600"/>
            <a:ext cx="4874946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IQ" b="1" dirty="0">
                <a:solidFill>
                  <a:srgbClr val="6313DC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1- التراكمية </a:t>
            </a:r>
            <a:r>
              <a:rPr lang="ar-SA" sz="2000" dirty="0" err="1"/>
              <a:t>ﻛل</a:t>
            </a:r>
            <a:r>
              <a:rPr lang="ar-SA" sz="2000" dirty="0"/>
              <a:t> </a:t>
            </a:r>
            <a:r>
              <a:rPr lang="ar-SA" sz="2000" dirty="0" err="1"/>
              <a:t>ﺑﺎﺣث</a:t>
            </a:r>
            <a:r>
              <a:rPr lang="ar-SA" sz="2000" dirty="0"/>
              <a:t> </a:t>
            </a:r>
            <a:r>
              <a:rPr lang="ar-SA" sz="2000" dirty="0" err="1"/>
              <a:t>ﻓﻲ</a:t>
            </a:r>
            <a:r>
              <a:rPr lang="ar-SA" sz="2000" dirty="0"/>
              <a:t> </a:t>
            </a:r>
            <a:r>
              <a:rPr lang="ar-SA" sz="2000" dirty="0" err="1"/>
              <a:t>ﻣﺟﺎل</a:t>
            </a:r>
            <a:r>
              <a:rPr lang="ar-SA" sz="2000" dirty="0"/>
              <a:t> </a:t>
            </a:r>
            <a:r>
              <a:rPr lang="ar-SA" sz="2000" dirty="0" err="1"/>
              <a:t>اﻟﺑﺣث</a:t>
            </a:r>
            <a:r>
              <a:rPr lang="ar-SA" sz="2000" dirty="0"/>
              <a:t> </a:t>
            </a:r>
            <a:r>
              <a:rPr lang="ar-SA" sz="2000" dirty="0" err="1"/>
              <a:t>اﻟﻌﻠﻣﻲ</a:t>
            </a:r>
            <a:r>
              <a:rPr lang="ar-SA" sz="2000" dirty="0"/>
              <a:t> </a:t>
            </a:r>
            <a:r>
              <a:rPr lang="ar-SA" sz="2000" dirty="0" err="1"/>
              <a:t>ﯾﻧطﻠق</a:t>
            </a:r>
            <a:r>
              <a:rPr lang="ar-SA" sz="2000" dirty="0"/>
              <a:t> </a:t>
            </a:r>
            <a:r>
              <a:rPr lang="ar-SA" sz="2000" dirty="0" err="1"/>
              <a:t>ﻣﻣـﺎ</a:t>
            </a:r>
            <a:r>
              <a:rPr lang="ar-SA" sz="2000" dirty="0"/>
              <a:t> </a:t>
            </a:r>
            <a:r>
              <a:rPr lang="ar-SA" sz="2000" dirty="0" err="1"/>
              <a:t>ﺗـم</a:t>
            </a:r>
            <a:r>
              <a:rPr lang="ar-SA" sz="2000" dirty="0"/>
              <a:t> </a:t>
            </a:r>
            <a:r>
              <a:rPr lang="ar-SA" sz="2000" dirty="0" err="1"/>
              <a:t>اﻟﺗوﺻـل</a:t>
            </a:r>
            <a:r>
              <a:rPr lang="ar-SA" sz="2000" dirty="0"/>
              <a:t> </a:t>
            </a:r>
            <a:r>
              <a:rPr lang="ar-SA" sz="2000" dirty="0" err="1"/>
              <a:t>إﻟﯾــﻪ</a:t>
            </a:r>
            <a:r>
              <a:rPr lang="ar-SA" sz="2000" dirty="0"/>
              <a:t> </a:t>
            </a:r>
            <a:r>
              <a:rPr lang="ar-SA" sz="2000" dirty="0" err="1"/>
              <a:t>ﻣﻣــن</a:t>
            </a:r>
            <a:r>
              <a:rPr lang="ar-SA" sz="2000" dirty="0"/>
              <a:t> </a:t>
            </a:r>
            <a:r>
              <a:rPr lang="ar-SA" sz="2000" dirty="0" err="1"/>
              <a:t>ﺳــﺑﻘﻪ</a:t>
            </a:r>
            <a:r>
              <a:rPr lang="ar-SA" sz="2000" dirty="0"/>
              <a:t> </a:t>
            </a:r>
            <a:r>
              <a:rPr lang="ar-SA" sz="2000" dirty="0" err="1"/>
              <a:t>ﻣــن</a:t>
            </a:r>
            <a:r>
              <a:rPr lang="ar-SA" sz="2000" dirty="0"/>
              <a:t> </a:t>
            </a:r>
            <a:r>
              <a:rPr lang="ar-SA" sz="2000" dirty="0" err="1"/>
              <a:t>اﻟﺑــﺎﺣﺛﯾن</a:t>
            </a:r>
            <a:r>
              <a:rPr lang="ar-SA" sz="2000" dirty="0"/>
              <a:t>، </a:t>
            </a:r>
            <a:r>
              <a:rPr lang="ar-SA" sz="2000" dirty="0" err="1"/>
              <a:t>وﯾﻛﻣــل</a:t>
            </a:r>
            <a:r>
              <a:rPr lang="ar-SA" sz="2000" dirty="0"/>
              <a:t> </a:t>
            </a:r>
            <a:r>
              <a:rPr lang="ar-SA" sz="2000" dirty="0" err="1"/>
              <a:t>ﺧطــﺎﻫم</a:t>
            </a:r>
            <a:r>
              <a:rPr lang="ar-SA" sz="2000" dirty="0"/>
              <a:t> أو </a:t>
            </a:r>
            <a:r>
              <a:rPr lang="ar-SA" sz="2000" dirty="0" err="1"/>
              <a:t>ﯾﺻــﺣﺢ</a:t>
            </a:r>
            <a:r>
              <a:rPr lang="ar-SA" sz="2000" dirty="0"/>
              <a:t> أو </a:t>
            </a:r>
            <a:r>
              <a:rPr lang="ar-SA" sz="2000" dirty="0" err="1"/>
              <a:t>ﯾﻠﻐــﻲ</a:t>
            </a:r>
            <a:r>
              <a:rPr lang="ar-SA" sz="2000" dirty="0"/>
              <a:t> </a:t>
            </a:r>
            <a:r>
              <a:rPr lang="ar-SA" sz="2000" dirty="0" err="1"/>
              <a:t>ﻧﺗــﺎﺋﺟﻬم</a:t>
            </a:r>
            <a:r>
              <a:rPr lang="ar-SA" sz="2000" dirty="0"/>
              <a:t>، </a:t>
            </a:r>
            <a:r>
              <a:rPr lang="ar-SA" sz="2000" dirty="0" err="1"/>
              <a:t>وﺑــذﻟك</a:t>
            </a:r>
            <a:r>
              <a:rPr lang="ar-SA" sz="2000" dirty="0"/>
              <a:t> </a:t>
            </a:r>
            <a:r>
              <a:rPr lang="ar-SA" sz="2000" dirty="0" err="1"/>
              <a:t>ﻓــﺎن</a:t>
            </a:r>
            <a:r>
              <a:rPr lang="ar-SA" sz="2000" dirty="0"/>
              <a:t> </a:t>
            </a:r>
            <a:r>
              <a:rPr lang="ar-SA" sz="2000" dirty="0" err="1"/>
              <a:t>اﻟﺣﻘﯾﻘــﺔ</a:t>
            </a:r>
            <a:r>
              <a:rPr lang="ar-SA" sz="2000" dirty="0"/>
              <a:t> </a:t>
            </a:r>
            <a:r>
              <a:rPr lang="ar-SA" sz="2000" dirty="0" err="1"/>
              <a:t>اﻟﻌﻠﻣﯾــﺔ</a:t>
            </a:r>
            <a:r>
              <a:rPr lang="ar-SA" sz="2000" dirty="0"/>
              <a:t> </a:t>
            </a:r>
            <a:r>
              <a:rPr lang="ar-SA" sz="2000" dirty="0" err="1"/>
              <a:t>ﻫــﻲ</a:t>
            </a:r>
            <a:r>
              <a:rPr lang="ar-SA" sz="2000" dirty="0"/>
              <a:t> </a:t>
            </a:r>
            <a:r>
              <a:rPr lang="ar-SA" sz="2000" dirty="0" err="1"/>
              <a:t>ﺣﻘﯾﻘــﺔ</a:t>
            </a:r>
            <a:r>
              <a:rPr lang="ar-SA" sz="2000" dirty="0"/>
              <a:t> </a:t>
            </a:r>
            <a:r>
              <a:rPr lang="ar-SA" sz="2000" dirty="0" err="1"/>
              <a:t>ﻧﺳــﺑﯾﺔ</a:t>
            </a:r>
            <a:r>
              <a:rPr lang="ar-SA" sz="2000" dirty="0"/>
              <a:t> </a:t>
            </a:r>
            <a:r>
              <a:rPr lang="ar-SA" sz="2000" dirty="0" err="1"/>
              <a:t>ﯾــﺗم</a:t>
            </a:r>
            <a:r>
              <a:rPr lang="ar-SA" sz="2000" dirty="0"/>
              <a:t> </a:t>
            </a:r>
            <a:r>
              <a:rPr lang="ar-SA" sz="2000" dirty="0" err="1"/>
              <a:t>إﺛﺑــﺎت</a:t>
            </a:r>
            <a:r>
              <a:rPr lang="ar-SA" sz="2000" dirty="0"/>
              <a:t> </a:t>
            </a:r>
            <a:r>
              <a:rPr lang="ar-SA" sz="2000" dirty="0" err="1"/>
              <a:t>ﺻــﺣﺗﻬﺎ</a:t>
            </a:r>
            <a:r>
              <a:rPr lang="ar-SA" sz="2000" dirty="0"/>
              <a:t> أو </a:t>
            </a:r>
            <a:r>
              <a:rPr lang="ar-SA" sz="2000" dirty="0" err="1"/>
              <a:t>ﻧﻔﯾﻬــﺎ</a:t>
            </a:r>
            <a:r>
              <a:rPr lang="ar-SA" sz="2000" dirty="0"/>
              <a:t> </a:t>
            </a:r>
            <a:r>
              <a:rPr lang="ar-SA" sz="2000" dirty="0" err="1"/>
              <a:t>ﺧــﻼل</a:t>
            </a:r>
            <a:r>
              <a:rPr lang="ar-SA" sz="2000" dirty="0"/>
              <a:t> </a:t>
            </a:r>
            <a:r>
              <a:rPr lang="ar-SA" sz="2000" dirty="0" err="1"/>
              <a:t>ﻣــدة</a:t>
            </a:r>
            <a:r>
              <a:rPr lang="ar-SA" sz="2000" dirty="0"/>
              <a:t> </a:t>
            </a:r>
            <a:r>
              <a:rPr lang="ar-SA" sz="2000" dirty="0" err="1"/>
              <a:t>زﻣﻧﯾــﺔ</a:t>
            </a:r>
            <a:r>
              <a:rPr lang="ar-SA" sz="2000" dirty="0"/>
              <a:t> </a:t>
            </a:r>
            <a:r>
              <a:rPr lang="ar-SA" sz="2000" dirty="0" err="1"/>
              <a:t>ﻣﺣــددة</a:t>
            </a:r>
            <a:r>
              <a:rPr lang="ar-SA" sz="2000" dirty="0"/>
              <a:t>، </a:t>
            </a:r>
            <a:r>
              <a:rPr lang="ar-SA" sz="2000" dirty="0" err="1"/>
              <a:t>وﻫﻲ</a:t>
            </a:r>
            <a:r>
              <a:rPr lang="ar-SA" sz="2000" dirty="0"/>
              <a:t> </a:t>
            </a:r>
            <a:r>
              <a:rPr lang="ar-SA" sz="2000" dirty="0" err="1"/>
              <a:t>ﺗﺗطور</a:t>
            </a:r>
            <a:r>
              <a:rPr lang="ar-SA" sz="2000" dirty="0"/>
              <a:t> </a:t>
            </a:r>
            <a:r>
              <a:rPr lang="ar-SA" sz="2000" dirty="0" err="1"/>
              <a:t>ﺑﺎﺳﺗﻣرار</a:t>
            </a:r>
            <a:r>
              <a:rPr lang="ar-SA" sz="2000" dirty="0"/>
              <a:t> </a:t>
            </a:r>
            <a:r>
              <a:rPr lang="ar-SA" sz="2000" dirty="0" err="1"/>
              <a:t>وﻻ</a:t>
            </a:r>
            <a:r>
              <a:rPr lang="ar-SA" sz="2000" dirty="0"/>
              <a:t> </a:t>
            </a:r>
            <a:r>
              <a:rPr lang="ar-SA" sz="2000" dirty="0" err="1"/>
              <a:t>ﺗﻘف</a:t>
            </a:r>
            <a:r>
              <a:rPr lang="ar-SA" sz="2000" dirty="0"/>
              <a:t> </a:t>
            </a:r>
            <a:r>
              <a:rPr lang="ar-SA" sz="2000" dirty="0" err="1"/>
              <a:t>ﻋﻧد</a:t>
            </a:r>
            <a:r>
              <a:rPr lang="ar-SA" sz="2000" dirty="0"/>
              <a:t> </a:t>
            </a:r>
            <a:r>
              <a:rPr lang="ar-SA" sz="2000" dirty="0" err="1"/>
              <a:t>ﺣد</a:t>
            </a:r>
            <a:r>
              <a:rPr lang="ar-SA" sz="2000" dirty="0"/>
              <a:t> </a:t>
            </a:r>
            <a:r>
              <a:rPr lang="ar-SA" sz="2000" dirty="0" err="1"/>
              <a:t>ﻣﻌﯾن</a:t>
            </a:r>
            <a:r>
              <a:rPr lang="ar-SA" sz="2000" dirty="0"/>
              <a:t>، </a:t>
            </a:r>
            <a:r>
              <a:rPr lang="ar-SA" sz="2000" dirty="0" err="1"/>
              <a:t>وﯾﻣﻛن</a:t>
            </a:r>
            <a:r>
              <a:rPr lang="ar-SA" sz="2000" dirty="0"/>
              <a:t> أن </a:t>
            </a:r>
            <a:r>
              <a:rPr lang="ar-SA" sz="2000" dirty="0" err="1"/>
              <a:t>ﺗﺗﺑدل</a:t>
            </a:r>
            <a:r>
              <a:rPr lang="ar-SA" sz="2000" dirty="0"/>
              <a:t> أو </a:t>
            </a:r>
            <a:r>
              <a:rPr lang="ar-SA" sz="2000" dirty="0" err="1"/>
              <a:t>ﺗﺗﻐﯾر</a:t>
            </a:r>
            <a:r>
              <a:rPr lang="ar-SA" sz="2000" dirty="0"/>
              <a:t>.</a:t>
            </a:r>
            <a:endParaRPr lang="ar-IQ" sz="2000" dirty="0"/>
          </a:p>
          <a:p>
            <a:pPr algn="r">
              <a:lnSpc>
                <a:spcPct val="150000"/>
              </a:lnSpc>
            </a:pPr>
            <a:r>
              <a:rPr lang="ar-IQ" sz="2000" b="1" dirty="0">
                <a:solidFill>
                  <a:srgbClr val="6313DC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ar-IQ" sz="2400" b="1" dirty="0">
                <a:solidFill>
                  <a:srgbClr val="6313DC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ar-IQ" sz="2400" b="1" dirty="0" err="1">
                <a:solidFill>
                  <a:srgbClr val="6313DC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التظيم</a:t>
            </a:r>
            <a:r>
              <a:rPr lang="ar-IQ" sz="2000" b="1" dirty="0">
                <a:solidFill>
                  <a:srgbClr val="002060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ﯾﻌﻧﻲ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ﺗﻧظﯾم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طرﯾﻘﺔ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اﻟﺗﻔﻛﯾر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،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ﻓﺎﻟﺑﺎﺣث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ﻻ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ﯾﻧﺎﻗش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ظواﻫر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ﻣﻔﻛﻛـﺔ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أو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ﻣﺗﻧﺎﺛرة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ﺑل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ﯾدرس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اﻟظواﻫر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ﺑﺣﺳب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ﻋﻼﻗﺗﻬﺎ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ﺑﺎﻟظواﻫر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اﻷﺧرى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،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ﻓﯾﺗوﺻل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إﻟﻰ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اﻟﻌﻼﻗـﺔ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ﺑـﯾن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اﻟﺳﺑب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IQ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واﻟﻧﺗﯾﺟﺔ</a:t>
            </a:r>
            <a:r>
              <a:rPr lang="ar-IQ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2000" dirty="0"/>
          </a:p>
          <a:p>
            <a:pPr algn="r"/>
            <a:r>
              <a:rPr lang="en-GB" sz="2000" dirty="0"/>
              <a:t> </a:t>
            </a:r>
          </a:p>
          <a:p>
            <a:pPr algn="l"/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4415336" y="1336769"/>
            <a:ext cx="428402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صفات التفكير العلمي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A54786-F3A1-4D00-9B7B-B4532818AD1B}"/>
              </a:ext>
            </a:extLst>
          </p:cNvPr>
          <p:cNvSpPr txBox="1"/>
          <p:nvPr/>
        </p:nvSpPr>
        <p:spPr>
          <a:xfrm>
            <a:off x="125003" y="1336769"/>
            <a:ext cx="6705601" cy="584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400" dirty="0"/>
              <a:t> </a:t>
            </a:r>
          </a:p>
          <a:p>
            <a:pPr algn="r" rtl="1"/>
            <a:r>
              <a:rPr lang="ar-IQ" sz="2000" b="1" dirty="0">
                <a:solidFill>
                  <a:srgbClr val="002060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3- البحث عن الأسباب</a:t>
            </a:r>
            <a:r>
              <a:rPr lang="ar-IQ" sz="2400" b="1" dirty="0">
                <a:solidFill>
                  <a:srgbClr val="002060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SA" sz="2400" dirty="0"/>
              <a:t>إن </a:t>
            </a:r>
            <a:r>
              <a:rPr lang="ar-SA" sz="2400" dirty="0" err="1"/>
              <a:t>ﻣﻌرﻓـﺔ</a:t>
            </a:r>
            <a:r>
              <a:rPr lang="ar-SA" sz="2400" dirty="0"/>
              <a:t> </a:t>
            </a:r>
            <a:r>
              <a:rPr lang="ar-SA" sz="2400" dirty="0" err="1"/>
              <a:t>أﺳــﺑﺎب</a:t>
            </a:r>
            <a:r>
              <a:rPr lang="ar-SA" sz="2400" dirty="0"/>
              <a:t> </a:t>
            </a:r>
            <a:r>
              <a:rPr lang="ar-SA" sz="2400" dirty="0" err="1"/>
              <a:t>اﻟظــﺎﻫرة</a:t>
            </a:r>
            <a:r>
              <a:rPr lang="ar-SA" sz="2400" dirty="0"/>
              <a:t> </a:t>
            </a:r>
            <a:r>
              <a:rPr lang="ar-SA" sz="2400" dirty="0" err="1"/>
              <a:t>ﺗﻣﻛن</a:t>
            </a:r>
            <a:r>
              <a:rPr lang="ar-SA" sz="2400" dirty="0"/>
              <a:t> </a:t>
            </a:r>
            <a:r>
              <a:rPr lang="ar-SA" sz="2400" dirty="0" err="1"/>
              <a:t>ﻣن</a:t>
            </a:r>
            <a:r>
              <a:rPr lang="ar-SA" sz="2400" dirty="0"/>
              <a:t> </a:t>
            </a:r>
            <a:r>
              <a:rPr lang="ar-SA" sz="2400" dirty="0" err="1"/>
              <a:t>إﯾﺟﺎد</a:t>
            </a:r>
            <a:r>
              <a:rPr lang="ar-SA" sz="2400" dirty="0"/>
              <a:t> </a:t>
            </a:r>
            <a:r>
              <a:rPr lang="ar-SA" sz="2400" dirty="0" err="1"/>
              <a:t>اﻟﺣﻠول</a:t>
            </a:r>
            <a:r>
              <a:rPr lang="ar-SA" sz="2400" dirty="0"/>
              <a:t> </a:t>
            </a:r>
            <a:r>
              <a:rPr lang="ar-SA" sz="2400" dirty="0" err="1"/>
              <a:t>ﻟﻣﺷﻛﻠﺗﻬﺎ</a:t>
            </a:r>
            <a:r>
              <a:rPr lang="ar-SA" sz="2400" dirty="0"/>
              <a:t> أو </a:t>
            </a:r>
            <a:r>
              <a:rPr lang="ar-SA" sz="2400" dirty="0" err="1"/>
              <a:t>اﻟﺳﯾطرة</a:t>
            </a:r>
            <a:r>
              <a:rPr lang="ar-SA" sz="2400" dirty="0"/>
              <a:t> </a:t>
            </a:r>
            <a:r>
              <a:rPr lang="ar-SA" sz="2400" dirty="0" err="1"/>
              <a:t>ﻋﻠﯾﻬﺎ</a:t>
            </a:r>
            <a:r>
              <a:rPr lang="ar-SA" sz="2400" dirty="0"/>
              <a:t> أو </a:t>
            </a:r>
            <a:r>
              <a:rPr lang="ar-SA" sz="2400" dirty="0" err="1"/>
              <a:t>اﻟﺗﺣﻛم</a:t>
            </a:r>
            <a:r>
              <a:rPr lang="ar-SA" sz="2400" dirty="0"/>
              <a:t> </a:t>
            </a:r>
            <a:r>
              <a:rPr lang="ar-SA" sz="2400" dirty="0" err="1"/>
              <a:t>ﺑﻬﺎ</a:t>
            </a:r>
            <a:r>
              <a:rPr lang="ar-SA" sz="2400" dirty="0"/>
              <a:t>.</a:t>
            </a:r>
            <a:endParaRPr lang="en-GB" sz="2400" dirty="0"/>
          </a:p>
          <a:p>
            <a:pPr algn="r" rtl="1"/>
            <a:r>
              <a:rPr lang="en-GB" sz="2000" b="1" dirty="0">
                <a:solidFill>
                  <a:srgbClr val="1E3ADA"/>
                </a:solidFill>
                <a:highlight>
                  <a:srgbClr val="FFFF0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ar-IQ" sz="2000" b="1" dirty="0">
                <a:solidFill>
                  <a:srgbClr val="1E3ADA"/>
                </a:solidFill>
                <a:highlight>
                  <a:srgbClr val="FFFF0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ar-IQ" sz="2400" b="1" dirty="0">
                <a:solidFill>
                  <a:srgbClr val="1E3ADA"/>
                </a:solidFill>
                <a:highlight>
                  <a:srgbClr val="FFFF0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4- الشمولية واليقين</a:t>
            </a:r>
            <a:r>
              <a:rPr lang="en-US" sz="2400" b="1" dirty="0">
                <a:solidFill>
                  <a:srgbClr val="1E3ADA"/>
                </a:solidFill>
                <a:highlight>
                  <a:srgbClr val="FFFF0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ar-SA" sz="2400" dirty="0" err="1">
                <a:cs typeface="+mj-cs"/>
              </a:rPr>
              <a:t>ﻓﺎﻟﺑﺎﺣـث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ﻋﻧـدﻣﺎ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ﯾﺗﺣـدث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ﻋـن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ﻣﺣﺎﺳب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ﻣﺎ</a:t>
            </a:r>
            <a:r>
              <a:rPr lang="ar-SA" sz="2400" dirty="0">
                <a:cs typeface="+mj-cs"/>
              </a:rPr>
              <a:t>، </a:t>
            </a:r>
            <a:r>
              <a:rPr lang="ar-SA" sz="2400" dirty="0" err="1">
                <a:cs typeface="+mj-cs"/>
              </a:rPr>
              <a:t>ﻓﻬو</a:t>
            </a:r>
            <a:r>
              <a:rPr lang="ar-SA" sz="2400" dirty="0">
                <a:cs typeface="+mj-cs"/>
              </a:rPr>
              <a:t> ﻻ </a:t>
            </a:r>
            <a:r>
              <a:rPr lang="ar-SA" sz="2400" dirty="0" err="1">
                <a:cs typeface="+mj-cs"/>
              </a:rPr>
              <a:t>ﯾﻘﺻد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ﻣﺣﺎﺳﺑ</a:t>
            </a:r>
            <a:r>
              <a:rPr lang="ar-SA" sz="2400" dirty="0">
                <a:cs typeface="+mj-cs"/>
              </a:rPr>
              <a:t> ﺎً </a:t>
            </a:r>
            <a:r>
              <a:rPr lang="ar-IQ" sz="2400" dirty="0">
                <a:cs typeface="+mj-cs"/>
              </a:rPr>
              <a:t>معينا </a:t>
            </a:r>
            <a:r>
              <a:rPr lang="ar-SA" sz="2400" dirty="0" err="1">
                <a:cs typeface="+mj-cs"/>
              </a:rPr>
              <a:t>ﺑل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ﺑﻘﺻد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ﺟﻣﯾﻊ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اﻟﻣﺣﺎﺳـﺑﯾن</a:t>
            </a:r>
            <a:r>
              <a:rPr lang="ar-SA" sz="2400" dirty="0">
                <a:cs typeface="+mj-cs"/>
              </a:rPr>
              <a:t>، </a:t>
            </a:r>
            <a:r>
              <a:rPr lang="ar-SA" sz="2400" dirty="0" err="1">
                <a:cs typeface="+mj-cs"/>
              </a:rPr>
              <a:t>وﻋﻧـدﻣﺎ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ﯾﺗﺣـدث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ﻋـن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ﻗـــﺎﻧون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اﻟﺟﺎذﺑﯾـــﺔ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ﻓﻬـــو</a:t>
            </a:r>
            <a:r>
              <a:rPr lang="ar-SA" sz="2400" dirty="0">
                <a:cs typeface="+mj-cs"/>
              </a:rPr>
              <a:t> ﻻ </a:t>
            </a:r>
            <a:r>
              <a:rPr lang="ar-SA" sz="2400" dirty="0" err="1">
                <a:cs typeface="+mj-cs"/>
              </a:rPr>
              <a:t>ﯾﺗﺣـــدث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ﻋـــن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ﺟﺳـــم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ﻣﻌـــﯾن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ﺑـــل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ﻛـــل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ﺟﺳـــم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ﯾﺳـــﻘط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ﻣـــن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اﻷﻋﻠـــﻰ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err="1">
                <a:cs typeface="+mj-cs"/>
              </a:rPr>
              <a:t>إﻟـــﻰ</a:t>
            </a:r>
            <a:r>
              <a:rPr lang="en-US" sz="2400" dirty="0">
                <a:cs typeface="+mj-cs"/>
              </a:rPr>
              <a:t> </a:t>
            </a:r>
            <a:r>
              <a:rPr lang="ar-IQ" sz="2400" dirty="0">
                <a:cs typeface="+mj-cs"/>
              </a:rPr>
              <a:t>ا</a:t>
            </a:r>
            <a:r>
              <a:rPr lang="ar-SA" sz="2400" dirty="0" err="1">
                <a:cs typeface="+mj-cs"/>
              </a:rPr>
              <a:t>ﻷﺳــﻔل</a:t>
            </a:r>
            <a:endParaRPr lang="ar-IQ" sz="2400" dirty="0">
              <a:cs typeface="+mj-cs"/>
            </a:endParaRPr>
          </a:p>
          <a:p>
            <a:pPr algn="r" rtl="1"/>
            <a:r>
              <a:rPr lang="ar-IQ" sz="2400" b="1" dirty="0"/>
              <a:t>اليقين </a:t>
            </a:r>
            <a:r>
              <a:rPr lang="ar-SA" sz="2000" dirty="0"/>
              <a:t>أي إن </a:t>
            </a:r>
            <a:r>
              <a:rPr lang="ar-SA" sz="2000" dirty="0" err="1"/>
              <a:t>اﻟﺣﻘــﺎﺋق</a:t>
            </a:r>
            <a:r>
              <a:rPr lang="ar-SA" sz="2000" dirty="0"/>
              <a:t> </a:t>
            </a:r>
            <a:r>
              <a:rPr lang="ar-SA" sz="2000" dirty="0" err="1"/>
              <a:t>اﻟﻌﻠﻣﯾــﺔ</a:t>
            </a:r>
            <a:r>
              <a:rPr lang="ar-SA" sz="2000" dirty="0"/>
              <a:t> </a:t>
            </a:r>
            <a:r>
              <a:rPr lang="ar-SA" sz="2000" dirty="0" err="1"/>
              <a:t>ﯾﻧﺑﻐــﻲ</a:t>
            </a:r>
            <a:r>
              <a:rPr lang="ar-SA" sz="2000" dirty="0"/>
              <a:t> أن </a:t>
            </a:r>
            <a:r>
              <a:rPr lang="ar-SA" sz="2000" dirty="0" err="1"/>
              <a:t>ﺗﺳـــﺗﻧد</a:t>
            </a:r>
            <a:r>
              <a:rPr lang="ar-SA" sz="2000" dirty="0"/>
              <a:t> </a:t>
            </a:r>
            <a:r>
              <a:rPr lang="ar-SA" sz="2000" dirty="0" err="1"/>
              <a:t>اﻟـــﻰ</a:t>
            </a:r>
            <a:r>
              <a:rPr lang="ar-SA" sz="2000" dirty="0"/>
              <a:t> </a:t>
            </a:r>
            <a:r>
              <a:rPr lang="ar-SA" sz="2000" dirty="0" err="1"/>
              <a:t>ﻣﺟﻣوﻋـــﺔ</a:t>
            </a:r>
            <a:r>
              <a:rPr lang="ar-SA" sz="2000" dirty="0"/>
              <a:t> </a:t>
            </a:r>
            <a:r>
              <a:rPr lang="ar-SA" sz="2000" dirty="0" err="1"/>
              <a:t>ﻛﺎﻓﯾـــﺔ</a:t>
            </a:r>
            <a:r>
              <a:rPr lang="ar-SA" sz="2000" dirty="0"/>
              <a:t> </a:t>
            </a:r>
            <a:r>
              <a:rPr lang="ar-SA" sz="2000" dirty="0" err="1"/>
              <a:t>ﻣـــن</a:t>
            </a:r>
            <a:r>
              <a:rPr lang="ar-SA" sz="2000" dirty="0"/>
              <a:t> </a:t>
            </a:r>
            <a:r>
              <a:rPr lang="ar-SA" sz="2000" dirty="0" err="1"/>
              <a:t>اﻷدﻟـــﺔ</a:t>
            </a:r>
            <a:r>
              <a:rPr lang="ar-SA" sz="2000" dirty="0"/>
              <a:t> </a:t>
            </a:r>
            <a:r>
              <a:rPr lang="ar-SA" sz="2000" dirty="0" err="1"/>
              <a:t>اﻟﻣوﺿـــوﻋﯾﺔ</a:t>
            </a:r>
            <a:r>
              <a:rPr lang="ar-SA" sz="2000" dirty="0"/>
              <a:t> </a:t>
            </a:r>
            <a:r>
              <a:rPr lang="ar-SA" sz="2000" dirty="0" err="1"/>
              <a:t>اﻟﻣﻘﻧﻌـــﺔ</a:t>
            </a:r>
            <a:r>
              <a:rPr lang="ar-SA" sz="2000" dirty="0"/>
              <a:t> </a:t>
            </a:r>
            <a:r>
              <a:rPr lang="ar-SA" sz="2000" dirty="0" err="1"/>
              <a:t>اﻟﻘﺎﺑﻠـــﺔ</a:t>
            </a:r>
            <a:r>
              <a:rPr lang="ar-SA" sz="2000" dirty="0"/>
              <a:t> </a:t>
            </a:r>
            <a:r>
              <a:rPr lang="ar-SA" sz="2000" dirty="0" err="1"/>
              <a:t>ﻟﻠﺗﺣﻘـــق</a:t>
            </a:r>
            <a:endParaRPr lang="ar-IQ" sz="2000" dirty="0"/>
          </a:p>
          <a:p>
            <a:pPr algn="r" rtl="1"/>
            <a:r>
              <a:rPr lang="ar-IQ" sz="2400" b="1" dirty="0">
                <a:solidFill>
                  <a:srgbClr val="6313DC"/>
                </a:solidFill>
                <a:highlight>
                  <a:srgbClr val="FFFF00"/>
                </a:highlight>
              </a:rPr>
              <a:t>5- الدقة والتجريد : </a:t>
            </a:r>
            <a:r>
              <a:rPr lang="ar-SA" sz="2400" dirty="0" err="1"/>
              <a:t>اﺳــــﺗﻌﻣﺎل</a:t>
            </a:r>
            <a:r>
              <a:rPr lang="ar-SA" sz="2400" dirty="0"/>
              <a:t> </a:t>
            </a:r>
            <a:r>
              <a:rPr lang="ar-SA" sz="2400" dirty="0" err="1"/>
              <a:t>ﻟﻐــــﺔ</a:t>
            </a:r>
            <a:r>
              <a:rPr lang="ar-SA" sz="2400" dirty="0"/>
              <a:t> </a:t>
            </a:r>
            <a:r>
              <a:rPr lang="ar-SA" sz="2400" dirty="0" err="1"/>
              <a:t>اﻷرﻗــــﺎم</a:t>
            </a:r>
            <a:r>
              <a:rPr lang="ar-SA" sz="2400" dirty="0"/>
              <a:t> </a:t>
            </a:r>
            <a:r>
              <a:rPr lang="ar-SA" sz="2400" dirty="0" err="1"/>
              <a:t>واﻟﻌﻼﻗــــﺎت</a:t>
            </a:r>
            <a:r>
              <a:rPr lang="ar-SA" sz="2400" dirty="0"/>
              <a:t> </a:t>
            </a:r>
            <a:r>
              <a:rPr lang="ar-SA" sz="2400" dirty="0" err="1"/>
              <a:t>اﻟرﯾﺎﺿــــﯾﺔ</a:t>
            </a:r>
            <a:r>
              <a:rPr lang="ar-SA" sz="2400" dirty="0"/>
              <a:t> </a:t>
            </a:r>
            <a:r>
              <a:rPr lang="ar-SA" sz="2400" dirty="0" err="1"/>
              <a:t>اﻟﻣﺣددة</a:t>
            </a:r>
            <a:r>
              <a:rPr lang="ar-SA" sz="2400" dirty="0"/>
              <a:t> </a:t>
            </a:r>
            <a:r>
              <a:rPr lang="ar-SA" sz="2400" dirty="0" err="1"/>
              <a:t>ﻟﻐرض</a:t>
            </a:r>
            <a:r>
              <a:rPr lang="ar-SA" sz="2400" dirty="0"/>
              <a:t> </a:t>
            </a:r>
            <a:r>
              <a:rPr lang="ar-SA" sz="2400" dirty="0" err="1"/>
              <a:t>اﻟوﺻول</a:t>
            </a:r>
            <a:r>
              <a:rPr lang="ar-SA" sz="2400" dirty="0"/>
              <a:t> </a:t>
            </a:r>
            <a:r>
              <a:rPr lang="ar-SA" sz="2400" dirty="0" err="1"/>
              <a:t>إﻟﻰ</a:t>
            </a:r>
            <a:r>
              <a:rPr lang="ar-SA" sz="2400" dirty="0"/>
              <a:t> </a:t>
            </a:r>
            <a:r>
              <a:rPr lang="ar-SA" sz="2400" dirty="0" err="1"/>
              <a:t>ﻓﻬم</a:t>
            </a:r>
            <a:r>
              <a:rPr lang="ar-SA" sz="2400" dirty="0"/>
              <a:t> </a:t>
            </a:r>
            <a:r>
              <a:rPr lang="ar-SA" sz="2400" dirty="0" err="1"/>
              <a:t>اﻟظواﻫرﻓﺎﺳــﺗﻌﻣﺎل</a:t>
            </a:r>
            <a:r>
              <a:rPr lang="ar-SA" sz="2400" dirty="0"/>
              <a:t> </a:t>
            </a:r>
            <a:r>
              <a:rPr lang="ar-SA" sz="2400" dirty="0" err="1"/>
              <a:t>ﻣﺻــطﻠﺢ</a:t>
            </a:r>
            <a:r>
              <a:rPr lang="ar-SA" sz="2400" dirty="0"/>
              <a:t> </a:t>
            </a:r>
            <a:r>
              <a:rPr lang="ar-SA" sz="2400" dirty="0" err="1"/>
              <a:t>ﺿــﻌﯾف</a:t>
            </a:r>
            <a:r>
              <a:rPr lang="ar-SA" sz="2400" dirty="0"/>
              <a:t>، </a:t>
            </a:r>
            <a:r>
              <a:rPr lang="ar-SA" sz="2400" dirty="0" err="1"/>
              <a:t>ﻣﺗوﺳــط</a:t>
            </a:r>
            <a:r>
              <a:rPr lang="ar-SA" sz="2400" dirty="0"/>
              <a:t>، </a:t>
            </a:r>
            <a:r>
              <a:rPr lang="ar-SA" sz="2400" dirty="0" err="1"/>
              <a:t>ﺟﯾــد</a:t>
            </a:r>
            <a:r>
              <a:rPr lang="ar-SA" sz="2400" dirty="0"/>
              <a:t> ﻻ </a:t>
            </a:r>
            <a:r>
              <a:rPr lang="ar-SA" sz="2400" dirty="0" err="1"/>
              <a:t>ﯾﻌﻧــﻲ</a:t>
            </a:r>
            <a:r>
              <a:rPr lang="ar-SA" sz="2400" dirty="0"/>
              <a:t> </a:t>
            </a:r>
            <a:r>
              <a:rPr lang="ar-SA" sz="2400" dirty="0" err="1"/>
              <a:t>ﻟﻠﺑﺎﺣــث</a:t>
            </a:r>
            <a:r>
              <a:rPr lang="ar-SA" sz="2400" dirty="0"/>
              <a:t> </a:t>
            </a:r>
            <a:r>
              <a:rPr lang="ar-SA" sz="2400" dirty="0" err="1"/>
              <a:t>ﺷــﯾﺋﺎً</a:t>
            </a:r>
            <a:r>
              <a:rPr lang="ar-SA" sz="2400" dirty="0"/>
              <a:t> </a:t>
            </a:r>
            <a:r>
              <a:rPr lang="ar-SA" sz="2400" dirty="0" err="1"/>
              <a:t>ﻣﺣــدداً</a:t>
            </a:r>
            <a:r>
              <a:rPr lang="ar-SA" sz="2400" dirty="0"/>
              <a:t>، </a:t>
            </a:r>
            <a:r>
              <a:rPr lang="ar-SA" sz="2400" dirty="0" err="1"/>
              <a:t>ﻛﻣﺛــــل</a:t>
            </a:r>
            <a:r>
              <a:rPr lang="ar-SA" sz="2400" dirty="0"/>
              <a:t> </a:t>
            </a:r>
            <a:r>
              <a:rPr lang="ar-SA" sz="2400" dirty="0" err="1"/>
              <a:t>اﻟﻘــــول</a:t>
            </a:r>
            <a:r>
              <a:rPr lang="ar-SA" sz="2400" dirty="0"/>
              <a:t> أن </a:t>
            </a:r>
            <a:r>
              <a:rPr lang="ar-SA" sz="2400" dirty="0" err="1"/>
              <a:t>اﻟطﺎﻟــــب</a:t>
            </a:r>
            <a:r>
              <a:rPr lang="ar-SA" sz="2400" dirty="0"/>
              <a:t> </a:t>
            </a:r>
            <a:r>
              <a:rPr lang="ar-SA" sz="2400" dirty="0" err="1"/>
              <a:t>ﺣﻘــــق</a:t>
            </a:r>
            <a:r>
              <a:rPr lang="ar-SA" sz="2400" dirty="0"/>
              <a:t> </a:t>
            </a:r>
            <a:r>
              <a:rPr lang="ar-SA" sz="2400" dirty="0" err="1"/>
              <a:t>درﺟــــﺔ</a:t>
            </a:r>
            <a:r>
              <a:rPr lang="ar-SA" sz="2400" dirty="0"/>
              <a:t> </a:t>
            </a:r>
            <a:r>
              <a:rPr lang="ar-SA" sz="2400" dirty="0" err="1"/>
              <a:t>ﻧﺟــــﺎح</a:t>
            </a:r>
            <a:r>
              <a:rPr lang="ar-SA" sz="2400" dirty="0"/>
              <a:t> </a:t>
            </a:r>
            <a:r>
              <a:rPr lang="en-GB" sz="2400" dirty="0"/>
              <a:t>%60</a:t>
            </a:r>
            <a:r>
              <a:rPr lang="ar-SA" sz="2400" dirty="0"/>
              <a:t> أو </a:t>
            </a:r>
            <a:r>
              <a:rPr lang="en-GB" sz="2400" dirty="0"/>
              <a:t>%90</a:t>
            </a:r>
            <a:r>
              <a:rPr lang="ar-SA" sz="2400" dirty="0"/>
              <a:t>، </a:t>
            </a:r>
            <a:endParaRPr lang="en-GB" sz="2800" b="1" dirty="0">
              <a:solidFill>
                <a:srgbClr val="6313DC"/>
              </a:solidFill>
            </a:endParaRPr>
          </a:p>
          <a:p>
            <a:pPr algn="r" rtl="1"/>
            <a:endParaRPr lang="en-GB" b="1" dirty="0">
              <a:solidFill>
                <a:srgbClr val="1E3AD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rtl="1"/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3953987" y="176709"/>
            <a:ext cx="428402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يتبع    صفات التفكير العلمي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A54786-F3A1-4D00-9B7B-B4532818AD1B}"/>
              </a:ext>
            </a:extLst>
          </p:cNvPr>
          <p:cNvSpPr txBox="1"/>
          <p:nvPr/>
        </p:nvSpPr>
        <p:spPr>
          <a:xfrm>
            <a:off x="381050" y="669784"/>
            <a:ext cx="11429899" cy="466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dirty="0">
                <a:solidFill>
                  <a:srgbClr val="6C92E1"/>
                </a:solidFill>
              </a:rPr>
              <a:t> </a:t>
            </a:r>
          </a:p>
          <a:p>
            <a:pPr algn="r"/>
            <a:r>
              <a:rPr lang="ar-IQ" b="1" dirty="0">
                <a:solidFill>
                  <a:srgbClr val="6C92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ar-IQ" b="1" dirty="0">
                <a:solidFill>
                  <a:srgbClr val="6C92E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- استناد البحث العلمي </a:t>
            </a:r>
            <a:r>
              <a:rPr lang="ar-IQ" b="1" dirty="0" err="1">
                <a:solidFill>
                  <a:srgbClr val="6C92E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الى</a:t>
            </a:r>
            <a:r>
              <a:rPr lang="ar-IQ" b="1" dirty="0">
                <a:solidFill>
                  <a:srgbClr val="6C92E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الاستدلال والتبرير المنطقي: </a:t>
            </a:r>
            <a:r>
              <a:rPr lang="ar-SA" sz="2000" dirty="0" err="1"/>
              <a:t>وﯾﻣﻛن</a:t>
            </a:r>
            <a:r>
              <a:rPr lang="ar-SA" sz="2000" dirty="0"/>
              <a:t> </a:t>
            </a:r>
            <a:r>
              <a:rPr lang="ar-SA" sz="2000" dirty="0" err="1"/>
              <a:t>اﻟﺗوﺻل</a:t>
            </a:r>
            <a:r>
              <a:rPr lang="ar-SA" sz="2000" dirty="0"/>
              <a:t> </a:t>
            </a:r>
            <a:r>
              <a:rPr lang="ar-SA" sz="2000" dirty="0" err="1"/>
              <a:t>ﻟﻠﻣﻧطق</a:t>
            </a:r>
            <a:r>
              <a:rPr lang="ar-SA" sz="2000" dirty="0"/>
              <a:t> </a:t>
            </a:r>
            <a:r>
              <a:rPr lang="ar-SA" sz="2000" dirty="0" err="1"/>
              <a:t>ﺑﺎﻻﺳﺗدﻻل</a:t>
            </a:r>
            <a:r>
              <a:rPr lang="ar-SA" sz="2000" dirty="0"/>
              <a:t>، </a:t>
            </a:r>
            <a:r>
              <a:rPr lang="ar-SA" sz="2000" dirty="0" err="1"/>
              <a:t>ﻛﻣﺎ</a:t>
            </a:r>
            <a:r>
              <a:rPr lang="ar-SA" sz="2000" dirty="0"/>
              <a:t> </a:t>
            </a:r>
            <a:r>
              <a:rPr lang="ar-SA" sz="2000" dirty="0" err="1"/>
              <a:t>ﯾﻣﻛن</a:t>
            </a:r>
            <a:r>
              <a:rPr lang="ar-SA" sz="2000" dirty="0"/>
              <a:t> أن </a:t>
            </a:r>
            <a:r>
              <a:rPr lang="ar-SA" sz="2000" dirty="0" err="1"/>
              <a:t>ﯾﻛـون</a:t>
            </a:r>
            <a:r>
              <a:rPr lang="ar-SA" sz="2000" dirty="0"/>
              <a:t> </a:t>
            </a:r>
            <a:r>
              <a:rPr lang="ar-SA" sz="2000" dirty="0" err="1"/>
              <a:t>اﻻﺳـﺗدﻻل</a:t>
            </a:r>
            <a:r>
              <a:rPr lang="ar-SA" sz="2000" dirty="0"/>
              <a:t> </a:t>
            </a:r>
            <a:r>
              <a:rPr lang="ar-SA" sz="2000" dirty="0" err="1"/>
              <a:t>ﻣﺑﺎﺷـر</a:t>
            </a:r>
            <a:r>
              <a:rPr lang="ar-SA" sz="2000" dirty="0"/>
              <a:t> أو </a:t>
            </a:r>
            <a:r>
              <a:rPr lang="ar-SA" sz="2000" dirty="0" err="1"/>
              <a:t>ﻏﯾـر</a:t>
            </a:r>
            <a:r>
              <a:rPr lang="ar-SA" sz="2000" dirty="0"/>
              <a:t> </a:t>
            </a:r>
            <a:r>
              <a:rPr lang="ar-SA" sz="2000" dirty="0" err="1"/>
              <a:t>ﻣﺑﺎﺷر</a:t>
            </a:r>
            <a:r>
              <a:rPr lang="ar-SA" sz="2000" dirty="0"/>
              <a:t>، </a:t>
            </a:r>
            <a:r>
              <a:rPr lang="ar-SA" sz="2000" b="1" dirty="0" err="1">
                <a:highlight>
                  <a:srgbClr val="00FF00"/>
                </a:highlight>
              </a:rPr>
              <a:t>ﻓﺎﻻﺳﺗدﻻل</a:t>
            </a:r>
            <a:r>
              <a:rPr lang="ar-SA" sz="2000" b="1" dirty="0">
                <a:highlight>
                  <a:srgbClr val="00FF00"/>
                </a:highlight>
              </a:rPr>
              <a:t> </a:t>
            </a:r>
            <a:r>
              <a:rPr lang="ar-SA" sz="2000" b="1" dirty="0" err="1">
                <a:highlight>
                  <a:srgbClr val="00FF00"/>
                </a:highlight>
              </a:rPr>
              <a:t>اﻟﻣﺑﺎﺷر</a:t>
            </a:r>
            <a:r>
              <a:rPr lang="ar-SA" sz="2000" b="1" dirty="0">
                <a:highlight>
                  <a:srgbClr val="00FF00"/>
                </a:highlight>
              </a:rPr>
              <a:t> </a:t>
            </a:r>
            <a:r>
              <a:rPr lang="ar-SA" sz="2000" dirty="0" err="1"/>
              <a:t>ﻫو</a:t>
            </a:r>
            <a:r>
              <a:rPr lang="ar-SA" sz="2000" dirty="0"/>
              <a:t> </a:t>
            </a:r>
            <a:r>
              <a:rPr lang="ar-SA" sz="2000" dirty="0" err="1"/>
              <a:t>اﻟـذي</a:t>
            </a:r>
            <a:r>
              <a:rPr lang="ar-SA" sz="2000" dirty="0"/>
              <a:t> </a:t>
            </a:r>
            <a:r>
              <a:rPr lang="ar-SA" sz="2000" dirty="0" err="1"/>
              <a:t>ﺑﻣوﺟﺑـﻪ</a:t>
            </a:r>
            <a:r>
              <a:rPr lang="ar-SA" sz="2000" dirty="0"/>
              <a:t> </a:t>
            </a:r>
            <a:r>
              <a:rPr lang="ar-SA" sz="2000" dirty="0" err="1"/>
              <a:t>ﯾـﺗم</a:t>
            </a:r>
            <a:r>
              <a:rPr lang="ar-SA" sz="2000" dirty="0"/>
              <a:t> </a:t>
            </a:r>
            <a:r>
              <a:rPr lang="ar-SA" sz="2000" dirty="0" err="1"/>
              <a:t>اﻟﺗوﺻـل</a:t>
            </a:r>
            <a:r>
              <a:rPr lang="ar-SA" sz="2000" dirty="0"/>
              <a:t> </a:t>
            </a:r>
            <a:r>
              <a:rPr lang="ar-SA" sz="2000" dirty="0" err="1"/>
              <a:t>إﻟـﻰ</a:t>
            </a:r>
            <a:r>
              <a:rPr lang="ar-SA" sz="2000" dirty="0"/>
              <a:t> </a:t>
            </a:r>
            <a:r>
              <a:rPr lang="ar-SA" sz="2000" dirty="0" err="1"/>
              <a:t>ﺣﻘـﺎﺋق</a:t>
            </a:r>
            <a:r>
              <a:rPr lang="ar-SA" sz="2000" dirty="0"/>
              <a:t> </a:t>
            </a:r>
            <a:r>
              <a:rPr lang="ar-SA" sz="2000" dirty="0" err="1"/>
              <a:t>اﻷﺷـﯾﺎء</a:t>
            </a:r>
            <a:r>
              <a:rPr lang="ar-SA" sz="2000" dirty="0"/>
              <a:t> </a:t>
            </a:r>
            <a:r>
              <a:rPr lang="ar-SA" sz="2000" dirty="0" err="1"/>
              <a:t>ﻣـن</a:t>
            </a:r>
            <a:r>
              <a:rPr lang="ar-SA" sz="2000" dirty="0"/>
              <a:t> </a:t>
            </a:r>
            <a:r>
              <a:rPr lang="ar-SA" sz="2000" dirty="0" err="1"/>
              <a:t>ﻗﺿـﯾﺔ</a:t>
            </a:r>
            <a:r>
              <a:rPr lang="ar-SA" sz="2000" dirty="0"/>
              <a:t> </a:t>
            </a:r>
            <a:r>
              <a:rPr lang="ar-SA" sz="2000" dirty="0" err="1"/>
              <a:t>ﻋﻘﻠﯾﺔ</a:t>
            </a:r>
            <a:r>
              <a:rPr lang="ar-SA" sz="2000" dirty="0"/>
              <a:t> </a:t>
            </a:r>
            <a:r>
              <a:rPr lang="ar-SA" sz="2000" dirty="0" err="1"/>
              <a:t>واﺣدة</a:t>
            </a:r>
            <a:r>
              <a:rPr lang="ar-SA" sz="2000" dirty="0"/>
              <a:t> </a:t>
            </a:r>
            <a:r>
              <a:rPr lang="ar-SA" sz="2000" dirty="0" err="1"/>
              <a:t>ﻟﻠﺗﻌرف</a:t>
            </a:r>
            <a:r>
              <a:rPr lang="ar-SA" sz="2000" dirty="0"/>
              <a:t> </a:t>
            </a:r>
            <a:r>
              <a:rPr lang="ar-SA" sz="2000" dirty="0" err="1"/>
              <a:t>ﻋﻠﻰ</a:t>
            </a:r>
            <a:r>
              <a:rPr lang="ar-SA" sz="2000" dirty="0"/>
              <a:t> </a:t>
            </a:r>
            <a:r>
              <a:rPr lang="ar-SA" sz="2000" dirty="0" err="1"/>
              <a:t>ﻗﺿﯾﺔ</a:t>
            </a:r>
            <a:r>
              <a:rPr lang="ar-SA" sz="2000" dirty="0"/>
              <a:t> </a:t>
            </a:r>
            <a:r>
              <a:rPr lang="ar-SA" sz="2000" dirty="0" err="1"/>
              <a:t>أﺧـرى</a:t>
            </a:r>
            <a:r>
              <a:rPr lang="ar-SA" sz="2000" dirty="0"/>
              <a:t>، </a:t>
            </a:r>
            <a:r>
              <a:rPr lang="ar-SA" sz="2000" dirty="0" err="1"/>
              <a:t>ﻋﻠـﻰ</a:t>
            </a:r>
            <a:r>
              <a:rPr lang="ar-SA" sz="2000" dirty="0"/>
              <a:t> </a:t>
            </a:r>
            <a:r>
              <a:rPr lang="ar-SA" sz="2000" dirty="0" err="1"/>
              <a:t>ﺳـﺑﯾل</a:t>
            </a:r>
            <a:r>
              <a:rPr lang="ar-SA" sz="2000" dirty="0"/>
              <a:t> </a:t>
            </a:r>
            <a:r>
              <a:rPr lang="ar-SA" sz="2000" dirty="0" err="1"/>
              <a:t>اﻟﻣﺛـﺎل</a:t>
            </a:r>
            <a:r>
              <a:rPr lang="ar-SA" sz="2000" dirty="0"/>
              <a:t> </a:t>
            </a:r>
            <a:r>
              <a:rPr lang="ar-SA" sz="2000" dirty="0" err="1"/>
              <a:t>اﻷب</a:t>
            </a:r>
            <a:r>
              <a:rPr lang="ar-SA" sz="2000" dirty="0"/>
              <a:t> </a:t>
            </a:r>
            <a:r>
              <a:rPr lang="ar-SA" sz="2000" dirty="0" err="1"/>
              <a:t>ﯾﺳـﺑق</a:t>
            </a:r>
            <a:r>
              <a:rPr lang="ar-SA" sz="2000" dirty="0"/>
              <a:t> </a:t>
            </a:r>
            <a:r>
              <a:rPr lang="ar-SA" sz="2000" dirty="0" err="1"/>
              <a:t>أﺑﻧـﺎءﻩ</a:t>
            </a:r>
            <a:r>
              <a:rPr lang="ar-SA" sz="2000" dirty="0"/>
              <a:t> </a:t>
            </a:r>
            <a:r>
              <a:rPr lang="ar-SA" sz="2000" dirty="0" err="1"/>
              <a:t>ﺑـﺎﻟوﺟود</a:t>
            </a:r>
            <a:r>
              <a:rPr lang="ar-SA" sz="2000" dirty="0"/>
              <a:t> </a:t>
            </a:r>
            <a:r>
              <a:rPr lang="ar-SA" sz="2000" dirty="0" err="1"/>
              <a:t>ﻟـذا</a:t>
            </a:r>
            <a:r>
              <a:rPr lang="ar-SA" sz="2000" dirty="0"/>
              <a:t> </a:t>
            </a:r>
            <a:r>
              <a:rPr lang="ar-SA" sz="2000" dirty="0" err="1"/>
              <a:t>أﺑﻲ</a:t>
            </a:r>
            <a:r>
              <a:rPr lang="ar-SA" sz="2000" dirty="0"/>
              <a:t> </a:t>
            </a:r>
            <a:r>
              <a:rPr lang="ar-SA" sz="2000" dirty="0" err="1"/>
              <a:t>أﻛﺑر</a:t>
            </a:r>
            <a:r>
              <a:rPr lang="ar-SA" sz="2000" dirty="0"/>
              <a:t> </a:t>
            </a:r>
            <a:r>
              <a:rPr lang="ar-SA" sz="2000" dirty="0" err="1"/>
              <a:t>ﻣﻧﻲ</a:t>
            </a:r>
            <a:r>
              <a:rPr lang="ar-SA" sz="2000" dirty="0"/>
              <a:t> </a:t>
            </a:r>
            <a:r>
              <a:rPr lang="ar-SA" sz="2000" dirty="0" err="1"/>
              <a:t>ﻋﻣراً</a:t>
            </a:r>
            <a:r>
              <a:rPr lang="ar-SA" sz="2000" dirty="0"/>
              <a:t>.</a:t>
            </a:r>
            <a:endParaRPr lang="en-GB" sz="2000" dirty="0"/>
          </a:p>
          <a:p>
            <a:pPr algn="r"/>
            <a:r>
              <a:rPr lang="en-GB" sz="2000" dirty="0"/>
              <a:t> </a:t>
            </a:r>
          </a:p>
          <a:p>
            <a:pPr algn="r"/>
            <a:r>
              <a:rPr lang="ar-IQ" sz="2000" b="1" dirty="0">
                <a:highlight>
                  <a:srgbClr val="FFFF00"/>
                </a:highlight>
              </a:rPr>
              <a:t>و</a:t>
            </a:r>
            <a:r>
              <a:rPr lang="ar-SA" sz="2000" b="1" dirty="0"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highlight>
                  <a:srgbClr val="00FF00"/>
                </a:highlight>
              </a:rPr>
              <a:t>اﻻﺳـﺗدﻻل</a:t>
            </a:r>
            <a:r>
              <a:rPr lang="ar-SA" sz="2000" b="1" dirty="0">
                <a:highlight>
                  <a:srgbClr val="00FF00"/>
                </a:highlight>
              </a:rPr>
              <a:t> </a:t>
            </a:r>
            <a:r>
              <a:rPr lang="ar-SA" sz="2000" b="1" dirty="0" err="1">
                <a:highlight>
                  <a:srgbClr val="00FF00"/>
                </a:highlight>
              </a:rPr>
              <a:t>ﻏﯾـر</a:t>
            </a:r>
            <a:r>
              <a:rPr lang="ar-SA" sz="2000" b="1" dirty="0">
                <a:highlight>
                  <a:srgbClr val="00FF00"/>
                </a:highlight>
              </a:rPr>
              <a:t> </a:t>
            </a:r>
            <a:r>
              <a:rPr lang="ar-SA" sz="2000" b="1" dirty="0" err="1">
                <a:highlight>
                  <a:srgbClr val="00FF00"/>
                </a:highlight>
              </a:rPr>
              <a:t>اﻟﻣﺑﺎﺷـر</a:t>
            </a:r>
            <a:r>
              <a:rPr lang="ar-SA" sz="2000" b="1" dirty="0">
                <a:highlight>
                  <a:srgbClr val="00FF00"/>
                </a:highlight>
              </a:rPr>
              <a:t> </a:t>
            </a:r>
            <a:r>
              <a:rPr lang="ar-SA" sz="2000" dirty="0" err="1"/>
              <a:t>ﻓﻬـو</a:t>
            </a:r>
            <a:r>
              <a:rPr lang="ar-SA" sz="2000" dirty="0"/>
              <a:t> </a:t>
            </a:r>
            <a:r>
              <a:rPr lang="ar-SA" sz="2000" dirty="0" err="1"/>
              <a:t>اﺳــﺗﺧﻼص</a:t>
            </a:r>
            <a:r>
              <a:rPr lang="ar-SA" sz="2000" dirty="0"/>
              <a:t> </a:t>
            </a:r>
            <a:r>
              <a:rPr lang="ar-SA" sz="2000" dirty="0" err="1"/>
              <a:t>ﻗﺿـﯾﺔ</a:t>
            </a:r>
            <a:r>
              <a:rPr lang="ar-SA" sz="2000" dirty="0"/>
              <a:t> </a:t>
            </a:r>
            <a:r>
              <a:rPr lang="ar-SA" sz="2000" dirty="0" err="1"/>
              <a:t>ﻣﻧطﻘﯾـﺔ</a:t>
            </a:r>
            <a:r>
              <a:rPr lang="ar-SA" sz="2000" dirty="0"/>
              <a:t> </a:t>
            </a:r>
            <a:r>
              <a:rPr lang="ar-SA" sz="2000" dirty="0" err="1"/>
              <a:t>ﻓـﻲ</a:t>
            </a:r>
            <a:r>
              <a:rPr lang="ar-SA" sz="2000" dirty="0"/>
              <a:t> </a:t>
            </a:r>
            <a:r>
              <a:rPr lang="ar-SA" sz="2000" dirty="0" err="1"/>
              <a:t>ﻗﺿـﯾﺗﯾن</a:t>
            </a:r>
            <a:r>
              <a:rPr lang="ar-SA" sz="2000" dirty="0"/>
              <a:t> أو </a:t>
            </a:r>
            <a:r>
              <a:rPr lang="ar-SA" sz="2000" dirty="0" err="1"/>
              <a:t>ﻗﺿــﺎﯾﺎ</a:t>
            </a:r>
            <a:r>
              <a:rPr lang="ar-SA" sz="2000" dirty="0"/>
              <a:t> </a:t>
            </a:r>
            <a:r>
              <a:rPr lang="ar-SA" sz="2000" dirty="0" err="1"/>
              <a:t>ﻋدة</a:t>
            </a:r>
            <a:r>
              <a:rPr lang="ar-SA" sz="2000" dirty="0"/>
              <a:t>، </a:t>
            </a:r>
            <a:r>
              <a:rPr lang="ar-SA" sz="2000" dirty="0" err="1"/>
              <a:t>ﻟﻣﻌرﻓﺔ</a:t>
            </a:r>
            <a:r>
              <a:rPr lang="ar-SA" sz="2000" dirty="0"/>
              <a:t> </a:t>
            </a:r>
            <a:r>
              <a:rPr lang="ar-SA" sz="2000" dirty="0" err="1"/>
              <a:t>اﻟﻧﺗﯾﺟﺔ</a:t>
            </a:r>
            <a:r>
              <a:rPr lang="ar-SA" sz="2000" dirty="0"/>
              <a:t> </a:t>
            </a:r>
            <a:r>
              <a:rPr lang="ar-SA" sz="2000" dirty="0" err="1"/>
              <a:t>اﻟﻌﻘﻠﯾﺔ</a:t>
            </a:r>
            <a:r>
              <a:rPr lang="ar-SA" sz="2000" dirty="0"/>
              <a:t>، </a:t>
            </a:r>
            <a:r>
              <a:rPr lang="ar-SA" sz="2000" dirty="0" err="1"/>
              <a:t>وﻫذا</a:t>
            </a:r>
            <a:r>
              <a:rPr lang="ar-SA" sz="2000" dirty="0"/>
              <a:t> </a:t>
            </a:r>
            <a:r>
              <a:rPr lang="ar-SA" sz="2000" dirty="0" err="1"/>
              <a:t>اﻻﺳﺗدﻻل</a:t>
            </a:r>
            <a:r>
              <a:rPr lang="ar-SA" sz="2000" dirty="0"/>
              <a:t> </a:t>
            </a:r>
            <a:r>
              <a:rPr lang="ar-SA" sz="2000" dirty="0" err="1"/>
              <a:t>ﯾﺗم</a:t>
            </a:r>
            <a:r>
              <a:rPr lang="ar-SA" sz="2000" dirty="0"/>
              <a:t> </a:t>
            </a:r>
            <a:r>
              <a:rPr lang="ar-SA" sz="2000" b="1" u="sng" dirty="0" err="1"/>
              <a:t>ﺑطرﯾﻘﺗﯾن</a:t>
            </a:r>
            <a:r>
              <a:rPr lang="ar-SA" sz="2000" b="1" u="sng" dirty="0"/>
              <a:t> </a:t>
            </a:r>
            <a:r>
              <a:rPr lang="ar-SA" sz="2000" b="1" u="sng" dirty="0" err="1"/>
              <a:t>ﻫﻣﺎ</a:t>
            </a:r>
            <a:r>
              <a:rPr lang="ar-SA" sz="2000" b="1" u="sng" dirty="0"/>
              <a:t>:</a:t>
            </a:r>
            <a:endParaRPr lang="ar-IQ" sz="2000" b="1" u="sng" dirty="0"/>
          </a:p>
          <a:p>
            <a:pPr algn="r"/>
            <a:endParaRPr lang="ar-IQ" sz="2000" dirty="0"/>
          </a:p>
          <a:p>
            <a:pPr lvl="0" algn="r"/>
            <a:r>
              <a:rPr lang="ar-IQ" sz="2000" dirty="0">
                <a:solidFill>
                  <a:srgbClr val="FF0000"/>
                </a:solidFill>
              </a:rPr>
              <a:t>     </a:t>
            </a:r>
            <a:r>
              <a:rPr lang="ar-SA" sz="2000" b="1" dirty="0" err="1">
                <a:solidFill>
                  <a:srgbClr val="FF0000"/>
                </a:solidFill>
              </a:rPr>
              <a:t>ﺍﻻﺳﺘﺪﻻﻝ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 err="1">
                <a:solidFill>
                  <a:srgbClr val="FF0000"/>
                </a:solidFill>
              </a:rPr>
              <a:t>ﺍﻟﻘﻴﺎﺳﻲ</a:t>
            </a:r>
            <a:r>
              <a:rPr lang="ar-SA" sz="2000" b="1" dirty="0">
                <a:solidFill>
                  <a:srgbClr val="FF0000"/>
                </a:solidFill>
              </a:rPr>
              <a:t> (</a:t>
            </a:r>
            <a:r>
              <a:rPr lang="ar-IQ" sz="2000" b="1" dirty="0">
                <a:solidFill>
                  <a:srgbClr val="FF0000"/>
                </a:solidFill>
              </a:rPr>
              <a:t>الغير مباشر</a:t>
            </a:r>
            <a:r>
              <a:rPr lang="ar-SA" sz="2000" b="1" dirty="0">
                <a:solidFill>
                  <a:srgbClr val="FF0000"/>
                </a:solidFill>
              </a:rPr>
              <a:t>): </a:t>
            </a:r>
            <a:r>
              <a:rPr lang="ar-SA" sz="2000" dirty="0" err="1"/>
              <a:t>وﻫو</a:t>
            </a:r>
            <a:r>
              <a:rPr lang="ar-SA" sz="2000" dirty="0"/>
              <a:t> </a:t>
            </a:r>
            <a:r>
              <a:rPr lang="ar-SA" sz="2000" dirty="0" err="1"/>
              <a:t>اﺳﺗدﻻل</a:t>
            </a:r>
            <a:r>
              <a:rPr lang="ar-SA" sz="2000" dirty="0"/>
              <a:t> </a:t>
            </a:r>
            <a:r>
              <a:rPr lang="ar-SA" sz="2000" dirty="0" err="1"/>
              <a:t>اﻟﻌﺎم</a:t>
            </a:r>
            <a:r>
              <a:rPr lang="ar-SA" sz="2000" dirty="0"/>
              <a:t> </a:t>
            </a:r>
            <a:r>
              <a:rPr lang="ar-SA" sz="2000" dirty="0" err="1"/>
              <a:t>ﻣن</a:t>
            </a:r>
            <a:r>
              <a:rPr lang="ar-SA" sz="2000" dirty="0"/>
              <a:t> </a:t>
            </a:r>
            <a:r>
              <a:rPr lang="ar-SA" sz="2000" dirty="0" err="1"/>
              <a:t>اﻟﺧﺎص</a:t>
            </a:r>
            <a:r>
              <a:rPr lang="ar-SA" sz="2000" dirty="0"/>
              <a:t>، </a:t>
            </a:r>
            <a:r>
              <a:rPr lang="ar-SA" sz="2000" dirty="0" err="1"/>
              <a:t>ﻣﺛﺎل</a:t>
            </a:r>
            <a:r>
              <a:rPr lang="ar-SA" sz="2000" dirty="0"/>
              <a:t> </a:t>
            </a:r>
            <a:r>
              <a:rPr lang="ar-SA" sz="2000" dirty="0" err="1"/>
              <a:t>ذﻟك</a:t>
            </a:r>
            <a:r>
              <a:rPr lang="ar-SA" sz="2000" dirty="0"/>
              <a:t>: إن </a:t>
            </a:r>
            <a:r>
              <a:rPr lang="ar-SA" sz="2000" dirty="0" err="1"/>
              <a:t>ﻛل</a:t>
            </a:r>
            <a:r>
              <a:rPr lang="ar-SA" sz="2000" dirty="0"/>
              <a:t> </a:t>
            </a:r>
            <a:r>
              <a:rPr lang="ar-SA" sz="2000" dirty="0" err="1"/>
              <a:t>إﻧﺳﺎن</a:t>
            </a:r>
            <a:r>
              <a:rPr lang="ar-SA" sz="2000" dirty="0"/>
              <a:t> </a:t>
            </a:r>
            <a:r>
              <a:rPr lang="ar-SA" sz="2000" dirty="0" err="1"/>
              <a:t>ﻋﺎﻗل</a:t>
            </a:r>
            <a:r>
              <a:rPr lang="ar-SA" sz="2000" dirty="0"/>
              <a:t> </a:t>
            </a:r>
            <a:r>
              <a:rPr lang="ar-SA" sz="2000" dirty="0" err="1"/>
              <a:t>وأﻧﺎ</a:t>
            </a:r>
            <a:r>
              <a:rPr lang="ar-SA" sz="2000" dirty="0"/>
              <a:t> </a:t>
            </a:r>
            <a:r>
              <a:rPr lang="ar-SA" sz="2000" dirty="0" err="1"/>
              <a:t>إﻧﺳﺎن</a:t>
            </a:r>
            <a:r>
              <a:rPr lang="ar-SA" sz="2000" dirty="0"/>
              <a:t> إذن </a:t>
            </a:r>
            <a:r>
              <a:rPr lang="ar-SA" sz="2000" dirty="0" err="1"/>
              <a:t>أﻧﺎ</a:t>
            </a:r>
            <a:r>
              <a:rPr lang="ar-SA" sz="2000" dirty="0"/>
              <a:t> </a:t>
            </a:r>
            <a:r>
              <a:rPr lang="ar-SA" sz="2000" dirty="0" err="1"/>
              <a:t>ﻋﺎﻗل</a:t>
            </a:r>
            <a:endParaRPr lang="ar-IQ" sz="2000" dirty="0"/>
          </a:p>
          <a:p>
            <a:pPr lvl="0" algn="r"/>
            <a:endParaRPr lang="en-GB" sz="2000" dirty="0"/>
          </a:p>
          <a:p>
            <a:pPr algn="r"/>
            <a:r>
              <a:rPr lang="ar-SA" sz="2000" dirty="0"/>
              <a:t> </a:t>
            </a:r>
            <a:r>
              <a:rPr lang="ar-SA" sz="2000" b="1" dirty="0"/>
              <a:t>  </a:t>
            </a:r>
            <a:r>
              <a:rPr lang="ar-SA" sz="2000" b="1" dirty="0" err="1">
                <a:solidFill>
                  <a:srgbClr val="FF0000"/>
                </a:solidFill>
              </a:rPr>
              <a:t>ﺍﻻﺳﺘﺪﻻﻝ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 err="1">
                <a:solidFill>
                  <a:srgbClr val="FF0000"/>
                </a:solidFill>
              </a:rPr>
              <a:t>ﺍﻻﺳﺘﻘﺮﺍﺋﻲ</a:t>
            </a:r>
            <a:r>
              <a:rPr lang="ar-SA" sz="2000" b="1" dirty="0">
                <a:solidFill>
                  <a:srgbClr val="FF0000"/>
                </a:solidFill>
              </a:rPr>
              <a:t>(</a:t>
            </a:r>
            <a:r>
              <a:rPr lang="ar-IQ" sz="2000" b="1" dirty="0">
                <a:solidFill>
                  <a:srgbClr val="FF0000"/>
                </a:solidFill>
              </a:rPr>
              <a:t>الغير مباشر</a:t>
            </a:r>
            <a:r>
              <a:rPr lang="ar-SA" sz="2000" b="1" dirty="0">
                <a:solidFill>
                  <a:srgbClr val="FF0000"/>
                </a:solidFill>
              </a:rPr>
              <a:t>): </a:t>
            </a:r>
            <a:r>
              <a:rPr lang="ar-SA" sz="2000" dirty="0" err="1"/>
              <a:t>وﻫو</a:t>
            </a:r>
            <a:r>
              <a:rPr lang="ar-SA" sz="2000" dirty="0"/>
              <a:t> </a:t>
            </a:r>
            <a:r>
              <a:rPr lang="ar-SA" sz="2000" dirty="0" err="1"/>
              <a:t>اﺳﺗدﻻل</a:t>
            </a:r>
            <a:r>
              <a:rPr lang="ar-SA" sz="2000" dirty="0"/>
              <a:t> </a:t>
            </a:r>
            <a:r>
              <a:rPr lang="ar-SA" sz="2000" dirty="0" err="1"/>
              <a:t>اﻟﺧﺎص</a:t>
            </a:r>
            <a:r>
              <a:rPr lang="ar-SA" sz="2000" dirty="0"/>
              <a:t> </a:t>
            </a:r>
            <a:r>
              <a:rPr lang="ar-SA" sz="2000" dirty="0" err="1"/>
              <a:t>ﻣن</a:t>
            </a:r>
            <a:r>
              <a:rPr lang="ar-SA" sz="2000" dirty="0"/>
              <a:t> </a:t>
            </a:r>
            <a:r>
              <a:rPr lang="ar-SA" sz="2000" dirty="0" err="1"/>
              <a:t>اﻟﻌﺎم</a:t>
            </a:r>
            <a:r>
              <a:rPr lang="ar-SA" sz="2000" dirty="0"/>
              <a:t>، </a:t>
            </a:r>
            <a:r>
              <a:rPr lang="ar-IQ" sz="2000" dirty="0"/>
              <a:t>         </a:t>
            </a:r>
            <a:r>
              <a:rPr lang="ar-SA" sz="2000" dirty="0" err="1"/>
              <a:t>ﻣﺛﺎل</a:t>
            </a:r>
            <a:r>
              <a:rPr lang="ar-SA" sz="2000" dirty="0"/>
              <a:t> </a:t>
            </a:r>
            <a:r>
              <a:rPr lang="ar-SA" sz="2000" dirty="0" err="1"/>
              <a:t>ذﻟك</a:t>
            </a:r>
            <a:r>
              <a:rPr lang="ar-SA" sz="2000" dirty="0"/>
              <a:t>: إن </a:t>
            </a:r>
            <a:r>
              <a:rPr lang="ar-SA" sz="2000" dirty="0" err="1"/>
              <a:t>ﻛل</a:t>
            </a:r>
            <a:r>
              <a:rPr lang="ar-SA" sz="2000" dirty="0"/>
              <a:t> </a:t>
            </a:r>
            <a:r>
              <a:rPr lang="ar-SA" sz="2000" dirty="0" err="1"/>
              <a:t>ﯾوم</a:t>
            </a:r>
            <a:r>
              <a:rPr lang="ar-IQ" sz="2000" dirty="0"/>
              <a:t> 24 ساعة </a:t>
            </a:r>
          </a:p>
          <a:p>
            <a:pPr algn="r"/>
            <a:r>
              <a:rPr lang="ar-IQ" sz="2000" dirty="0"/>
              <a:t>                                                                                                            الشهر 30 يوم</a:t>
            </a:r>
          </a:p>
          <a:p>
            <a:pPr algn="r"/>
            <a:r>
              <a:rPr lang="ar-IQ" sz="2000" dirty="0"/>
              <a:t>                                                                                                      فكل يوم 24 ساعة </a:t>
            </a:r>
            <a:r>
              <a:rPr lang="ar-IQ" sz="2000" dirty="0" err="1"/>
              <a:t>اذن</a:t>
            </a:r>
            <a:r>
              <a:rPr lang="ar-IQ" sz="2000" dirty="0"/>
              <a:t> الشهر 720 ساعة </a:t>
            </a:r>
            <a:endParaRPr lang="en-GB" sz="2000" dirty="0"/>
          </a:p>
          <a:p>
            <a:pPr algn="l"/>
            <a:endParaRPr lang="en-GB" b="1" dirty="0">
              <a:solidFill>
                <a:srgbClr val="6C92E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endParaRPr lang="en-US" b="1" dirty="0">
              <a:solidFill>
                <a:srgbClr val="6C92E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0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3953987" y="176709"/>
            <a:ext cx="428402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اختيار موضوع البحث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FC3C7-12B0-4AE4-A096-B00F25D9C2D2}"/>
              </a:ext>
            </a:extLst>
          </p:cNvPr>
          <p:cNvSpPr txBox="1"/>
          <p:nvPr/>
        </p:nvSpPr>
        <p:spPr>
          <a:xfrm>
            <a:off x="7526923" y="668906"/>
            <a:ext cx="428402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الشروط الموضوع الجيد: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F72613-3EAF-45D1-AF31-5912F2C635A0}"/>
              </a:ext>
            </a:extLst>
          </p:cNvPr>
          <p:cNvSpPr/>
          <p:nvPr/>
        </p:nvSpPr>
        <p:spPr>
          <a:xfrm>
            <a:off x="8968037" y="1429182"/>
            <a:ext cx="2715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>
                <a:solidFill>
                  <a:srgbClr val="6524DE"/>
                </a:solidFill>
                <a:highlight>
                  <a:srgbClr val="FFFF00"/>
                </a:highlight>
              </a:rPr>
              <a:t>1-  </a:t>
            </a:r>
            <a:r>
              <a:rPr lang="ar-IQ" sz="24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ﺍﻻﺑﺘﻜﺎﺭ</a:t>
            </a:r>
            <a:r>
              <a:rPr lang="ar-IQ" sz="24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IQ" sz="24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ﻭﺍﻷﺻﺎﻟﺔ</a:t>
            </a:r>
            <a:r>
              <a:rPr lang="ar-IQ" sz="2400" b="1" dirty="0">
                <a:solidFill>
                  <a:srgbClr val="6524DE"/>
                </a:solidFill>
                <a:highlight>
                  <a:srgbClr val="FFFF00"/>
                </a:highlight>
              </a:rPr>
              <a:t>:</a:t>
            </a:r>
            <a:endParaRPr lang="en-GB" sz="2400" b="1" dirty="0">
              <a:solidFill>
                <a:srgbClr val="6524DE"/>
              </a:solidFill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1A02D-EDB6-4BBC-AAD8-ED0B71B7AE8C}"/>
              </a:ext>
            </a:extLst>
          </p:cNvPr>
          <p:cNvSpPr/>
          <p:nvPr/>
        </p:nvSpPr>
        <p:spPr>
          <a:xfrm>
            <a:off x="3438433" y="1406220"/>
            <a:ext cx="454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400" b="1" dirty="0">
                <a:solidFill>
                  <a:srgbClr val="6524DE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2-</a:t>
            </a:r>
            <a:r>
              <a:rPr lang="ar-SA" sz="2400" b="1" dirty="0">
                <a:solidFill>
                  <a:srgbClr val="6524DE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 </a:t>
            </a:r>
            <a:r>
              <a:rPr lang="ar-IQ" sz="2400" b="1" dirty="0">
                <a:solidFill>
                  <a:srgbClr val="6524DE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الميل</a:t>
            </a:r>
            <a:r>
              <a:rPr lang="ar-SA" sz="2400" b="1" dirty="0">
                <a:solidFill>
                  <a:srgbClr val="6524DE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 </a:t>
            </a:r>
            <a:r>
              <a:rPr lang="ar-SA" sz="2400" b="1" dirty="0" err="1">
                <a:solidFill>
                  <a:srgbClr val="6524DE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ﻭﺍﻟﺮﻏﺒﺔ</a:t>
            </a:r>
            <a:r>
              <a:rPr lang="ar-SA" sz="2400" b="1" dirty="0">
                <a:solidFill>
                  <a:srgbClr val="6524DE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 </a:t>
            </a:r>
            <a:r>
              <a:rPr lang="ar-SA" sz="2400" b="1" dirty="0" err="1">
                <a:solidFill>
                  <a:srgbClr val="6524DE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ﺍﻟﺸﺨﺼﻴﺔ</a:t>
            </a:r>
            <a:r>
              <a:rPr lang="ar-SA" sz="2400" b="1" dirty="0">
                <a:solidFill>
                  <a:srgbClr val="6524DE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:</a:t>
            </a:r>
            <a:endParaRPr lang="en-GB" sz="2400" b="1" dirty="0">
              <a:solidFill>
                <a:srgbClr val="6524DE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2667A-D271-4D78-8A2C-D5B8D37A9BB1}"/>
              </a:ext>
            </a:extLst>
          </p:cNvPr>
          <p:cNvSpPr/>
          <p:nvPr/>
        </p:nvSpPr>
        <p:spPr>
          <a:xfrm>
            <a:off x="1186173" y="1436752"/>
            <a:ext cx="2832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algn="r" rtl="1">
              <a:spcAft>
                <a:spcPts val="0"/>
              </a:spcAft>
            </a:pPr>
            <a:r>
              <a:rPr lang="ar-IQ" sz="2400" b="1" dirty="0">
                <a:solidFill>
                  <a:srgbClr val="6524DE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3- </a:t>
            </a:r>
            <a:r>
              <a:rPr lang="ar-SA" sz="2400" b="1" dirty="0">
                <a:solidFill>
                  <a:srgbClr val="6524DE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ar-SA" sz="2400" b="1" dirty="0" err="1">
                <a:solidFill>
                  <a:srgbClr val="6524DE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ﺍﻟﺪﻗﺔ</a:t>
            </a:r>
            <a:r>
              <a:rPr lang="ar-SA" sz="2400" b="1" dirty="0">
                <a:solidFill>
                  <a:srgbClr val="6524DE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ar-SA" sz="2400" b="1" dirty="0" err="1">
                <a:solidFill>
                  <a:srgbClr val="6524DE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ﻭﺍﻟﺸﻤﻮﻝ</a:t>
            </a:r>
            <a:r>
              <a:rPr lang="ar-SA" sz="2400" b="1" dirty="0">
                <a:solidFill>
                  <a:srgbClr val="6524DE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:</a:t>
            </a:r>
            <a:endParaRPr lang="en-GB" sz="2400" b="1" dirty="0">
              <a:solidFill>
                <a:srgbClr val="6524DE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051E2-CFC0-4D8E-9A57-EB9AC7FEA41C}"/>
              </a:ext>
            </a:extLst>
          </p:cNvPr>
          <p:cNvSpPr txBox="1"/>
          <p:nvPr/>
        </p:nvSpPr>
        <p:spPr>
          <a:xfrm>
            <a:off x="8968037" y="1950915"/>
            <a:ext cx="3029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000" b="1" dirty="0" err="1"/>
              <a:t>ﯾﻧﺑﻐــﻲ</a:t>
            </a:r>
            <a:r>
              <a:rPr lang="ar-SA" sz="2000" b="1" dirty="0"/>
              <a:t> أن </a:t>
            </a:r>
            <a:r>
              <a:rPr lang="ar-SA" sz="2000" b="1" dirty="0" err="1"/>
              <a:t>ﯾﻛــون</a:t>
            </a:r>
            <a:r>
              <a:rPr lang="ar-SA" sz="2000" b="1" dirty="0"/>
              <a:t> </a:t>
            </a:r>
            <a:r>
              <a:rPr lang="ar-SA" sz="2000" b="1" dirty="0" err="1"/>
              <a:t>ﻣوﺿــوع</a:t>
            </a:r>
            <a:r>
              <a:rPr lang="ar-SA" sz="2000" b="1" dirty="0"/>
              <a:t> </a:t>
            </a:r>
            <a:r>
              <a:rPr lang="ar-SA" sz="2000" b="1" dirty="0" err="1"/>
              <a:t>اﻟﺑﺣــث</a:t>
            </a:r>
            <a:r>
              <a:rPr lang="ar-SA" sz="2000" b="1" dirty="0"/>
              <a:t> </a:t>
            </a:r>
            <a:r>
              <a:rPr lang="ar-SA" sz="2000" b="1" dirty="0" err="1"/>
              <a:t>ﺟدﯾــداً</a:t>
            </a:r>
            <a:r>
              <a:rPr lang="ar-SA" sz="2000" b="1" dirty="0"/>
              <a:t>، </a:t>
            </a:r>
            <a:r>
              <a:rPr lang="ar-SA" sz="2000" b="1" dirty="0" err="1"/>
              <a:t>وﻛﻠﻣــﺎ</a:t>
            </a:r>
            <a:r>
              <a:rPr lang="ar-SA" sz="2000" b="1" dirty="0"/>
              <a:t> </a:t>
            </a:r>
            <a:r>
              <a:rPr lang="ar-SA" sz="2000" b="1" dirty="0" err="1"/>
              <a:t>ﻛــﺎن</a:t>
            </a:r>
            <a:r>
              <a:rPr lang="ar-SA" sz="2000" b="1" dirty="0"/>
              <a:t> </a:t>
            </a:r>
            <a:r>
              <a:rPr lang="ar-SA" sz="2000" b="1" dirty="0" err="1"/>
              <a:t>اﻟﺑﺣــث</a:t>
            </a:r>
            <a:r>
              <a:rPr lang="ar-SA" sz="2000" b="1" dirty="0"/>
              <a:t> </a:t>
            </a:r>
            <a:r>
              <a:rPr lang="ar-SA" sz="2000" b="1" dirty="0" err="1"/>
              <a:t>ﺟدﯾــداً</a:t>
            </a:r>
            <a:r>
              <a:rPr lang="ar-SA" sz="2000" b="1" dirty="0"/>
              <a:t> </a:t>
            </a:r>
            <a:r>
              <a:rPr lang="ar-SA" sz="2000" b="1" dirty="0" err="1"/>
              <a:t>ﻛﻠﻣــﺎ</a:t>
            </a:r>
            <a:r>
              <a:rPr lang="ar-SA" sz="2000" b="1" dirty="0"/>
              <a:t> </a:t>
            </a:r>
            <a:r>
              <a:rPr lang="ar-SA" sz="2000" b="1" dirty="0" err="1"/>
              <a:t>ﻛــﺎن</a:t>
            </a:r>
            <a:r>
              <a:rPr lang="ar-SA" sz="2000" b="1" dirty="0"/>
              <a:t> </a:t>
            </a:r>
            <a:r>
              <a:rPr lang="ar-SA" sz="2000" b="1" dirty="0" err="1"/>
              <a:t>طــﺎﺑﻊ</a:t>
            </a:r>
            <a:r>
              <a:rPr lang="ar-SA" sz="2000" b="1" dirty="0"/>
              <a:t> </a:t>
            </a:r>
            <a:r>
              <a:rPr lang="ar-SA" sz="2000" b="1" dirty="0" err="1"/>
              <a:t>اﻷﺻﺎﻟﺔ</a:t>
            </a:r>
            <a:r>
              <a:rPr lang="ar-SA" sz="2000" b="1" dirty="0"/>
              <a:t> </a:t>
            </a:r>
            <a:r>
              <a:rPr lang="ar-SA" sz="2000" b="1" dirty="0" err="1"/>
              <a:t>ﻓﯾـﻪ</a:t>
            </a:r>
            <a:r>
              <a:rPr lang="ar-SA" sz="2000" b="1" dirty="0"/>
              <a:t>، إذ </a:t>
            </a:r>
            <a:r>
              <a:rPr lang="ar-SA" sz="2000" b="1" dirty="0" err="1"/>
              <a:t>ﯾﺷـﺗرط</a:t>
            </a:r>
            <a:r>
              <a:rPr lang="ar-SA" sz="2000" b="1" dirty="0"/>
              <a:t> </a:t>
            </a:r>
            <a:r>
              <a:rPr lang="ar-SA" sz="2000" b="1" dirty="0" err="1"/>
              <a:t>ﻓـﻲ</a:t>
            </a:r>
            <a:r>
              <a:rPr lang="ar-SA" sz="2000" b="1" dirty="0"/>
              <a:t> </a:t>
            </a:r>
            <a:r>
              <a:rPr lang="ar-SA" sz="2000" b="1" dirty="0" err="1"/>
              <a:t>اﻟﺑﺣـث</a:t>
            </a:r>
            <a:r>
              <a:rPr lang="ar-SA" sz="2000" b="1" dirty="0"/>
              <a:t> أن </a:t>
            </a:r>
            <a:r>
              <a:rPr lang="ar-SA" sz="2000" b="1" dirty="0" err="1"/>
              <a:t>ﯾﻛـون</a:t>
            </a:r>
            <a:r>
              <a:rPr lang="ar-SA" sz="2000" b="1" dirty="0"/>
              <a:t> </a:t>
            </a:r>
            <a:r>
              <a:rPr lang="ar-SA" sz="2000" b="1" dirty="0" err="1"/>
              <a:t>ﻣﺑﺗﻛـرا</a:t>
            </a:r>
            <a:r>
              <a:rPr lang="ar-SA" sz="2000" b="1" dirty="0"/>
              <a:t> </a:t>
            </a:r>
            <a:r>
              <a:rPr lang="ar-SA" sz="2000" b="1" dirty="0" err="1"/>
              <a:t>ﻓـﻲ</a:t>
            </a:r>
            <a:r>
              <a:rPr lang="ar-SA" sz="2000" b="1" dirty="0"/>
              <a:t> </a:t>
            </a:r>
            <a:r>
              <a:rPr lang="ar-SA" sz="2000" b="1" dirty="0" err="1"/>
              <a:t>ﻣﺟﺎﻟـﻪ</a:t>
            </a:r>
            <a:r>
              <a:rPr lang="ar-SA" sz="2000" b="1" dirty="0"/>
              <a:t>، إذ ﻻ </a:t>
            </a:r>
            <a:r>
              <a:rPr lang="ar-SA" sz="2000" b="1" dirty="0" err="1"/>
              <a:t>ﻓﺎﺋـدة</a:t>
            </a:r>
            <a:r>
              <a:rPr lang="ar-SA" sz="2000" b="1" dirty="0"/>
              <a:t> </a:t>
            </a:r>
            <a:r>
              <a:rPr lang="ar-SA" sz="2000" b="1" dirty="0" err="1"/>
              <a:t>ﻣـن</a:t>
            </a:r>
            <a:r>
              <a:rPr lang="ar-SA" sz="2000" b="1" dirty="0"/>
              <a:t> </a:t>
            </a:r>
            <a:r>
              <a:rPr lang="ar-SA" sz="2000" b="1" dirty="0" err="1"/>
              <a:t>ﺑﺣـث</a:t>
            </a:r>
            <a:r>
              <a:rPr lang="ar-SA" sz="2000" b="1" dirty="0"/>
              <a:t> </a:t>
            </a:r>
            <a:r>
              <a:rPr lang="ar-SA" sz="2000" b="1" dirty="0" err="1"/>
              <a:t>ﻫـو</a:t>
            </a:r>
            <a:r>
              <a:rPr lang="ar-SA" sz="2000" b="1" dirty="0"/>
              <a:t> </a:t>
            </a:r>
            <a:r>
              <a:rPr lang="ar-SA" sz="2000" b="1" dirty="0" err="1"/>
              <a:t>ﺗﻛـــرار</a:t>
            </a:r>
            <a:r>
              <a:rPr lang="ar-SA" sz="2000" b="1" dirty="0"/>
              <a:t> </a:t>
            </a:r>
            <a:r>
              <a:rPr lang="ar-SA" sz="2000" b="1" dirty="0" err="1"/>
              <a:t>ﻟﺑﺣـــث</a:t>
            </a:r>
            <a:r>
              <a:rPr lang="ar-SA" sz="2000" b="1" dirty="0"/>
              <a:t> </a:t>
            </a:r>
            <a:r>
              <a:rPr lang="ar-SA" sz="2000" b="1" dirty="0" err="1"/>
              <a:t>ﺳـــﺎﺑق</a:t>
            </a:r>
            <a:r>
              <a:rPr lang="ar-SA" sz="2000" b="1" dirty="0"/>
              <a:t>، أي أن </a:t>
            </a:r>
            <a:r>
              <a:rPr lang="ar-SA" sz="2000" b="1" dirty="0" err="1"/>
              <a:t>اﻟﻣوﺿـــوع</a:t>
            </a:r>
            <a:r>
              <a:rPr lang="ar-SA" sz="2000" b="1" dirty="0"/>
              <a:t> </a:t>
            </a:r>
            <a:r>
              <a:rPr lang="ar-SA" sz="2000" b="1" dirty="0" err="1"/>
              <a:t>اﻟﻣطﻠـــوب</a:t>
            </a:r>
            <a:r>
              <a:rPr lang="ar-SA" sz="2000" b="1" dirty="0"/>
              <a:t> </a:t>
            </a:r>
            <a:r>
              <a:rPr lang="ar-SA" sz="2000" b="1" dirty="0" err="1"/>
              <a:t>اﻟﻛﺗﺎﺑـــﺔ</a:t>
            </a:r>
            <a:r>
              <a:rPr lang="ar-SA" sz="2000" b="1" dirty="0"/>
              <a:t> </a:t>
            </a:r>
            <a:r>
              <a:rPr lang="ar-SA" sz="2000" b="1" dirty="0" err="1"/>
              <a:t>ﻓﯾـــﻪ</a:t>
            </a:r>
            <a:r>
              <a:rPr lang="ar-SA" sz="2000" b="1" dirty="0"/>
              <a:t>، </a:t>
            </a:r>
            <a:r>
              <a:rPr lang="ar-SA" sz="2000" b="1" dirty="0" err="1"/>
              <a:t>وﯾﻧﺑﻐـــﻲ</a:t>
            </a:r>
            <a:r>
              <a:rPr lang="ar-SA" sz="2000" b="1" dirty="0"/>
              <a:t> أن </a:t>
            </a:r>
            <a:r>
              <a:rPr lang="ar-SA" sz="2000" b="1" dirty="0" err="1"/>
              <a:t>ﯾﻛـــون</a:t>
            </a:r>
            <a:r>
              <a:rPr lang="ar-SA" sz="2000" b="1" dirty="0"/>
              <a:t> </a:t>
            </a:r>
            <a:r>
              <a:rPr lang="ar-SA" sz="2000" b="1" dirty="0" err="1"/>
              <a:t>ﻣﺳـــﺎﻫﻣﺔ</a:t>
            </a:r>
            <a:r>
              <a:rPr lang="ar-SA" sz="2000" b="1" dirty="0"/>
              <a:t> </a:t>
            </a:r>
            <a:r>
              <a:rPr lang="ar-SA" sz="2000" b="1" dirty="0" err="1"/>
              <a:t>ﺣﻘﯾﻘﯾــﺔ</a:t>
            </a:r>
            <a:r>
              <a:rPr lang="ar-SA" sz="2000" b="1" dirty="0"/>
              <a:t> </a:t>
            </a:r>
            <a:r>
              <a:rPr lang="ar-SA" sz="2000" b="1" dirty="0" err="1"/>
              <a:t>ﻓــﻲ</a:t>
            </a:r>
            <a:r>
              <a:rPr lang="ar-SA" sz="2000" b="1" dirty="0"/>
              <a:t> </a:t>
            </a:r>
            <a:r>
              <a:rPr lang="ar-SA" sz="2000" b="1" dirty="0" err="1"/>
              <a:t>ﻣﺟــﺎل</a:t>
            </a:r>
            <a:r>
              <a:rPr lang="ar-SA" sz="2000" b="1" dirty="0"/>
              <a:t> </a:t>
            </a:r>
            <a:r>
              <a:rPr lang="ar-SA" sz="2000" b="1" dirty="0" err="1"/>
              <a:t>اﻟﺑﺣــث</a:t>
            </a:r>
            <a:r>
              <a:rPr lang="ar-SA" sz="2000" b="1" dirty="0"/>
              <a:t> </a:t>
            </a:r>
            <a:r>
              <a:rPr lang="ar-SA" sz="2000" b="1" dirty="0" err="1"/>
              <a:t>اﻟﻌﻠﻣــﻲ</a:t>
            </a:r>
            <a:r>
              <a:rPr lang="ar-SA" sz="2000" b="1" dirty="0"/>
              <a:t> </a:t>
            </a:r>
            <a:r>
              <a:rPr lang="ar-SA" sz="2000" b="1" dirty="0" err="1"/>
              <a:t>ٕواﺿــﺎﻓﺔ</a:t>
            </a:r>
            <a:r>
              <a:rPr lang="ar-SA" sz="2000" b="1" dirty="0"/>
              <a:t> </a:t>
            </a:r>
            <a:r>
              <a:rPr lang="ar-SA" sz="2000" b="1" dirty="0" err="1"/>
              <a:t>ﺟدﯾــدة</a:t>
            </a:r>
            <a:r>
              <a:rPr lang="ar-SA" sz="2000" b="1" dirty="0"/>
              <a:t> </a:t>
            </a:r>
            <a:r>
              <a:rPr lang="ar-SA" sz="2000" b="1" dirty="0" err="1"/>
              <a:t>ﻓــﻲ</a:t>
            </a:r>
            <a:r>
              <a:rPr lang="ar-SA" sz="2000" b="1" dirty="0"/>
              <a:t> </a:t>
            </a:r>
            <a:r>
              <a:rPr lang="ar-SA" sz="2000" b="1" dirty="0" err="1"/>
              <a:t>ﻣﺟﺎﻟــﻪ</a:t>
            </a:r>
            <a:r>
              <a:rPr lang="ar-SA" sz="2000" b="1" dirty="0"/>
              <a:t>، </a:t>
            </a:r>
            <a:r>
              <a:rPr lang="ar-SA" sz="2000" b="1" dirty="0" err="1"/>
              <a:t>وﻫﻧــﺎ</a:t>
            </a:r>
            <a:r>
              <a:rPr lang="ar-SA" sz="2000" b="1" dirty="0"/>
              <a:t> </a:t>
            </a:r>
            <a:r>
              <a:rPr lang="ar-SA" sz="2000" b="1" dirty="0" err="1"/>
              <a:t>ﯾﻧﺑﻐــﻲ</a:t>
            </a:r>
            <a:r>
              <a:rPr lang="ar-SA" sz="2000" b="1" dirty="0"/>
              <a:t> أن </a:t>
            </a:r>
            <a:r>
              <a:rPr lang="ar-SA" sz="2000" b="1" dirty="0" err="1"/>
              <a:t>ﯾﺣــدد</a:t>
            </a:r>
            <a:r>
              <a:rPr lang="ar-SA" sz="2000" b="1" dirty="0"/>
              <a:t> </a:t>
            </a:r>
            <a:r>
              <a:rPr lang="ar-SA" sz="2000" b="1" dirty="0" err="1"/>
              <a:t>اﻟﻧﻘــﺎط</a:t>
            </a:r>
            <a:r>
              <a:rPr lang="ar-SA" sz="2000" b="1" dirty="0"/>
              <a:t> </a:t>
            </a:r>
            <a:r>
              <a:rPr lang="ar-SA" sz="2000" b="1" dirty="0" err="1"/>
              <a:t>اﻟﺟدﯾدة</a:t>
            </a:r>
            <a:r>
              <a:rPr lang="ar-SA" sz="2000" b="1" dirty="0"/>
              <a:t> </a:t>
            </a:r>
            <a:r>
              <a:rPr lang="ar-SA" sz="2000" b="1" dirty="0" err="1"/>
              <a:t>اﻟﻣﺳﺗﻬدﻓﺔ</a:t>
            </a:r>
            <a:r>
              <a:rPr lang="ar-SA" sz="2000" b="1" dirty="0"/>
              <a:t> </a:t>
            </a:r>
            <a:r>
              <a:rPr lang="ar-SA" sz="2000" b="1" dirty="0" err="1"/>
              <a:t>ﺑﻛل</a:t>
            </a:r>
            <a:r>
              <a:rPr lang="ar-SA" sz="2000" b="1" dirty="0"/>
              <a:t> </a:t>
            </a:r>
            <a:r>
              <a:rPr lang="ar-SA" sz="2000" b="1" dirty="0" err="1"/>
              <a:t>دﻗﺔ</a:t>
            </a:r>
            <a:r>
              <a:rPr lang="ar-SA" sz="2000" b="1" dirty="0"/>
              <a:t> </a:t>
            </a:r>
            <a:r>
              <a:rPr lang="ar-SA" sz="2000" b="1" dirty="0" err="1"/>
              <a:t>وﻣوﺿوﻋﯾﺔ</a:t>
            </a:r>
            <a:r>
              <a:rPr lang="ar-SA" sz="2000" b="1" dirty="0"/>
              <a:t> </a:t>
            </a:r>
            <a:r>
              <a:rPr lang="ar-SA" sz="2000" b="1" dirty="0" err="1"/>
              <a:t>ﻓﻲ</a:t>
            </a:r>
            <a:r>
              <a:rPr lang="ar-SA" sz="2000" b="1" dirty="0"/>
              <a:t> </a:t>
            </a:r>
            <a:r>
              <a:rPr lang="ar-SA" sz="2000" b="1" dirty="0" err="1"/>
              <a:t>اﻟﻬدف</a:t>
            </a:r>
            <a:r>
              <a:rPr lang="ar-SA" sz="2000" b="1" dirty="0"/>
              <a:t> </a:t>
            </a:r>
            <a:r>
              <a:rPr lang="ar-SA" sz="2000" b="1" dirty="0" err="1"/>
              <a:t>ﻣن</a:t>
            </a:r>
            <a:r>
              <a:rPr lang="ar-SA" sz="2000" b="1" dirty="0"/>
              <a:t> </a:t>
            </a:r>
            <a:r>
              <a:rPr lang="ar-SA" sz="2000" b="1" dirty="0" err="1"/>
              <a:t>اﻟﺑﺣث</a:t>
            </a:r>
            <a:r>
              <a:rPr lang="ar-SA" sz="2000" b="1" dirty="0"/>
              <a:t>.</a:t>
            </a:r>
            <a:endParaRPr lang="en-GB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6B47E-ED38-456E-8DBF-DEF65F12376D}"/>
              </a:ext>
            </a:extLst>
          </p:cNvPr>
          <p:cNvSpPr txBox="1"/>
          <p:nvPr/>
        </p:nvSpPr>
        <p:spPr>
          <a:xfrm>
            <a:off x="4763069" y="1898417"/>
            <a:ext cx="36781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dirty="0" err="1"/>
              <a:t>وﯾﻌﻧﻲ</a:t>
            </a:r>
            <a:r>
              <a:rPr lang="ar-IQ" sz="2000" b="1" dirty="0"/>
              <a:t> أن </a:t>
            </a:r>
            <a:r>
              <a:rPr lang="ar-IQ" sz="2000" b="1" dirty="0" err="1"/>
              <a:t>ﯾﻛون</a:t>
            </a:r>
            <a:r>
              <a:rPr lang="ar-IQ" sz="2000" b="1" dirty="0"/>
              <a:t> </a:t>
            </a:r>
            <a:r>
              <a:rPr lang="ar-IQ" sz="2000" b="1" dirty="0" err="1"/>
              <a:t>اﻟﺑﺎﺣث</a:t>
            </a:r>
            <a:r>
              <a:rPr lang="ar-IQ" sz="2000" b="1" dirty="0"/>
              <a:t> </a:t>
            </a:r>
            <a:r>
              <a:rPr lang="ar-IQ" sz="2000" b="1" dirty="0" err="1"/>
              <a:t>ﻣﻬﯾﺄً</a:t>
            </a:r>
            <a:r>
              <a:rPr lang="ar-IQ" sz="2000" b="1" dirty="0"/>
              <a:t> </a:t>
            </a:r>
            <a:r>
              <a:rPr lang="ar-IQ" sz="2000" b="1" dirty="0" err="1"/>
              <a:t>ﻧﻔﺳﯾﺎً</a:t>
            </a:r>
            <a:r>
              <a:rPr lang="ar-IQ" sz="2000" b="1" dirty="0"/>
              <a:t> </a:t>
            </a:r>
            <a:r>
              <a:rPr lang="ar-IQ" sz="2000" b="1" dirty="0" err="1"/>
              <a:t>ﻟﻠﻣوﺿوع</a:t>
            </a:r>
            <a:r>
              <a:rPr lang="ar-IQ" sz="2000" b="1" dirty="0"/>
              <a:t>، </a:t>
            </a:r>
            <a:r>
              <a:rPr lang="ar-IQ" sz="2000" b="1" dirty="0" err="1"/>
              <a:t>ﺑﺣﯾث</a:t>
            </a:r>
            <a:r>
              <a:rPr lang="ar-IQ" sz="2000" b="1" dirty="0"/>
              <a:t> </a:t>
            </a:r>
            <a:r>
              <a:rPr lang="ar-IQ" sz="2000" b="1" dirty="0" err="1"/>
              <a:t>ﯾﻛون</a:t>
            </a:r>
            <a:r>
              <a:rPr lang="ar-IQ" sz="2000" b="1" dirty="0"/>
              <a:t> </a:t>
            </a:r>
            <a:r>
              <a:rPr lang="ar-IQ" sz="2000" b="1" dirty="0" err="1"/>
              <a:t>ﻫﻧﺎك</a:t>
            </a:r>
            <a:r>
              <a:rPr lang="ar-IQ" sz="2000" b="1" dirty="0"/>
              <a:t> </a:t>
            </a:r>
            <a:r>
              <a:rPr lang="ar-IQ" sz="2000" b="1" dirty="0" err="1"/>
              <a:t>ﻣﯾـل</a:t>
            </a:r>
            <a:r>
              <a:rPr lang="ar-IQ" sz="2000" b="1" dirty="0"/>
              <a:t> </a:t>
            </a:r>
            <a:r>
              <a:rPr lang="ar-IQ" sz="2000" b="1" dirty="0" err="1"/>
              <a:t>ﻟﻠﺑﺎﺣـث</a:t>
            </a:r>
            <a:r>
              <a:rPr lang="ar-IQ" sz="2000" b="1" dirty="0"/>
              <a:t> </a:t>
            </a:r>
            <a:r>
              <a:rPr lang="ar-IQ" sz="2000" b="1" dirty="0" err="1"/>
              <a:t>ﻟﻬـذا</a:t>
            </a:r>
            <a:r>
              <a:rPr lang="ar-IQ" sz="2000" b="1" dirty="0"/>
              <a:t> </a:t>
            </a:r>
            <a:r>
              <a:rPr lang="ar-IQ" sz="2000" b="1" dirty="0" err="1"/>
              <a:t>اﻟﻣوﺿوع</a:t>
            </a:r>
            <a:r>
              <a:rPr lang="ar-IQ" sz="2000" b="1" dirty="0"/>
              <a:t>، </a:t>
            </a:r>
            <a:r>
              <a:rPr lang="ar-IQ" sz="2000" b="1" dirty="0" err="1"/>
              <a:t>ﻣﻣﺎ</a:t>
            </a:r>
            <a:r>
              <a:rPr lang="ar-IQ" sz="2000" b="1" dirty="0"/>
              <a:t> </a:t>
            </a:r>
            <a:r>
              <a:rPr lang="ar-IQ" sz="2000" b="1" dirty="0" err="1"/>
              <a:t>ﯾدﻓﻌﻪ</a:t>
            </a:r>
            <a:r>
              <a:rPr lang="ar-IQ" sz="2000" b="1" dirty="0"/>
              <a:t> </a:t>
            </a:r>
            <a:r>
              <a:rPr lang="ar-IQ" sz="2000" b="1" dirty="0" err="1"/>
              <a:t>إﻟﻰ</a:t>
            </a:r>
            <a:r>
              <a:rPr lang="ar-IQ" sz="2000" b="1" dirty="0"/>
              <a:t> </a:t>
            </a:r>
            <a:r>
              <a:rPr lang="ar-IQ" sz="2000" b="1" dirty="0" err="1"/>
              <a:t>اﻹﺟﺎدة</a:t>
            </a:r>
            <a:r>
              <a:rPr lang="ar-IQ" sz="2000" b="1" dirty="0"/>
              <a:t> </a:t>
            </a:r>
            <a:r>
              <a:rPr lang="ar-IQ" sz="2000" b="1" dirty="0" err="1"/>
              <a:t>ﻣﻘروﻧﺎ</a:t>
            </a:r>
            <a:r>
              <a:rPr lang="ar-IQ" sz="2000" b="1" dirty="0"/>
              <a:t> </a:t>
            </a:r>
            <a:r>
              <a:rPr lang="ar-IQ" sz="2000" b="1" dirty="0" err="1"/>
              <a:t>ذﻟك</a:t>
            </a:r>
            <a:r>
              <a:rPr lang="ar-IQ" sz="2000" b="1" dirty="0"/>
              <a:t> </a:t>
            </a:r>
            <a:r>
              <a:rPr lang="ar-IQ" sz="2000" b="1" dirty="0" err="1"/>
              <a:t>ﺑﻣﻘدرﺗـﻪ</a:t>
            </a:r>
            <a:r>
              <a:rPr lang="ar-IQ" sz="2000" b="1" dirty="0"/>
              <a:t> </a:t>
            </a:r>
            <a:r>
              <a:rPr lang="ar-IQ" sz="2000" b="1" dirty="0" err="1"/>
              <a:t>اﻟﺷﺧﺻـﯾﺔ</a:t>
            </a:r>
            <a:r>
              <a:rPr lang="ar-IQ" sz="2000" b="1" dirty="0"/>
              <a:t> </a:t>
            </a:r>
            <a:r>
              <a:rPr lang="ar-IQ" sz="2000" b="1" dirty="0" err="1"/>
              <a:t>ﻟﻠﺗﺻـدي</a:t>
            </a:r>
            <a:r>
              <a:rPr lang="ar-IQ" sz="2000" b="1" dirty="0"/>
              <a:t> </a:t>
            </a:r>
            <a:r>
              <a:rPr lang="ar-IQ" sz="2000" b="1" dirty="0" err="1"/>
              <a:t>ﻟﻣﺷـﻛﻠﺔ</a:t>
            </a:r>
            <a:r>
              <a:rPr lang="ar-IQ" sz="2000" b="1" dirty="0"/>
              <a:t> </a:t>
            </a:r>
            <a:r>
              <a:rPr lang="ar-IQ" sz="2000" b="1" dirty="0" err="1"/>
              <a:t>ﻣﻌﯾﻧـﺔ</a:t>
            </a:r>
            <a:r>
              <a:rPr lang="ar-IQ" sz="2000" b="1" dirty="0"/>
              <a:t>، </a:t>
            </a:r>
            <a:r>
              <a:rPr lang="ar-IQ" sz="2000" b="1" dirty="0" err="1"/>
              <a:t>ﻓﻛﻠﻣـﺎ</a:t>
            </a:r>
            <a:r>
              <a:rPr lang="ar-IQ" sz="2000" b="1" dirty="0"/>
              <a:t> </a:t>
            </a:r>
            <a:r>
              <a:rPr lang="ar-IQ" sz="2000" b="1" dirty="0" err="1"/>
              <a:t>ﻟﻘــﻲ</a:t>
            </a:r>
            <a:r>
              <a:rPr lang="ar-IQ" sz="2000" b="1" dirty="0"/>
              <a:t> </a:t>
            </a:r>
            <a:r>
              <a:rPr lang="ar-IQ" sz="2000" b="1" dirty="0" err="1"/>
              <a:t>اﻟﻣوﺿــوع</a:t>
            </a:r>
            <a:r>
              <a:rPr lang="ar-IQ" sz="2000" b="1" dirty="0"/>
              <a:t> </a:t>
            </a:r>
            <a:r>
              <a:rPr lang="ar-IQ" sz="2000" b="1" dirty="0" err="1"/>
              <a:t>اﻫﺗﻣﺎﻣـﺎ</a:t>
            </a:r>
            <a:r>
              <a:rPr lang="ar-IQ" sz="2000" b="1" dirty="0"/>
              <a:t> </a:t>
            </a:r>
            <a:r>
              <a:rPr lang="ar-IQ" sz="2000" b="1" dirty="0" err="1"/>
              <a:t>ﺧﺎﺻــﺎ</a:t>
            </a:r>
            <a:r>
              <a:rPr lang="ar-IQ" sz="2000" b="1" dirty="0"/>
              <a:t> </a:t>
            </a:r>
            <a:r>
              <a:rPr lang="ar-IQ" sz="2000" b="1" dirty="0" err="1"/>
              <a:t>ﻣــن</a:t>
            </a:r>
            <a:r>
              <a:rPr lang="ar-IQ" sz="2000" b="1" dirty="0"/>
              <a:t> </a:t>
            </a:r>
            <a:r>
              <a:rPr lang="ar-IQ" sz="2000" b="1" dirty="0" err="1"/>
              <a:t>اﻟﺑﺎﺣـث</a:t>
            </a:r>
            <a:r>
              <a:rPr lang="ar-IQ" sz="2000" b="1" dirty="0"/>
              <a:t> دون </a:t>
            </a:r>
            <a:r>
              <a:rPr lang="ar-IQ" sz="2000" b="1" dirty="0" err="1"/>
              <a:t>ﺳــواﻩ</a:t>
            </a:r>
            <a:r>
              <a:rPr lang="ar-IQ" sz="2000" b="1" dirty="0"/>
              <a:t> </a:t>
            </a:r>
            <a:r>
              <a:rPr lang="ar-IQ" sz="2000" b="1" dirty="0" err="1"/>
              <a:t>ﻣــن</a:t>
            </a:r>
            <a:r>
              <a:rPr lang="ar-IQ" sz="2000" b="1" dirty="0"/>
              <a:t> </a:t>
            </a:r>
            <a:r>
              <a:rPr lang="ar-IQ" sz="2000" b="1" dirty="0" err="1"/>
              <a:t>اﻟﻣواﺿـﯾﻊ</a:t>
            </a:r>
            <a:r>
              <a:rPr lang="ar-IQ" sz="2000" b="1" dirty="0"/>
              <a:t>، </a:t>
            </a:r>
            <a:r>
              <a:rPr lang="ar-IQ" sz="2000" b="1" dirty="0" err="1"/>
              <a:t>ﻛﻠﻣــﺎ</a:t>
            </a:r>
            <a:r>
              <a:rPr lang="ar-IQ" sz="2000" b="1" dirty="0"/>
              <a:t> </a:t>
            </a:r>
            <a:r>
              <a:rPr lang="ar-IQ" sz="2000" b="1" dirty="0" err="1"/>
              <a:t>ﻛــﺎن</a:t>
            </a:r>
            <a:r>
              <a:rPr lang="ar-IQ" sz="2000" b="1" dirty="0"/>
              <a:t> </a:t>
            </a:r>
            <a:r>
              <a:rPr lang="ar-IQ" sz="2000" b="1" dirty="0" err="1"/>
              <a:t>ذﻟــك</a:t>
            </a:r>
            <a:r>
              <a:rPr lang="ar-IQ" sz="2000" b="1" dirty="0"/>
              <a:t> </a:t>
            </a:r>
            <a:r>
              <a:rPr lang="ar-IQ" sz="2000" b="1" dirty="0" err="1"/>
              <a:t>ﻣﺣرﻛــﺎ</a:t>
            </a:r>
            <a:r>
              <a:rPr lang="ar-IQ" sz="2000" b="1" dirty="0"/>
              <a:t> </a:t>
            </a:r>
            <a:r>
              <a:rPr lang="ar-IQ" sz="2000" b="1" dirty="0" err="1"/>
              <a:t>ﻓﻌــﺎﻻً</a:t>
            </a:r>
            <a:r>
              <a:rPr lang="ar-IQ" sz="2000" b="1" dirty="0"/>
              <a:t> </a:t>
            </a:r>
            <a:r>
              <a:rPr lang="ar-IQ" sz="2000" b="1" dirty="0" err="1"/>
              <a:t>ﻟطﺎﻗــﺔ</a:t>
            </a:r>
            <a:r>
              <a:rPr lang="ar-IQ" sz="2000" b="1" dirty="0"/>
              <a:t> </a:t>
            </a:r>
            <a:r>
              <a:rPr lang="ar-IQ" sz="2000" b="1" dirty="0" err="1"/>
              <a:t>اﻟﺑﺎﺣــث</a:t>
            </a:r>
            <a:r>
              <a:rPr lang="ar-IQ" sz="2000" b="1" dirty="0"/>
              <a:t> </a:t>
            </a:r>
            <a:r>
              <a:rPr lang="ar-IQ" sz="2000" b="1" dirty="0" err="1"/>
              <a:t>اﻟﻌﻠﻣﯾــﺔ</a:t>
            </a:r>
            <a:r>
              <a:rPr lang="ar-IQ" sz="2000" b="1" dirty="0"/>
              <a:t>، </a:t>
            </a:r>
            <a:r>
              <a:rPr lang="ar-IQ" sz="2000" b="1" dirty="0" err="1"/>
              <a:t>ودﻓﺎﻋــﺎً</a:t>
            </a:r>
            <a:r>
              <a:rPr lang="ar-IQ" sz="2000" b="1" dirty="0"/>
              <a:t> </a:t>
            </a:r>
            <a:r>
              <a:rPr lang="ar-IQ" sz="2000" b="1" dirty="0" err="1"/>
              <a:t>ﻟــﻪ</a:t>
            </a:r>
            <a:r>
              <a:rPr lang="ar-IQ" sz="2000" b="1" dirty="0"/>
              <a:t> </a:t>
            </a:r>
            <a:r>
              <a:rPr lang="ar-IQ" sz="2000" b="1" dirty="0" err="1"/>
              <a:t>ﻓــﻲ</a:t>
            </a:r>
            <a:r>
              <a:rPr lang="ar-IQ" sz="2000" b="1" dirty="0"/>
              <a:t> </a:t>
            </a:r>
            <a:r>
              <a:rPr lang="ar-IQ" sz="2000" b="1" dirty="0" err="1"/>
              <a:t>اﻻﺳــﺗﻣرار</a:t>
            </a:r>
            <a:r>
              <a:rPr lang="ar-IQ" sz="2000" b="1" dirty="0"/>
              <a:t> </a:t>
            </a:r>
            <a:r>
              <a:rPr lang="ar-IQ" sz="2000" b="1" dirty="0" err="1"/>
              <a:t>ﻓــﻲ</a:t>
            </a:r>
            <a:r>
              <a:rPr lang="ar-IQ" sz="2000" b="1" dirty="0"/>
              <a:t> </a:t>
            </a:r>
            <a:r>
              <a:rPr lang="ar-IQ" sz="2000" b="1" dirty="0" err="1"/>
              <a:t>ﺗــوﻓﯾر</a:t>
            </a:r>
            <a:r>
              <a:rPr lang="ar-IQ" sz="2000" b="1" dirty="0"/>
              <a:t> </a:t>
            </a:r>
            <a:r>
              <a:rPr lang="ar-IQ" sz="2000" b="1" dirty="0" err="1"/>
              <a:t>اﻟﻣﻌﻠوﻣــﺎت</a:t>
            </a:r>
            <a:r>
              <a:rPr lang="ar-IQ" sz="2000" b="1" dirty="0"/>
              <a:t> </a:t>
            </a:r>
            <a:r>
              <a:rPr lang="ar-IQ" sz="2000" b="1" dirty="0" err="1"/>
              <a:t>ﺑﻘــدرة</a:t>
            </a:r>
            <a:r>
              <a:rPr lang="ar-IQ" sz="2000" b="1" dirty="0"/>
              <a:t> </a:t>
            </a:r>
            <a:r>
              <a:rPr lang="ar-IQ" sz="2000" b="1" dirty="0" err="1"/>
              <a:t>ﻋﺎﻟﯾﺔ</a:t>
            </a:r>
            <a:r>
              <a:rPr lang="ar-IQ" sz="2000" b="1" dirty="0"/>
              <a:t>.</a:t>
            </a:r>
            <a:endParaRPr lang="en-GB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44383-CEB5-44CE-BCAB-FB8197FD834D}"/>
              </a:ext>
            </a:extLst>
          </p:cNvPr>
          <p:cNvSpPr txBox="1"/>
          <p:nvPr/>
        </p:nvSpPr>
        <p:spPr>
          <a:xfrm>
            <a:off x="705595" y="1784695"/>
            <a:ext cx="37940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u="sng" dirty="0" err="1"/>
              <a:t>ﻋﻠﻰ</a:t>
            </a:r>
            <a:r>
              <a:rPr lang="ar-IQ" sz="2000" b="1" u="sng" dirty="0"/>
              <a:t> </a:t>
            </a:r>
            <a:r>
              <a:rPr lang="ar-IQ" sz="2000" b="1" u="sng" dirty="0" err="1"/>
              <a:t>اﻟﺑﺎﺣث</a:t>
            </a:r>
            <a:r>
              <a:rPr lang="ar-IQ" sz="2000" b="1" u="sng" dirty="0"/>
              <a:t> </a:t>
            </a:r>
            <a:r>
              <a:rPr lang="ar-IQ" sz="2000" b="1" u="sng" dirty="0" err="1"/>
              <a:t>ﻣراﻋﺎﺗﻬﺎ</a:t>
            </a:r>
            <a:r>
              <a:rPr lang="ar-IQ" sz="2000" b="1" u="sng" dirty="0"/>
              <a:t> </a:t>
            </a:r>
            <a:r>
              <a:rPr lang="ar-IQ" sz="2000" b="1" u="sng" dirty="0" err="1"/>
              <a:t>ﻋﻧد</a:t>
            </a:r>
            <a:r>
              <a:rPr lang="ar-IQ" sz="2000" b="1" u="sng" dirty="0"/>
              <a:t> </a:t>
            </a:r>
            <a:r>
              <a:rPr lang="ar-IQ" sz="2000" b="1" u="sng" dirty="0" err="1"/>
              <a:t>اﺧﺗﯾﺎرﻩ</a:t>
            </a:r>
            <a:r>
              <a:rPr lang="ar-IQ" sz="2000" b="1" u="sng" dirty="0"/>
              <a:t> </a:t>
            </a:r>
            <a:r>
              <a:rPr lang="ar-IQ" sz="2000" b="1" u="sng" dirty="0" err="1"/>
              <a:t>اﻟﻌﻧوان</a:t>
            </a:r>
            <a:r>
              <a:rPr lang="ar-IQ" sz="2000" b="1" u="sng" dirty="0"/>
              <a:t> </a:t>
            </a:r>
            <a:r>
              <a:rPr lang="ar-IQ" sz="2000" b="1" u="sng" dirty="0" err="1"/>
              <a:t>وﻫﻲ</a:t>
            </a:r>
            <a:r>
              <a:rPr lang="ar-IQ" sz="2000" b="1" u="sng" dirty="0"/>
              <a:t>:</a:t>
            </a:r>
          </a:p>
          <a:p>
            <a:pPr algn="just" rtl="1"/>
            <a:endParaRPr lang="ar-IQ" sz="2000" b="1" dirty="0"/>
          </a:p>
          <a:p>
            <a:pPr algn="just" rtl="1"/>
            <a:r>
              <a:rPr lang="ar-IQ" sz="2000" b="1" dirty="0" err="1"/>
              <a:t>أ.أن</a:t>
            </a:r>
            <a:r>
              <a:rPr lang="ar-IQ" sz="2000" b="1" dirty="0"/>
              <a:t> </a:t>
            </a:r>
            <a:r>
              <a:rPr lang="ar-IQ" sz="2000" b="1" dirty="0" err="1"/>
              <a:t>ﯾﻛون</a:t>
            </a:r>
            <a:r>
              <a:rPr lang="ar-IQ" sz="2000" b="1" dirty="0"/>
              <a:t> </a:t>
            </a:r>
            <a:r>
              <a:rPr lang="ar-IQ" sz="2000" b="1" dirty="0" err="1"/>
              <a:t>اﻟﻌﻧوان</a:t>
            </a:r>
            <a:r>
              <a:rPr lang="ar-IQ" sz="2000" b="1" dirty="0"/>
              <a:t> </a:t>
            </a:r>
            <a:r>
              <a:rPr lang="ar-IQ" sz="2000" b="1" dirty="0" err="1"/>
              <a:t>ﻣﺣدداً</a:t>
            </a:r>
            <a:r>
              <a:rPr lang="ar-IQ" sz="2000" b="1" dirty="0"/>
              <a:t> </a:t>
            </a:r>
            <a:r>
              <a:rPr lang="ar-IQ" sz="2000" b="1" dirty="0" err="1"/>
              <a:t>وﻣﺧﺗﺻراً</a:t>
            </a:r>
            <a:r>
              <a:rPr lang="ar-IQ" sz="2000" b="1" dirty="0"/>
              <a:t> </a:t>
            </a:r>
            <a:r>
              <a:rPr lang="ar-IQ" sz="2000" b="1" dirty="0" err="1"/>
              <a:t>ﺑﺷرط</a:t>
            </a:r>
            <a:r>
              <a:rPr lang="ar-IQ" sz="2000" b="1" dirty="0"/>
              <a:t> أن </a:t>
            </a:r>
            <a:r>
              <a:rPr lang="ar-IQ" sz="2000" b="1" dirty="0" err="1"/>
              <a:t>ﯾﻛون</a:t>
            </a:r>
            <a:r>
              <a:rPr lang="ar-IQ" sz="2000" b="1" dirty="0"/>
              <a:t> </a:t>
            </a:r>
            <a:r>
              <a:rPr lang="ar-IQ" sz="2000" b="1" dirty="0" err="1"/>
              <a:t>ﻣﻔﻬوﻣﺎً</a:t>
            </a:r>
            <a:r>
              <a:rPr lang="ar-IQ" sz="2000" b="1" dirty="0"/>
              <a:t> </a:t>
            </a:r>
            <a:r>
              <a:rPr lang="ar-IQ" sz="2000" b="1" dirty="0" err="1"/>
              <a:t>وﻟﯾس</a:t>
            </a:r>
            <a:r>
              <a:rPr lang="ar-IQ" sz="2000" b="1" dirty="0"/>
              <a:t> </a:t>
            </a:r>
            <a:r>
              <a:rPr lang="ar-IQ" sz="2000" b="1" dirty="0" err="1"/>
              <a:t>ﻣﺑﻬﻣﺎً</a:t>
            </a:r>
            <a:r>
              <a:rPr lang="ar-IQ" sz="2000" b="1" dirty="0"/>
              <a:t>.</a:t>
            </a:r>
          </a:p>
          <a:p>
            <a:pPr algn="just" rtl="1"/>
            <a:r>
              <a:rPr lang="ar-IQ" sz="2000" b="1" dirty="0"/>
              <a:t> ب. أن </a:t>
            </a:r>
            <a:r>
              <a:rPr lang="ar-IQ" sz="2000" b="1" dirty="0" err="1"/>
              <a:t>ﺗﻌﺑر</a:t>
            </a:r>
            <a:r>
              <a:rPr lang="ar-IQ" sz="2000" b="1" dirty="0"/>
              <a:t> </a:t>
            </a:r>
            <a:r>
              <a:rPr lang="ar-IQ" sz="2000" b="1" dirty="0" err="1"/>
              <a:t>ﻛﻠﻣﺎت</a:t>
            </a:r>
            <a:r>
              <a:rPr lang="ar-IQ" sz="2000" b="1" dirty="0"/>
              <a:t> </a:t>
            </a:r>
            <a:r>
              <a:rPr lang="ar-IQ" sz="2000" b="1" dirty="0" err="1"/>
              <a:t>وﻋﺑﺎرات</a:t>
            </a:r>
            <a:r>
              <a:rPr lang="ar-IQ" sz="2000" b="1" dirty="0"/>
              <a:t> </a:t>
            </a:r>
            <a:r>
              <a:rPr lang="ar-IQ" sz="2000" b="1" dirty="0" err="1"/>
              <a:t>اﻟﻌﻧوان</a:t>
            </a:r>
            <a:r>
              <a:rPr lang="ar-IQ" sz="2000" b="1" dirty="0"/>
              <a:t> </a:t>
            </a:r>
            <a:r>
              <a:rPr lang="ar-IQ" sz="2000" b="1" dirty="0" err="1"/>
              <a:t>ﺗﻌﺑﯾراً</a:t>
            </a:r>
            <a:r>
              <a:rPr lang="ar-IQ" sz="2000" b="1" dirty="0"/>
              <a:t> </a:t>
            </a:r>
            <a:r>
              <a:rPr lang="ar-IQ" sz="2000" b="1" dirty="0" err="1"/>
              <a:t>واﺿﺣﺎً</a:t>
            </a:r>
            <a:r>
              <a:rPr lang="ar-IQ" sz="2000" b="1" dirty="0"/>
              <a:t> </a:t>
            </a:r>
            <a:r>
              <a:rPr lang="ar-IQ" sz="2000" b="1" dirty="0" err="1"/>
              <a:t>ﻋن</a:t>
            </a:r>
            <a:r>
              <a:rPr lang="ar-IQ" sz="2000" b="1" dirty="0"/>
              <a:t> </a:t>
            </a:r>
            <a:r>
              <a:rPr lang="ar-IQ" sz="2000" b="1" dirty="0" err="1"/>
              <a:t>ﻣوﺿوع</a:t>
            </a:r>
            <a:r>
              <a:rPr lang="ar-IQ" sz="2000" b="1" dirty="0"/>
              <a:t> </a:t>
            </a:r>
            <a:r>
              <a:rPr lang="ar-IQ" sz="2000" b="1" dirty="0" err="1"/>
              <a:t>اﻟﺑﺣث</a:t>
            </a:r>
            <a:r>
              <a:rPr lang="ar-IQ" sz="2000" b="1" dirty="0"/>
              <a:t>. </a:t>
            </a:r>
          </a:p>
          <a:p>
            <a:pPr algn="just" rtl="1"/>
            <a:r>
              <a:rPr lang="ar-IQ" sz="2000" b="1" dirty="0"/>
              <a:t>ج. أن </a:t>
            </a:r>
            <a:r>
              <a:rPr lang="ar-IQ" sz="2000" b="1" dirty="0" err="1"/>
              <a:t>ﯾﺳﺗﺧدم</a:t>
            </a:r>
            <a:r>
              <a:rPr lang="ar-IQ" sz="2000" b="1" dirty="0"/>
              <a:t> </a:t>
            </a:r>
            <a:r>
              <a:rPr lang="ar-IQ" sz="2000" b="1" dirty="0" err="1"/>
              <a:t>ﻟﻐﺔ</a:t>
            </a:r>
            <a:r>
              <a:rPr lang="ar-IQ" sz="2000" b="1" dirty="0"/>
              <a:t> </a:t>
            </a:r>
            <a:r>
              <a:rPr lang="ar-IQ" sz="2000" b="1" dirty="0" err="1"/>
              <a:t>وﻣﻔردات</a:t>
            </a:r>
            <a:r>
              <a:rPr lang="ar-IQ" sz="2000" b="1" dirty="0"/>
              <a:t> </a:t>
            </a:r>
            <a:r>
              <a:rPr lang="ar-IQ" sz="2000" b="1" dirty="0" err="1"/>
              <a:t>ﺑﺳﯾطﺔ</a:t>
            </a:r>
            <a:r>
              <a:rPr lang="ar-IQ" sz="2000" b="1" dirty="0"/>
              <a:t> </a:t>
            </a:r>
            <a:r>
              <a:rPr lang="ar-IQ" sz="2000" b="1" dirty="0" err="1"/>
              <a:t>ﻏﯾر</a:t>
            </a:r>
            <a:r>
              <a:rPr lang="ar-IQ" sz="2000" b="1" dirty="0"/>
              <a:t> </a:t>
            </a:r>
            <a:r>
              <a:rPr lang="ar-IQ" sz="2000" b="1" dirty="0" err="1"/>
              <a:t>ﻣﻌﻘدة</a:t>
            </a:r>
            <a:r>
              <a:rPr lang="ar-IQ" sz="2000" b="1" dirty="0"/>
              <a:t> </a:t>
            </a:r>
            <a:r>
              <a:rPr lang="ar-IQ" sz="2000" b="1" dirty="0" err="1"/>
              <a:t>وﺳﻠﯾﻣﺔ</a:t>
            </a:r>
            <a:r>
              <a:rPr lang="ar-IQ" sz="2000" b="1" dirty="0"/>
              <a:t> </a:t>
            </a:r>
            <a:r>
              <a:rPr lang="ar-IQ" sz="2000" b="1" dirty="0" err="1"/>
              <a:t>ودﻗﯾﻘﺔ</a:t>
            </a:r>
            <a:r>
              <a:rPr lang="ar-IQ" sz="2000" b="1" dirty="0"/>
              <a:t> </a:t>
            </a:r>
            <a:r>
              <a:rPr lang="ar-IQ" sz="2000" b="1" dirty="0" err="1"/>
              <a:t>ﻟﻐوﯾﺎً</a:t>
            </a:r>
            <a:r>
              <a:rPr lang="ar-IQ" sz="2000" b="1" dirty="0"/>
              <a:t>.</a:t>
            </a:r>
          </a:p>
          <a:p>
            <a:pPr algn="just" rtl="1"/>
            <a:r>
              <a:rPr lang="ar-IQ" sz="2000" b="1" dirty="0"/>
              <a:t>د.  </a:t>
            </a:r>
            <a:r>
              <a:rPr lang="ar-IQ" sz="2000" b="1" dirty="0" err="1"/>
              <a:t>اﻻﺑﺗﻌﺎد</a:t>
            </a:r>
            <a:r>
              <a:rPr lang="ar-IQ" sz="2000" b="1" dirty="0"/>
              <a:t> </a:t>
            </a:r>
            <a:r>
              <a:rPr lang="ar-IQ" sz="2000" b="1" dirty="0" err="1"/>
              <a:t>ﻋن</a:t>
            </a:r>
            <a:r>
              <a:rPr lang="ar-IQ" sz="2000" b="1" dirty="0"/>
              <a:t> </a:t>
            </a:r>
            <a:r>
              <a:rPr lang="ar-IQ" sz="2000" b="1" dirty="0" err="1"/>
              <a:t>اﻟﻌﺑﺎرات</a:t>
            </a:r>
            <a:r>
              <a:rPr lang="ar-IQ" sz="2000" b="1" dirty="0"/>
              <a:t> </a:t>
            </a:r>
            <a:r>
              <a:rPr lang="ar-IQ" sz="2000" b="1" dirty="0" err="1"/>
              <a:t>واﻟﻣﺻطﻠﺣﺎت</a:t>
            </a:r>
            <a:r>
              <a:rPr lang="ar-IQ" sz="2000" b="1" dirty="0"/>
              <a:t> </a:t>
            </a:r>
            <a:r>
              <a:rPr lang="ar-IQ" sz="2000" b="1" dirty="0" err="1"/>
              <a:t>اﻟﻣﺑﻬﻣﺔ</a:t>
            </a:r>
            <a:r>
              <a:rPr lang="ar-IQ" sz="2000" b="1" dirty="0"/>
              <a:t> </a:t>
            </a:r>
            <a:r>
              <a:rPr lang="ar-IQ" sz="2000" b="1" dirty="0" err="1"/>
              <a:t>اﻟﺗﻲ</a:t>
            </a:r>
            <a:r>
              <a:rPr lang="ar-IQ" sz="2000" b="1" dirty="0"/>
              <a:t> </a:t>
            </a:r>
            <a:r>
              <a:rPr lang="ar-IQ" sz="2000" b="1" dirty="0" err="1"/>
              <a:t>ﯾﻛﺗﻧﻔﻬﺎ</a:t>
            </a:r>
            <a:r>
              <a:rPr lang="ar-IQ" sz="2000" b="1" dirty="0"/>
              <a:t> </a:t>
            </a:r>
            <a:r>
              <a:rPr lang="ar-IQ" sz="2000" b="1" dirty="0" err="1"/>
              <a:t>اﻟﻐﻣوض</a:t>
            </a:r>
            <a:r>
              <a:rPr lang="ar-IQ" sz="2000" b="1" dirty="0"/>
              <a:t>.</a:t>
            </a:r>
          </a:p>
          <a:p>
            <a:pPr algn="r" rtl="1"/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139029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FC3C7-12B0-4AE4-A096-B00F25D9C2D2}"/>
              </a:ext>
            </a:extLst>
          </p:cNvPr>
          <p:cNvSpPr txBox="1"/>
          <p:nvPr/>
        </p:nvSpPr>
        <p:spPr>
          <a:xfrm>
            <a:off x="5048585" y="587019"/>
            <a:ext cx="714341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يتبع     الشروط الموضوع الجيد: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F72613-3EAF-45D1-AF31-5912F2C635A0}"/>
              </a:ext>
            </a:extLst>
          </p:cNvPr>
          <p:cNvSpPr/>
          <p:nvPr/>
        </p:nvSpPr>
        <p:spPr>
          <a:xfrm>
            <a:off x="8942127" y="1084301"/>
            <a:ext cx="2978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GB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4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ﺗﻮﺍﻓﺮ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ﺍﳌﻌﻠﻮﻣﺎﺕ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ﻭﺍﳌﺼﺎﺩﺭ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:</a:t>
            </a:r>
            <a:endParaRPr lang="en-GB" sz="2000" b="1" dirty="0">
              <a:solidFill>
                <a:srgbClr val="6524DE"/>
              </a:solidFill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1A02D-EDB6-4BBC-AAD8-ED0B71B7AE8C}"/>
              </a:ext>
            </a:extLst>
          </p:cNvPr>
          <p:cNvSpPr/>
          <p:nvPr/>
        </p:nvSpPr>
        <p:spPr>
          <a:xfrm>
            <a:off x="8942127" y="3440977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GB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5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ﺍﺭﺗﺒﺎﻁ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ﺍﻟﺒﺤﺚ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ﺑﺎﳌﺸﻜﻠﺔ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ﺍﳌﻌﺎﺻﺮﺓ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:</a:t>
            </a:r>
            <a:endParaRPr lang="en-GB" sz="2000" b="1" dirty="0">
              <a:solidFill>
                <a:srgbClr val="6524DE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2667A-D271-4D78-8A2C-D5B8D37A9BB1}"/>
              </a:ext>
            </a:extLst>
          </p:cNvPr>
          <p:cNvSpPr/>
          <p:nvPr/>
        </p:nvSpPr>
        <p:spPr>
          <a:xfrm>
            <a:off x="5557761" y="1116859"/>
            <a:ext cx="2326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GB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6</a:t>
            </a:r>
            <a:r>
              <a:rPr lang="ar-IQ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.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ﺗﻜﺎﻟﻴﻒ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ﺇﺟﺮﺍء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SA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ﺍﻟﺒﺤﺚ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:</a:t>
            </a:r>
            <a:endParaRPr lang="en-GB" sz="2000" b="1" dirty="0">
              <a:solidFill>
                <a:srgbClr val="6524DE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051E2-CFC0-4D8E-9A57-EB9AC7FEA41C}"/>
              </a:ext>
            </a:extLst>
          </p:cNvPr>
          <p:cNvSpPr txBox="1"/>
          <p:nvPr/>
        </p:nvSpPr>
        <p:spPr>
          <a:xfrm>
            <a:off x="8942127" y="1445228"/>
            <a:ext cx="30298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/>
              <a:t>إن </a:t>
            </a:r>
            <a:r>
              <a:rPr lang="ar-SA" b="1" dirty="0" err="1"/>
              <a:t>اﺧﺗﯾﺎر</a:t>
            </a:r>
            <a:r>
              <a:rPr lang="ar-SA" b="1" dirty="0"/>
              <a:t> </a:t>
            </a:r>
            <a:r>
              <a:rPr lang="ar-SA" b="1" dirty="0" err="1"/>
              <a:t>اﻟﻣوﺿوع</a:t>
            </a:r>
            <a:r>
              <a:rPr lang="ar-SA" b="1" dirty="0"/>
              <a:t> </a:t>
            </a:r>
            <a:r>
              <a:rPr lang="ar-SA" b="1" dirty="0" err="1"/>
              <a:t>ﯾرﺗﺑط</a:t>
            </a:r>
            <a:r>
              <a:rPr lang="ar-SA" b="1" dirty="0"/>
              <a:t> </a:t>
            </a:r>
            <a:r>
              <a:rPr lang="ar-SA" b="1" dirty="0" err="1"/>
              <a:t>ﺑﺷﻛل</a:t>
            </a:r>
            <a:r>
              <a:rPr lang="ar-SA" b="1" dirty="0"/>
              <a:t> </a:t>
            </a:r>
            <a:r>
              <a:rPr lang="ar-SA" b="1" dirty="0" err="1"/>
              <a:t>وﺛﯾق</a:t>
            </a:r>
            <a:r>
              <a:rPr lang="ar-SA" b="1" dirty="0"/>
              <a:t> </a:t>
            </a:r>
            <a:r>
              <a:rPr lang="ar-SA" b="1" dirty="0" err="1"/>
              <a:t>ﺑﺈﻣﻛﺎﻧﯾﺔ</a:t>
            </a:r>
            <a:r>
              <a:rPr lang="ar-SA" b="1" dirty="0"/>
              <a:t> </a:t>
            </a:r>
            <a:r>
              <a:rPr lang="ar-SA" b="1" dirty="0" err="1"/>
              <a:t>اﻟﺣﺻول</a:t>
            </a:r>
            <a:r>
              <a:rPr lang="ar-SA" b="1" dirty="0"/>
              <a:t> </a:t>
            </a:r>
            <a:r>
              <a:rPr lang="ar-SA" b="1" dirty="0" err="1"/>
              <a:t>ﻋﻠﻰ</a:t>
            </a:r>
            <a:r>
              <a:rPr lang="ar-SA" b="1" dirty="0"/>
              <a:t> </a:t>
            </a:r>
            <a:r>
              <a:rPr lang="ar-SA" b="1" dirty="0" err="1"/>
              <a:t>اﻟﻣﻌﻠوﻣﺎت</a:t>
            </a:r>
            <a:r>
              <a:rPr lang="ar-SA" b="1" dirty="0"/>
              <a:t> </a:t>
            </a:r>
            <a:r>
              <a:rPr lang="ar-SA" b="1" dirty="0" err="1"/>
              <a:t>اﻟﻣطﻠوﺑﺔ</a:t>
            </a:r>
            <a:r>
              <a:rPr lang="ar-SA" b="1" dirty="0"/>
              <a:t> </a:t>
            </a:r>
            <a:r>
              <a:rPr lang="ar-SA" b="1" dirty="0" err="1"/>
              <a:t>ﻓﻲ</a:t>
            </a:r>
            <a:r>
              <a:rPr lang="ar-SA" b="1" dirty="0"/>
              <a:t> </a:t>
            </a:r>
            <a:r>
              <a:rPr lang="ar-SA" b="1" dirty="0" err="1"/>
              <a:t>اﻟوﻗت</a:t>
            </a:r>
            <a:r>
              <a:rPr lang="ar-SA" b="1" dirty="0"/>
              <a:t> </a:t>
            </a:r>
            <a:r>
              <a:rPr lang="ar-SA" b="1" dirty="0" err="1"/>
              <a:t>اﻟﻣﻧﺎﺳب</a:t>
            </a:r>
            <a:r>
              <a:rPr lang="ar-SA" b="1" dirty="0"/>
              <a:t>، </a:t>
            </a:r>
            <a:r>
              <a:rPr lang="ar-SA" b="1" dirty="0" err="1"/>
              <a:t>وﺑﺎﻟﺷﻛل</a:t>
            </a:r>
            <a:r>
              <a:rPr lang="ar-SA" b="1" dirty="0"/>
              <a:t> </a:t>
            </a:r>
            <a:r>
              <a:rPr lang="ar-SA" b="1" dirty="0" err="1"/>
              <a:t>اﻟـذي</a:t>
            </a:r>
            <a:r>
              <a:rPr lang="ar-SA" b="1" dirty="0"/>
              <a:t> </a:t>
            </a:r>
            <a:r>
              <a:rPr lang="ar-SA" b="1" dirty="0" err="1"/>
              <a:t>ﯾﺿـﻣن</a:t>
            </a:r>
            <a:r>
              <a:rPr lang="ar-SA" b="1" dirty="0"/>
              <a:t> </a:t>
            </a:r>
            <a:r>
              <a:rPr lang="ar-SA" b="1" dirty="0" err="1"/>
              <a:t>إﻛﻣـﺎل</a:t>
            </a:r>
            <a:r>
              <a:rPr lang="ar-SA" b="1" dirty="0"/>
              <a:t> </a:t>
            </a:r>
            <a:r>
              <a:rPr lang="ar-SA" b="1" dirty="0" err="1"/>
              <a:t>اﻟﺑﺣـث</a:t>
            </a:r>
            <a:r>
              <a:rPr lang="ar-SA" b="1" dirty="0"/>
              <a:t>، </a:t>
            </a:r>
            <a:r>
              <a:rPr lang="ar-SA" b="1" dirty="0" err="1"/>
              <a:t>ﻓﻠـﯾس</a:t>
            </a:r>
            <a:r>
              <a:rPr lang="ar-SA" b="1" dirty="0"/>
              <a:t> </a:t>
            </a:r>
            <a:r>
              <a:rPr lang="ar-SA" b="1" dirty="0" err="1"/>
              <a:t>ﻫﻧـﺎك</a:t>
            </a:r>
            <a:r>
              <a:rPr lang="ar-SA" b="1" dirty="0"/>
              <a:t> </a:t>
            </a:r>
            <a:r>
              <a:rPr lang="ar-SA" b="1" dirty="0" err="1"/>
              <a:t>ﺟـدوى</a:t>
            </a:r>
            <a:r>
              <a:rPr lang="ar-SA" b="1" dirty="0"/>
              <a:t> </a:t>
            </a:r>
            <a:r>
              <a:rPr lang="ar-SA" b="1" dirty="0" err="1"/>
              <a:t>ﻣـن</a:t>
            </a:r>
            <a:r>
              <a:rPr lang="ar-SA" b="1" dirty="0"/>
              <a:t> </a:t>
            </a:r>
            <a:r>
              <a:rPr lang="ar-SA" b="1" dirty="0" err="1"/>
              <a:t>اﺧﺗﯾـﺎر</a:t>
            </a:r>
            <a:r>
              <a:rPr lang="ar-SA" b="1" dirty="0"/>
              <a:t> </a:t>
            </a:r>
            <a:r>
              <a:rPr lang="ar-SA" b="1" dirty="0" err="1"/>
              <a:t>ﻣوﺿــوع</a:t>
            </a:r>
            <a:r>
              <a:rPr lang="ar-SA" b="1" dirty="0"/>
              <a:t> </a:t>
            </a:r>
            <a:r>
              <a:rPr lang="ar-SA" b="1" dirty="0" err="1"/>
              <a:t>ﻟــﯾس</a:t>
            </a:r>
            <a:r>
              <a:rPr lang="ar-SA" b="1" dirty="0"/>
              <a:t> </a:t>
            </a:r>
            <a:r>
              <a:rPr lang="ar-SA" b="1" dirty="0" err="1"/>
              <a:t>ﻟــﻪ</a:t>
            </a:r>
            <a:r>
              <a:rPr lang="ar-SA" b="1" dirty="0"/>
              <a:t> </a:t>
            </a:r>
            <a:r>
              <a:rPr lang="ar-SA" b="1" dirty="0" err="1"/>
              <a:t>ﻣﺻــﺎدر</a:t>
            </a:r>
            <a:r>
              <a:rPr lang="ar-SA" b="1" dirty="0"/>
              <a:t> أو </a:t>
            </a:r>
            <a:r>
              <a:rPr lang="ar-SA" b="1" dirty="0" err="1"/>
              <a:t>ﻣﻌﻠوﻣــﺎت</a:t>
            </a:r>
            <a:r>
              <a:rPr lang="ar-SA" b="1" dirty="0"/>
              <a:t> </a:t>
            </a:r>
            <a:r>
              <a:rPr lang="ar-SA" b="1" dirty="0" err="1"/>
              <a:t>ﻛﺎﻓﯾــﺔ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6B47E-ED38-456E-8DBF-DEF65F12376D}"/>
              </a:ext>
            </a:extLst>
          </p:cNvPr>
          <p:cNvSpPr txBox="1"/>
          <p:nvPr/>
        </p:nvSpPr>
        <p:spPr>
          <a:xfrm>
            <a:off x="8942126" y="3837480"/>
            <a:ext cx="30298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 err="1"/>
              <a:t>وﯾﻌﻧــﻲ</a:t>
            </a:r>
            <a:r>
              <a:rPr lang="ar-SA" b="1" dirty="0"/>
              <a:t> أن </a:t>
            </a:r>
            <a:r>
              <a:rPr lang="ar-SA" b="1" dirty="0" err="1"/>
              <a:t>ﯾﻛــون</a:t>
            </a:r>
            <a:r>
              <a:rPr lang="ar-SA" b="1" dirty="0"/>
              <a:t> </a:t>
            </a:r>
            <a:r>
              <a:rPr lang="ar-SA" b="1" dirty="0" err="1"/>
              <a:t>اﻟﺑﺣــث</a:t>
            </a:r>
            <a:r>
              <a:rPr lang="ar-SA" b="1" dirty="0"/>
              <a:t> </a:t>
            </a:r>
            <a:r>
              <a:rPr lang="ar-SA" b="1" dirty="0" err="1"/>
              <a:t>ﻣرﺗﺑطــﺎً</a:t>
            </a:r>
            <a:r>
              <a:rPr lang="ar-SA" b="1" dirty="0"/>
              <a:t> </a:t>
            </a:r>
            <a:r>
              <a:rPr lang="ar-SA" b="1" dirty="0" err="1"/>
              <a:t>ﺑﻣﻌﺎﻟﺟــﺔ</a:t>
            </a:r>
            <a:r>
              <a:rPr lang="ar-SA" b="1" dirty="0"/>
              <a:t> </a:t>
            </a:r>
            <a:r>
              <a:rPr lang="ar-SA" b="1" dirty="0" err="1"/>
              <a:t>اﺣــد</a:t>
            </a:r>
            <a:r>
              <a:rPr lang="ar-SA" b="1" dirty="0"/>
              <a:t> </a:t>
            </a:r>
            <a:r>
              <a:rPr lang="ar-SA" b="1" dirty="0" err="1"/>
              <a:t>اﻟﻣﺷــﻛﻼت</a:t>
            </a:r>
            <a:r>
              <a:rPr lang="ar-SA" b="1" dirty="0"/>
              <a:t> </a:t>
            </a:r>
            <a:r>
              <a:rPr lang="ar-SA" b="1" dirty="0" err="1"/>
              <a:t>اﻟﺟﺎرﯾــﺔ</a:t>
            </a:r>
            <a:r>
              <a:rPr lang="ar-SA" b="1" dirty="0"/>
              <a:t> </a:t>
            </a:r>
            <a:r>
              <a:rPr lang="ar-SA" b="1" dirty="0" err="1"/>
              <a:t>ﻓــﻲ</a:t>
            </a:r>
            <a:r>
              <a:rPr lang="ar-SA" b="1" dirty="0"/>
              <a:t> </a:t>
            </a:r>
            <a:r>
              <a:rPr lang="ar-SA" b="1" dirty="0" err="1"/>
              <a:t>ﻣﺟــﺎل</a:t>
            </a:r>
            <a:r>
              <a:rPr lang="ar-SA" b="1" dirty="0"/>
              <a:t> </a:t>
            </a:r>
            <a:r>
              <a:rPr lang="ar-SA" b="1" dirty="0" err="1"/>
              <a:t>ﻣﺣــدد</a:t>
            </a:r>
            <a:r>
              <a:rPr lang="ar-SA" b="1" dirty="0"/>
              <a:t>، </a:t>
            </a:r>
            <a:r>
              <a:rPr lang="ar-SA" b="1" dirty="0" err="1"/>
              <a:t>وﻋﺎدة</a:t>
            </a:r>
            <a:r>
              <a:rPr lang="ar-SA" b="1" dirty="0"/>
              <a:t> </a:t>
            </a:r>
            <a:r>
              <a:rPr lang="ar-SA" b="1" dirty="0" err="1"/>
              <a:t>ﻣﺎ</a:t>
            </a:r>
            <a:r>
              <a:rPr lang="ar-SA" b="1" dirty="0"/>
              <a:t> </a:t>
            </a:r>
            <a:r>
              <a:rPr lang="ar-SA" b="1" dirty="0" err="1"/>
              <a:t>ﺗﻛون</a:t>
            </a:r>
            <a:r>
              <a:rPr lang="ar-SA" b="1" dirty="0"/>
              <a:t> </a:t>
            </a:r>
            <a:r>
              <a:rPr lang="ar-SA" b="1" dirty="0" err="1"/>
              <a:t>اﻟﻣﺷﻛﻠﺔ</a:t>
            </a:r>
            <a:r>
              <a:rPr lang="ar-SA" b="1" dirty="0"/>
              <a:t> </a:t>
            </a:r>
            <a:r>
              <a:rPr lang="ar-SA" b="1" dirty="0" err="1"/>
              <a:t>اﻟﻣرﺗﺑطﺔ</a:t>
            </a:r>
            <a:r>
              <a:rPr lang="ar-SA" b="1" dirty="0"/>
              <a:t> </a:t>
            </a:r>
            <a:r>
              <a:rPr lang="ar-SA" b="1" dirty="0" err="1"/>
              <a:t>ﺑﺎﻟﻣﺷﻛﻼت</a:t>
            </a:r>
            <a:r>
              <a:rPr lang="ar-SA" b="1" dirty="0"/>
              <a:t> </a:t>
            </a:r>
            <a:r>
              <a:rPr lang="ar-SA" b="1" dirty="0" err="1"/>
              <a:t>اﻻﺟﺗﻣﺎﻋﯾـﺔ</a:t>
            </a:r>
            <a:r>
              <a:rPr lang="ar-SA" b="1" dirty="0"/>
              <a:t> </a:t>
            </a:r>
            <a:r>
              <a:rPr lang="ar-SA" b="1" dirty="0" err="1"/>
              <a:t>واﻻﻗﺗﺻـﺎدﯾﺔ</a:t>
            </a:r>
            <a:r>
              <a:rPr lang="ar-SA" b="1" dirty="0"/>
              <a:t> ذات </a:t>
            </a:r>
            <a:r>
              <a:rPr lang="ar-SA" b="1" dirty="0" err="1"/>
              <a:t>أوﻟوﯾـﺔ</a:t>
            </a:r>
            <a:r>
              <a:rPr lang="ar-SA" b="1" dirty="0"/>
              <a:t> </a:t>
            </a:r>
            <a:r>
              <a:rPr lang="ar-SA" b="1" dirty="0" err="1"/>
              <a:t>ﻣﺗﻘدﻣـﺔ</a:t>
            </a:r>
            <a:r>
              <a:rPr lang="ar-SA" b="1" dirty="0"/>
              <a:t> </a:t>
            </a:r>
            <a:r>
              <a:rPr lang="ar-SA" b="1" dirty="0" err="1"/>
              <a:t>وﻣﻛﺎﻧﺔ</a:t>
            </a:r>
            <a:r>
              <a:rPr lang="ar-SA" b="1" dirty="0"/>
              <a:t> </a:t>
            </a:r>
            <a:r>
              <a:rPr lang="ar-SA" b="1" dirty="0" err="1"/>
              <a:t>ﺑﺎرزة</a:t>
            </a:r>
            <a:r>
              <a:rPr lang="ar-SA" b="1" dirty="0"/>
              <a:t> </a:t>
            </a:r>
            <a:r>
              <a:rPr lang="ar-SA" b="1" dirty="0" err="1"/>
              <a:t>ﻓﻲ</a:t>
            </a:r>
            <a:r>
              <a:rPr lang="ar-SA" b="1" dirty="0"/>
              <a:t> </a:t>
            </a:r>
            <a:r>
              <a:rPr lang="ar-SA" b="1" dirty="0" err="1"/>
              <a:t>اﻻﻋﺗﺑﺎر</a:t>
            </a:r>
            <a:r>
              <a:rPr lang="ar-SA" b="1" dirty="0"/>
              <a:t> </a:t>
            </a:r>
            <a:r>
              <a:rPr lang="ar-SA" b="1" dirty="0" err="1"/>
              <a:t>ﻟدى</a:t>
            </a:r>
            <a:r>
              <a:rPr lang="ar-SA" b="1" dirty="0"/>
              <a:t> </a:t>
            </a:r>
            <a:r>
              <a:rPr lang="ar-SA" b="1" dirty="0" err="1"/>
              <a:t>اﻟﺑﺎﺣﺛﯾن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44383-CEB5-44CE-BCAB-FB8197FD834D}"/>
              </a:ext>
            </a:extLst>
          </p:cNvPr>
          <p:cNvSpPr txBox="1"/>
          <p:nvPr/>
        </p:nvSpPr>
        <p:spPr>
          <a:xfrm>
            <a:off x="4885899" y="1556141"/>
            <a:ext cx="3527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 err="1"/>
              <a:t>ﻫﻧــﺎك</a:t>
            </a:r>
            <a:r>
              <a:rPr lang="ar-SA" b="1" dirty="0"/>
              <a:t> </a:t>
            </a:r>
            <a:r>
              <a:rPr lang="ar-SA" b="1" dirty="0" err="1"/>
              <a:t>ﺑﻌـــض</a:t>
            </a:r>
            <a:r>
              <a:rPr lang="ar-SA" b="1" dirty="0"/>
              <a:t> </a:t>
            </a:r>
            <a:r>
              <a:rPr lang="ar-SA" b="1" dirty="0" err="1"/>
              <a:t>اﻟﺑﺣـــوث</a:t>
            </a:r>
            <a:r>
              <a:rPr lang="ar-SA" b="1" dirty="0"/>
              <a:t> </a:t>
            </a:r>
            <a:r>
              <a:rPr lang="ar-SA" b="1" dirty="0" err="1"/>
              <a:t>ﯾﺗطﻠـــب</a:t>
            </a:r>
            <a:r>
              <a:rPr lang="ar-SA" b="1" dirty="0"/>
              <a:t> </a:t>
            </a:r>
            <a:r>
              <a:rPr lang="ar-SA" b="1" dirty="0" err="1"/>
              <a:t>اﻧﺟﺎزﻫــﺎ</a:t>
            </a:r>
            <a:r>
              <a:rPr lang="ar-SA" b="1" dirty="0"/>
              <a:t> </a:t>
            </a:r>
            <a:r>
              <a:rPr lang="ar-SA" b="1" dirty="0" err="1"/>
              <a:t>إﻧﻔـــﺎق</a:t>
            </a:r>
            <a:r>
              <a:rPr lang="ar-SA" b="1" dirty="0"/>
              <a:t> </a:t>
            </a:r>
            <a:r>
              <a:rPr lang="ar-SA" b="1" dirty="0" err="1"/>
              <a:t>ﻣﺑـــﺎﻟﻎ</a:t>
            </a:r>
            <a:r>
              <a:rPr lang="ar-SA" b="1" dirty="0"/>
              <a:t> </a:t>
            </a:r>
            <a:r>
              <a:rPr lang="ar-SA" b="1" dirty="0" err="1"/>
              <a:t>ﻗـــد</a:t>
            </a:r>
            <a:r>
              <a:rPr lang="ar-SA" b="1" dirty="0"/>
              <a:t> </a:t>
            </a:r>
            <a:r>
              <a:rPr lang="ar-SA" b="1" dirty="0" err="1"/>
              <a:t>ﺗﻔــوق</a:t>
            </a:r>
            <a:r>
              <a:rPr lang="ar-SA" b="1" dirty="0"/>
              <a:t> </a:t>
            </a:r>
            <a:r>
              <a:rPr lang="ar-SA" b="1" dirty="0" err="1"/>
              <a:t>ﻗـــدرة</a:t>
            </a:r>
            <a:r>
              <a:rPr lang="ar-SA" b="1" dirty="0"/>
              <a:t> </a:t>
            </a:r>
            <a:r>
              <a:rPr lang="ar-SA" b="1" dirty="0" err="1"/>
              <a:t>اﻟﺑﺎﺣـــث</a:t>
            </a:r>
            <a:r>
              <a:rPr lang="ar-SA" b="1" dirty="0"/>
              <a:t> </a:t>
            </a:r>
            <a:r>
              <a:rPr lang="ar-SA" b="1" dirty="0" err="1"/>
              <a:t>اﻟﻣﺎﻟﯾـــﺔ</a:t>
            </a:r>
            <a:r>
              <a:rPr lang="ar-SA" b="1" dirty="0"/>
              <a:t>، </a:t>
            </a:r>
            <a:r>
              <a:rPr lang="ar-SA" b="1" dirty="0" err="1"/>
              <a:t>وﺑـذﻟك</a:t>
            </a:r>
            <a:r>
              <a:rPr lang="ar-SA" b="1" dirty="0"/>
              <a:t> </a:t>
            </a:r>
            <a:r>
              <a:rPr lang="ar-SA" b="1" dirty="0" err="1"/>
              <a:t>ﻓـﺎن</a:t>
            </a:r>
            <a:r>
              <a:rPr lang="ar-SA" b="1" dirty="0"/>
              <a:t> </a:t>
            </a:r>
            <a:r>
              <a:rPr lang="ar-SA" b="1" dirty="0" err="1"/>
              <a:t>اﻟﺑﺣــث</a:t>
            </a:r>
            <a:r>
              <a:rPr lang="ar-SA" b="1" dirty="0"/>
              <a:t> </a:t>
            </a:r>
            <a:r>
              <a:rPr lang="ar-SA" b="1" dirty="0" err="1"/>
              <a:t>ﯾﻧﺑﻐـﻲ</a:t>
            </a:r>
            <a:r>
              <a:rPr lang="ar-SA" b="1" dirty="0"/>
              <a:t> أن </a:t>
            </a:r>
            <a:r>
              <a:rPr lang="ar-SA" b="1" dirty="0" err="1"/>
              <a:t>ﯾﻛـون</a:t>
            </a:r>
            <a:r>
              <a:rPr lang="ar-SA" b="1" dirty="0"/>
              <a:t> </a:t>
            </a:r>
            <a:r>
              <a:rPr lang="ar-SA" b="1" dirty="0" err="1"/>
              <a:t>ﻏﯾــر</a:t>
            </a:r>
            <a:r>
              <a:rPr lang="ar-SA" b="1" dirty="0"/>
              <a:t> </a:t>
            </a:r>
            <a:r>
              <a:rPr lang="ar-SA" b="1" dirty="0" err="1"/>
              <a:t>ﻣﻛﻠـف</a:t>
            </a:r>
            <a:r>
              <a:rPr lang="ar-SA" b="1" dirty="0"/>
              <a:t> أو ذا </a:t>
            </a:r>
            <a:r>
              <a:rPr lang="ar-SA" b="1" dirty="0" err="1"/>
              <a:t>ﺗﻛﻠﻔـﺔ</a:t>
            </a:r>
            <a:r>
              <a:rPr lang="ar-SA" b="1" dirty="0"/>
              <a:t> </a:t>
            </a:r>
            <a:r>
              <a:rPr lang="ar-SA" b="1" dirty="0" err="1"/>
              <a:t>ﻣﻌﻘوﻟــﺔ</a:t>
            </a:r>
            <a:r>
              <a:rPr lang="ar-SA" b="1" dirty="0"/>
              <a:t> </a:t>
            </a:r>
            <a:r>
              <a:rPr lang="ar-SA" b="1" dirty="0" err="1"/>
              <a:t>ﺑﺎﻟﻧﺳـﺑﺔ</a:t>
            </a:r>
            <a:r>
              <a:rPr lang="ar-SA" b="1" dirty="0"/>
              <a:t> </a:t>
            </a:r>
            <a:r>
              <a:rPr lang="ar-SA" b="1" dirty="0" err="1"/>
              <a:t>ﻟﻠﺑﺎﺣـث</a:t>
            </a:r>
            <a:endParaRPr lang="ar-IQ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93EE19-8DCA-4B11-9A56-69E97D01FB2F}"/>
              </a:ext>
            </a:extLst>
          </p:cNvPr>
          <p:cNvSpPr/>
          <p:nvPr/>
        </p:nvSpPr>
        <p:spPr>
          <a:xfrm>
            <a:off x="5155406" y="2953794"/>
            <a:ext cx="2728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IQ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.7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</a:t>
            </a:r>
            <a:r>
              <a:rPr lang="ar-IQ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المدة الزمنية </a:t>
            </a:r>
            <a:r>
              <a:rPr lang="ar-IQ" sz="2000" b="1" dirty="0" err="1">
                <a:solidFill>
                  <a:srgbClr val="6524DE"/>
                </a:solidFill>
                <a:highlight>
                  <a:srgbClr val="FFFF00"/>
                </a:highlight>
              </a:rPr>
              <a:t>لانجاز</a:t>
            </a:r>
            <a:r>
              <a:rPr lang="ar-IQ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 البحث</a:t>
            </a:r>
            <a:r>
              <a:rPr lang="ar-SA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:</a:t>
            </a:r>
            <a:endParaRPr lang="en-GB" sz="2000" b="1" dirty="0">
              <a:solidFill>
                <a:srgbClr val="6524DE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D750A-311B-4DD2-83CE-4C01A20393F9}"/>
              </a:ext>
            </a:extLst>
          </p:cNvPr>
          <p:cNvSpPr txBox="1"/>
          <p:nvPr/>
        </p:nvSpPr>
        <p:spPr>
          <a:xfrm>
            <a:off x="5183000" y="3414682"/>
            <a:ext cx="2966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b="1" dirty="0" err="1"/>
              <a:t>ﻻﺑد</a:t>
            </a:r>
            <a:r>
              <a:rPr lang="ar-IQ" b="1" dirty="0"/>
              <a:t> أن </a:t>
            </a:r>
            <a:r>
              <a:rPr lang="ar-IQ" b="1" dirty="0" err="1"/>
              <a:t>ﺗﻛون</a:t>
            </a:r>
            <a:r>
              <a:rPr lang="ar-IQ" b="1" dirty="0"/>
              <a:t> </a:t>
            </a:r>
            <a:r>
              <a:rPr lang="ar-IQ" b="1" dirty="0" err="1"/>
              <a:t>اﻟﻣدة</a:t>
            </a:r>
            <a:r>
              <a:rPr lang="ar-IQ" b="1" dirty="0"/>
              <a:t> </a:t>
            </a:r>
            <a:r>
              <a:rPr lang="ar-IQ" b="1" dirty="0" err="1"/>
              <a:t>اﻟزﻣﻧﯾﺔ</a:t>
            </a:r>
            <a:r>
              <a:rPr lang="ar-IQ" b="1" dirty="0"/>
              <a:t> </a:t>
            </a:r>
            <a:r>
              <a:rPr lang="ar-IQ" b="1" dirty="0" err="1"/>
              <a:t>ﻻﻧﺟﺎز</a:t>
            </a:r>
            <a:r>
              <a:rPr lang="ar-IQ" b="1" dirty="0"/>
              <a:t> </a:t>
            </a:r>
            <a:r>
              <a:rPr lang="ar-IQ" b="1" dirty="0" err="1"/>
              <a:t>اﻟﺑﺣث</a:t>
            </a:r>
            <a:r>
              <a:rPr lang="ar-IQ" b="1" dirty="0"/>
              <a:t> </a:t>
            </a:r>
            <a:r>
              <a:rPr lang="ar-IQ" b="1" dirty="0" err="1"/>
              <a:t>ﻣدة</a:t>
            </a:r>
            <a:r>
              <a:rPr lang="ar-IQ" b="1" dirty="0"/>
              <a:t> </a:t>
            </a:r>
            <a:r>
              <a:rPr lang="ar-IQ" b="1" dirty="0" err="1"/>
              <a:t>ﻣﻌﻘوﻟﺔ</a:t>
            </a:r>
            <a:r>
              <a:rPr lang="ar-IQ" b="1" dirty="0"/>
              <a:t>، </a:t>
            </a:r>
            <a:r>
              <a:rPr lang="ar-IQ" b="1" dirty="0" err="1"/>
              <a:t>ﻓﻠﯾس</a:t>
            </a:r>
            <a:r>
              <a:rPr lang="ar-IQ" b="1" dirty="0"/>
              <a:t> </a:t>
            </a:r>
            <a:r>
              <a:rPr lang="ar-IQ" b="1" dirty="0" err="1"/>
              <a:t>ﻣن</a:t>
            </a:r>
            <a:r>
              <a:rPr lang="ar-IQ" b="1" dirty="0"/>
              <a:t> </a:t>
            </a:r>
            <a:r>
              <a:rPr lang="ar-IQ" b="1" dirty="0" err="1"/>
              <a:t>اﻟﺣﻛﻣـﺔ</a:t>
            </a:r>
            <a:r>
              <a:rPr lang="ar-IQ" b="1" dirty="0"/>
              <a:t> أن </a:t>
            </a:r>
            <a:r>
              <a:rPr lang="ar-IQ" b="1" dirty="0" err="1"/>
              <a:t>ﯾﺧﺗـﺎر</a:t>
            </a:r>
            <a:r>
              <a:rPr lang="ar-IQ" b="1" dirty="0"/>
              <a:t> </a:t>
            </a:r>
            <a:r>
              <a:rPr lang="ar-IQ" b="1" dirty="0" err="1"/>
              <a:t>اﻟﺑﺎﺣــث</a:t>
            </a:r>
            <a:r>
              <a:rPr lang="ar-IQ" b="1" dirty="0"/>
              <a:t> </a:t>
            </a:r>
            <a:r>
              <a:rPr lang="ar-IQ" b="1" dirty="0" err="1"/>
              <a:t>ﻣوﺿــوﻋﺎً</a:t>
            </a:r>
            <a:r>
              <a:rPr lang="ar-IQ" b="1" dirty="0"/>
              <a:t> </a:t>
            </a:r>
            <a:r>
              <a:rPr lang="ar-IQ" b="1" dirty="0" err="1"/>
              <a:t>ﯾﺗطﻠـــب</a:t>
            </a:r>
            <a:r>
              <a:rPr lang="ar-IQ" b="1" dirty="0"/>
              <a:t> </a:t>
            </a:r>
            <a:r>
              <a:rPr lang="ar-IQ" b="1" dirty="0" err="1"/>
              <a:t>ﻣــدة</a:t>
            </a:r>
            <a:r>
              <a:rPr lang="ar-IQ" b="1" dirty="0"/>
              <a:t> </a:t>
            </a:r>
            <a:r>
              <a:rPr lang="ar-IQ" b="1" dirty="0" err="1"/>
              <a:t>زﻣﻧﯾـــﺔ</a:t>
            </a:r>
            <a:r>
              <a:rPr lang="ar-IQ" b="1" dirty="0"/>
              <a:t> </a:t>
            </a:r>
            <a:r>
              <a:rPr lang="ar-IQ" b="1" dirty="0" err="1"/>
              <a:t>ﺗزﯾــد</a:t>
            </a:r>
            <a:r>
              <a:rPr lang="ar-IQ" b="1" dirty="0"/>
              <a:t> </a:t>
            </a:r>
            <a:r>
              <a:rPr lang="ar-IQ" b="1" dirty="0" err="1"/>
              <a:t>ﻋــن</a:t>
            </a:r>
            <a:r>
              <a:rPr lang="ar-IQ" b="1" dirty="0"/>
              <a:t> </a:t>
            </a:r>
            <a:r>
              <a:rPr lang="ar-IQ" b="1" dirty="0" err="1"/>
              <a:t>اﻟﻣـــدة</a:t>
            </a:r>
            <a:r>
              <a:rPr lang="ar-IQ" b="1" dirty="0"/>
              <a:t> </a:t>
            </a:r>
            <a:r>
              <a:rPr lang="ar-IQ" b="1" dirty="0" err="1"/>
              <a:t>اﻟﻣطﻠوﺑــﺔ</a:t>
            </a:r>
            <a:r>
              <a:rPr lang="ar-IQ" b="1" dirty="0"/>
              <a:t> </a:t>
            </a:r>
            <a:r>
              <a:rPr lang="ar-IQ" b="1" dirty="0" err="1"/>
              <a:t>ﻻﻧﺟـــﺎز</a:t>
            </a:r>
            <a:r>
              <a:rPr lang="ar-IQ" b="1" dirty="0"/>
              <a:t> </a:t>
            </a:r>
            <a:r>
              <a:rPr lang="ar-IQ" b="1" dirty="0" err="1"/>
              <a:t>ﺑﺣﺛــﻪ</a:t>
            </a:r>
            <a:endParaRPr lang="en-GB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DF244D-CBED-4EED-8CE9-17AA128B5336}"/>
              </a:ext>
            </a:extLst>
          </p:cNvPr>
          <p:cNvSpPr/>
          <p:nvPr/>
        </p:nvSpPr>
        <p:spPr>
          <a:xfrm>
            <a:off x="6306715" y="4909268"/>
            <a:ext cx="151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IQ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.8. نطاق البحث</a:t>
            </a:r>
            <a:endParaRPr lang="en-GB" sz="2000" b="1" dirty="0">
              <a:solidFill>
                <a:srgbClr val="6524DE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7E607-298E-45C3-BF26-2B74988751C6}"/>
              </a:ext>
            </a:extLst>
          </p:cNvPr>
          <p:cNvSpPr txBox="1"/>
          <p:nvPr/>
        </p:nvSpPr>
        <p:spPr>
          <a:xfrm>
            <a:off x="5151494" y="5350543"/>
            <a:ext cx="302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/>
              <a:t>أن </a:t>
            </a:r>
            <a:r>
              <a:rPr lang="ar-SA" b="1" dirty="0" err="1"/>
              <a:t>ﺗﺗﺳم</a:t>
            </a:r>
            <a:r>
              <a:rPr lang="ar-SA" b="1" dirty="0"/>
              <a:t> </a:t>
            </a:r>
            <a:r>
              <a:rPr lang="ar-SA" b="1" dirty="0" err="1"/>
              <a:t>اﻟﺑﺣوث</a:t>
            </a:r>
            <a:r>
              <a:rPr lang="ar-SA" b="1" dirty="0"/>
              <a:t> </a:t>
            </a:r>
            <a:r>
              <a:rPr lang="ar-SA" b="1" dirty="0" err="1"/>
              <a:t>ﺑﻧطﺎق</a:t>
            </a:r>
            <a:r>
              <a:rPr lang="ar-SA" b="1" dirty="0"/>
              <a:t> </a:t>
            </a:r>
            <a:r>
              <a:rPr lang="ar-SA" b="1" dirty="0" err="1"/>
              <a:t>أﻓﻘﻲ</a:t>
            </a:r>
            <a:r>
              <a:rPr lang="ar-SA" b="1" dirty="0"/>
              <a:t> </a:t>
            </a:r>
            <a:r>
              <a:rPr lang="ar-SA" b="1" dirty="0" err="1"/>
              <a:t>ﻣﺣدد</a:t>
            </a:r>
            <a:r>
              <a:rPr lang="ar-SA" b="1" dirty="0"/>
              <a:t> </a:t>
            </a:r>
            <a:r>
              <a:rPr lang="ar-SA" b="1" dirty="0" err="1"/>
              <a:t>ﻣن</a:t>
            </a:r>
            <a:r>
              <a:rPr lang="ar-SA" b="1" dirty="0"/>
              <a:t> </a:t>
            </a:r>
            <a:r>
              <a:rPr lang="ar-SA" b="1" dirty="0" err="1"/>
              <a:t>اﻟزﻣن</a:t>
            </a:r>
            <a:r>
              <a:rPr lang="ar-SA" b="1" dirty="0"/>
              <a:t> </a:t>
            </a:r>
            <a:r>
              <a:rPr lang="ar-SA" b="1" dirty="0" err="1"/>
              <a:t>أوﻻً</a:t>
            </a:r>
            <a:r>
              <a:rPr lang="ar-SA" b="1" dirty="0"/>
              <a:t>، </a:t>
            </a:r>
            <a:r>
              <a:rPr lang="ar-SA" b="1" dirty="0" err="1"/>
              <a:t>وﺑﻧطﺎق</a:t>
            </a:r>
            <a:r>
              <a:rPr lang="ar-SA" b="1" dirty="0"/>
              <a:t> </a:t>
            </a:r>
            <a:r>
              <a:rPr lang="ar-SA" b="1" dirty="0" err="1"/>
              <a:t>ﻋﻣودي</a:t>
            </a:r>
            <a:r>
              <a:rPr lang="ar-SA" b="1" dirty="0"/>
              <a:t> </a:t>
            </a:r>
            <a:r>
              <a:rPr lang="ar-SA" b="1" dirty="0" err="1"/>
              <a:t>ﻣﺣدد</a:t>
            </a:r>
            <a:r>
              <a:rPr lang="ar-SA" b="1" dirty="0"/>
              <a:t> </a:t>
            </a:r>
            <a:r>
              <a:rPr lang="ar-SA" b="1" dirty="0" err="1"/>
              <a:t>ﻣن</a:t>
            </a:r>
            <a:r>
              <a:rPr lang="ar-SA" b="1" dirty="0"/>
              <a:t> </a:t>
            </a:r>
            <a:r>
              <a:rPr lang="ar-SA" b="1" dirty="0" err="1"/>
              <a:t>اﻟﻣواﺿﯾﻊ</a:t>
            </a:r>
            <a:r>
              <a:rPr lang="ar-SA" b="1" dirty="0"/>
              <a:t> </a:t>
            </a:r>
            <a:r>
              <a:rPr lang="ar-SA" b="1" dirty="0" err="1"/>
              <a:t>واﻟﻣﺷﺎﻛل</a:t>
            </a:r>
            <a:r>
              <a:rPr lang="ar-SA" b="1" dirty="0"/>
              <a:t> </a:t>
            </a:r>
            <a:r>
              <a:rPr lang="ar-SA" b="1" dirty="0" err="1"/>
              <a:t>اﻟﺗﻲ</a:t>
            </a:r>
            <a:r>
              <a:rPr lang="ar-SA" b="1" dirty="0"/>
              <a:t> </a:t>
            </a:r>
            <a:r>
              <a:rPr lang="ar-SA" b="1" dirty="0" err="1"/>
              <a:t>ﺗدرج</a:t>
            </a:r>
            <a:r>
              <a:rPr lang="ar-SA" b="1" dirty="0"/>
              <a:t> </a:t>
            </a:r>
            <a:r>
              <a:rPr lang="ar-SA" b="1" dirty="0" err="1"/>
              <a:t>ﺿﻣﻧﻪ</a:t>
            </a:r>
            <a:r>
              <a:rPr lang="ar-SA" b="1" dirty="0"/>
              <a:t> </a:t>
            </a:r>
            <a:r>
              <a:rPr lang="ar-SA" b="1" dirty="0" err="1"/>
              <a:t>ﺛﺎﻧﯾﺎً</a:t>
            </a:r>
            <a:r>
              <a:rPr lang="ar-SA" b="1" dirty="0"/>
              <a:t>.</a:t>
            </a:r>
            <a:endParaRPr lang="en-GB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5A7FF-4C94-4F6C-B8DA-8E3DC53907F6}"/>
              </a:ext>
            </a:extLst>
          </p:cNvPr>
          <p:cNvSpPr/>
          <p:nvPr/>
        </p:nvSpPr>
        <p:spPr>
          <a:xfrm>
            <a:off x="623152" y="1071998"/>
            <a:ext cx="2736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IQ" sz="2000" b="1" dirty="0">
                <a:solidFill>
                  <a:srgbClr val="6524DE"/>
                </a:solidFill>
                <a:highlight>
                  <a:srgbClr val="FFFF00"/>
                </a:highlight>
              </a:rPr>
              <a:t>9 – تجنب الموضوعات التالية:</a:t>
            </a:r>
            <a:endParaRPr lang="en-GB" sz="2000" b="1" dirty="0">
              <a:solidFill>
                <a:srgbClr val="6524DE"/>
              </a:solidFill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0DB58-CE3F-46F2-A5FE-5B1DDD73E351}"/>
              </a:ext>
            </a:extLst>
          </p:cNvPr>
          <p:cNvSpPr txBox="1"/>
          <p:nvPr/>
        </p:nvSpPr>
        <p:spPr>
          <a:xfrm>
            <a:off x="546980" y="1658571"/>
            <a:ext cx="32218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ا. </a:t>
            </a:r>
            <a:r>
              <a:rPr lang="ar-IQ" b="1" dirty="0" err="1"/>
              <a:t>اﻟﻣوﺿوﻋﺎت</a:t>
            </a:r>
            <a:r>
              <a:rPr lang="ar-IQ" b="1" dirty="0"/>
              <a:t> </a:t>
            </a:r>
            <a:r>
              <a:rPr lang="ar-IQ" b="1" dirty="0" err="1"/>
              <a:t>اﻟﻣﺣظورة</a:t>
            </a:r>
            <a:r>
              <a:rPr lang="ar-IQ" b="1" dirty="0"/>
              <a:t> </a:t>
            </a:r>
            <a:r>
              <a:rPr lang="ar-IQ" b="1" dirty="0" err="1"/>
              <a:t>اﻟﺗﻲ</a:t>
            </a:r>
            <a:r>
              <a:rPr lang="ar-IQ" b="1" dirty="0"/>
              <a:t> </a:t>
            </a:r>
            <a:r>
              <a:rPr lang="ar-IQ" b="1" dirty="0" err="1"/>
              <a:t>ﻗد</a:t>
            </a:r>
            <a:r>
              <a:rPr lang="ar-IQ" b="1" dirty="0"/>
              <a:t> ﻻ </a:t>
            </a:r>
            <a:r>
              <a:rPr lang="ar-IQ" b="1" dirty="0" err="1"/>
              <a:t>ﺗﻼءم</a:t>
            </a:r>
            <a:r>
              <a:rPr lang="ar-IQ" b="1" dirty="0"/>
              <a:t> </a:t>
            </a:r>
            <a:r>
              <a:rPr lang="ar-IQ" b="1" dirty="0" err="1"/>
              <a:t>اﻟﻣﺟﺗﻣﻊ</a:t>
            </a:r>
            <a:r>
              <a:rPr lang="ar-IQ" b="1" dirty="0"/>
              <a:t> أو </a:t>
            </a:r>
            <a:r>
              <a:rPr lang="ar-IQ" b="1" dirty="0" err="1"/>
              <a:t>اﻟﺷرﯾﻌﺔ</a:t>
            </a:r>
            <a:r>
              <a:rPr lang="ar-IQ" b="1" dirty="0"/>
              <a:t> أو </a:t>
            </a:r>
            <a:r>
              <a:rPr lang="ar-IQ" b="1" dirty="0" err="1"/>
              <a:t>اﻷﻣن</a:t>
            </a:r>
            <a:r>
              <a:rPr lang="ar-IQ" b="1" dirty="0"/>
              <a:t> </a:t>
            </a:r>
            <a:r>
              <a:rPr lang="ar-IQ" b="1" dirty="0" err="1"/>
              <a:t>اﻟﻘوﻣﻲ</a:t>
            </a:r>
            <a:r>
              <a:rPr lang="ar-IQ" b="1" dirty="0"/>
              <a:t>.</a:t>
            </a:r>
          </a:p>
          <a:p>
            <a:pPr algn="r" rtl="1"/>
            <a:r>
              <a:rPr lang="ar-IQ" b="1" dirty="0"/>
              <a:t> ب.  </a:t>
            </a:r>
            <a:r>
              <a:rPr lang="ar-IQ" b="1" dirty="0" err="1"/>
              <a:t>اﻟﻣوﺿوﻋﺎت</a:t>
            </a:r>
            <a:r>
              <a:rPr lang="ar-IQ" b="1" dirty="0"/>
              <a:t> </a:t>
            </a:r>
            <a:r>
              <a:rPr lang="ar-IQ" b="1" dirty="0" err="1"/>
              <a:t>اﻟﺗﻲ</a:t>
            </a:r>
            <a:r>
              <a:rPr lang="ar-IQ" b="1" dirty="0"/>
              <a:t> </a:t>
            </a:r>
            <a:r>
              <a:rPr lang="ar-IQ" b="1" dirty="0" err="1"/>
              <a:t>ﻣﺎ</a:t>
            </a:r>
            <a:r>
              <a:rPr lang="ar-IQ" b="1" dirty="0"/>
              <a:t> زال </a:t>
            </a:r>
            <a:r>
              <a:rPr lang="ar-IQ" b="1" dirty="0" err="1"/>
              <a:t>اﻟﺟدل</a:t>
            </a:r>
            <a:r>
              <a:rPr lang="ar-IQ" b="1" dirty="0"/>
              <a:t> </a:t>
            </a:r>
            <a:r>
              <a:rPr lang="ar-IQ" b="1" dirty="0" err="1"/>
              <a:t>ﻓﯾﻬﺎ</a:t>
            </a:r>
            <a:r>
              <a:rPr lang="ar-IQ" b="1" dirty="0"/>
              <a:t> </a:t>
            </a:r>
            <a:r>
              <a:rPr lang="ar-IQ" b="1" dirty="0" err="1"/>
              <a:t>ﻗﺎﺋﻣﺎً</a:t>
            </a:r>
            <a:r>
              <a:rPr lang="ar-IQ" b="1" dirty="0"/>
              <a:t>.</a:t>
            </a:r>
          </a:p>
          <a:p>
            <a:pPr algn="r" rtl="1"/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IQ" b="1" dirty="0"/>
              <a:t>.  </a:t>
            </a:r>
            <a:r>
              <a:rPr lang="ar-IQ" b="1" dirty="0" err="1"/>
              <a:t>اﻟﻣوﺿوﻋﺎت</a:t>
            </a:r>
            <a:r>
              <a:rPr lang="ar-IQ" b="1" dirty="0"/>
              <a:t> </a:t>
            </a:r>
            <a:r>
              <a:rPr lang="ar-IQ" b="1" dirty="0" err="1"/>
              <a:t>اﻟﻣﻛررة</a:t>
            </a:r>
            <a:r>
              <a:rPr lang="ar-IQ" b="1" dirty="0"/>
              <a:t>.</a:t>
            </a:r>
          </a:p>
          <a:p>
            <a:pPr algn="r" rtl="1"/>
            <a:endParaRPr lang="ar-IQ" b="1" dirty="0"/>
          </a:p>
          <a:p>
            <a:pPr algn="r" rtl="1"/>
            <a:r>
              <a:rPr lang="ar-IQ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IQ" b="1" dirty="0"/>
              <a:t>. </a:t>
            </a:r>
            <a:r>
              <a:rPr lang="ar-IQ" b="1" dirty="0" err="1"/>
              <a:t>اﻟﻣوﺿوﻋﺎت</a:t>
            </a:r>
            <a:r>
              <a:rPr lang="ar-IQ" b="1" dirty="0"/>
              <a:t> </a:t>
            </a:r>
            <a:r>
              <a:rPr lang="ar-IQ" b="1" dirty="0" err="1"/>
              <a:t>اﻟﺗﻲ</a:t>
            </a:r>
            <a:r>
              <a:rPr lang="ar-IQ" b="1" dirty="0"/>
              <a:t> </a:t>
            </a:r>
            <a:r>
              <a:rPr lang="ar-IQ" b="1" dirty="0" err="1"/>
              <a:t>ﺗﻛون</a:t>
            </a:r>
            <a:r>
              <a:rPr lang="ar-IQ" b="1" dirty="0"/>
              <a:t> </a:t>
            </a:r>
            <a:r>
              <a:rPr lang="ar-IQ" b="1" dirty="0" err="1"/>
              <a:t>ﺧﺎرج</a:t>
            </a:r>
            <a:r>
              <a:rPr lang="ar-IQ" b="1" dirty="0"/>
              <a:t> </a:t>
            </a:r>
            <a:r>
              <a:rPr lang="ar-IQ" b="1" dirty="0" err="1"/>
              <a:t>ﻗدرة</a:t>
            </a:r>
            <a:r>
              <a:rPr lang="ar-IQ" b="1" dirty="0"/>
              <a:t> </a:t>
            </a:r>
            <a:r>
              <a:rPr lang="ar-IQ" b="1" dirty="0" err="1"/>
              <a:t>اﻟﺑﺎﺣث</a:t>
            </a:r>
            <a:r>
              <a:rPr lang="ar-IQ" b="1" dirty="0"/>
              <a:t> </a:t>
            </a:r>
            <a:r>
              <a:rPr lang="ar-IQ" b="1" dirty="0" err="1"/>
              <a:t>ﻣﺛل</a:t>
            </a:r>
            <a:r>
              <a:rPr lang="ar-IQ" b="1" dirty="0"/>
              <a:t> </a:t>
            </a:r>
            <a:r>
              <a:rPr lang="ar-IQ" b="1" dirty="0" err="1"/>
              <a:t>اﻟﺣﯾﺎة</a:t>
            </a:r>
            <a:r>
              <a:rPr lang="ar-IQ" b="1" dirty="0"/>
              <a:t> </a:t>
            </a:r>
            <a:r>
              <a:rPr lang="ar-IQ" b="1" dirty="0" err="1"/>
              <a:t>ﻋﻠﻰ</a:t>
            </a:r>
            <a:r>
              <a:rPr lang="ar-IQ" b="1" dirty="0"/>
              <a:t> </a:t>
            </a:r>
            <a:r>
              <a:rPr lang="ar-IQ" b="1" dirty="0" err="1"/>
              <a:t>ﺳطﺢ</a:t>
            </a:r>
            <a:r>
              <a:rPr lang="ar-IQ" b="1" dirty="0"/>
              <a:t> </a:t>
            </a:r>
            <a:r>
              <a:rPr lang="ar-IQ" b="1" dirty="0" err="1"/>
              <a:t>اﻟﻣرﯾﺦ</a:t>
            </a:r>
            <a:r>
              <a:rPr lang="ar-IQ" b="1" dirty="0"/>
              <a:t>.</a:t>
            </a:r>
          </a:p>
          <a:p>
            <a:pPr algn="r" rtl="1"/>
            <a:endParaRPr lang="ar-IQ" b="1" dirty="0"/>
          </a:p>
          <a:p>
            <a:pPr algn="r" rtl="1"/>
            <a:r>
              <a:rPr lang="ar-IQ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ه. </a:t>
            </a:r>
            <a:r>
              <a:rPr lang="ar-IQ" b="1" dirty="0" err="1"/>
              <a:t>اﻟﻣوﺿوﻋﺎت</a:t>
            </a:r>
            <a:r>
              <a:rPr lang="ar-IQ" b="1" dirty="0"/>
              <a:t> </a:t>
            </a:r>
            <a:r>
              <a:rPr lang="ar-IQ" b="1" dirty="0" err="1"/>
              <a:t>اﻟﺗﻲ</a:t>
            </a:r>
            <a:r>
              <a:rPr lang="ar-IQ" b="1" dirty="0"/>
              <a:t> </a:t>
            </a:r>
            <a:r>
              <a:rPr lang="ar-IQ" b="1" dirty="0" err="1"/>
              <a:t>ﺗﻔوق</a:t>
            </a:r>
            <a:r>
              <a:rPr lang="ar-IQ" b="1" dirty="0"/>
              <a:t> </a:t>
            </a:r>
            <a:r>
              <a:rPr lang="ar-IQ" b="1" dirty="0" err="1"/>
              <a:t>ﻗدرة</a:t>
            </a:r>
            <a:r>
              <a:rPr lang="ar-IQ" b="1" dirty="0"/>
              <a:t> </a:t>
            </a:r>
            <a:r>
              <a:rPr lang="ar-IQ" b="1" dirty="0" err="1"/>
              <a:t>اﻟﺑﺎﺣث</a:t>
            </a:r>
            <a:r>
              <a:rPr lang="ar-IQ" b="1" dirty="0"/>
              <a:t> أو </a:t>
            </a:r>
            <a:r>
              <a:rPr lang="ar-IQ" b="1" dirty="0" err="1"/>
              <a:t>ﺧﺎرج</a:t>
            </a:r>
            <a:r>
              <a:rPr lang="ar-IQ" b="1" dirty="0"/>
              <a:t> </a:t>
            </a:r>
            <a:r>
              <a:rPr lang="ar-IQ" b="1" dirty="0" err="1"/>
              <a:t>اﺧﺗﺻﺎﺻﻪ</a:t>
            </a:r>
            <a:r>
              <a:rPr lang="ar-IQ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80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FC3C7-12B0-4AE4-A096-B00F25D9C2D2}"/>
              </a:ext>
            </a:extLst>
          </p:cNvPr>
          <p:cNvSpPr txBox="1"/>
          <p:nvPr/>
        </p:nvSpPr>
        <p:spPr>
          <a:xfrm>
            <a:off x="2157916" y="150208"/>
            <a:ext cx="714341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أساليب صياغة الموضوع (العنوان)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F72613-3EAF-45D1-AF31-5912F2C635A0}"/>
              </a:ext>
            </a:extLst>
          </p:cNvPr>
          <p:cNvSpPr/>
          <p:nvPr/>
        </p:nvSpPr>
        <p:spPr>
          <a:xfrm>
            <a:off x="9930063" y="1084300"/>
            <a:ext cx="1979541" cy="400110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IQ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1-بشكل وصفي</a:t>
            </a:r>
            <a:endParaRPr lang="en-GB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1A02D-EDB6-4BBC-AAD8-ED0B71B7AE8C}"/>
              </a:ext>
            </a:extLst>
          </p:cNvPr>
          <p:cNvSpPr/>
          <p:nvPr/>
        </p:nvSpPr>
        <p:spPr>
          <a:xfrm>
            <a:off x="10258675" y="4270654"/>
            <a:ext cx="1698247" cy="400110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1"/>
            <a:r>
              <a:rPr lang="ar-IQ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بشكل علاقات</a:t>
            </a:r>
            <a:endParaRPr lang="en-GB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2667A-D271-4D78-8A2C-D5B8D37A9BB1}"/>
              </a:ext>
            </a:extLst>
          </p:cNvPr>
          <p:cNvSpPr/>
          <p:nvPr/>
        </p:nvSpPr>
        <p:spPr>
          <a:xfrm>
            <a:off x="5967663" y="1101381"/>
            <a:ext cx="1800403" cy="400110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IQ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بشكل </a:t>
            </a:r>
            <a:r>
              <a:rPr lang="ar-IQ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تاثير</a:t>
            </a:r>
            <a:r>
              <a:rPr lang="ar-IQ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GB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93EE19-8DCA-4B11-9A56-69E97D01FB2F}"/>
              </a:ext>
            </a:extLst>
          </p:cNvPr>
          <p:cNvSpPr/>
          <p:nvPr/>
        </p:nvSpPr>
        <p:spPr>
          <a:xfrm>
            <a:off x="6096000" y="4074189"/>
            <a:ext cx="1780673" cy="400110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IQ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بشكل فروق</a:t>
            </a:r>
            <a:endParaRPr lang="en-GB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4706A-F0E1-412B-AD39-FD08A8611718}"/>
              </a:ext>
            </a:extLst>
          </p:cNvPr>
          <p:cNvSpPr txBox="1"/>
          <p:nvPr/>
        </p:nvSpPr>
        <p:spPr>
          <a:xfrm>
            <a:off x="8148581" y="1610267"/>
            <a:ext cx="3808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/>
              <a:t>الخصائص الاجتماعية لجرائم الأحداث في العراق، فهنا يحتاج الباحث إلى </a:t>
            </a:r>
            <a:r>
              <a:rPr lang="ar-AE" sz="2400" b="1" dirty="0">
                <a:solidFill>
                  <a:srgbClr val="C00000"/>
                </a:solidFill>
              </a:rPr>
              <a:t>استخدام الإحصاء الوصفي.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16F9A-84D7-493B-B5AB-B7EF844D2A56}"/>
              </a:ext>
            </a:extLst>
          </p:cNvPr>
          <p:cNvSpPr txBox="1"/>
          <p:nvPr/>
        </p:nvSpPr>
        <p:spPr>
          <a:xfrm>
            <a:off x="4043420" y="1764632"/>
            <a:ext cx="3560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/>
              <a:t> العلاقة بين المستوى العلمي للآباء وأداء الأبناء في المدارس، فهنا</a:t>
            </a:r>
            <a:r>
              <a:rPr lang="ar-AE" sz="2400" b="1" dirty="0">
                <a:solidFill>
                  <a:srgbClr val="C00000"/>
                </a:solidFill>
              </a:rPr>
              <a:t> بحاجه إلى علاقة معامل الارتباط.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371E9-7E28-475C-9674-EDC5DED85DC1}"/>
              </a:ext>
            </a:extLst>
          </p:cNvPr>
          <p:cNvSpPr txBox="1"/>
          <p:nvPr/>
        </p:nvSpPr>
        <p:spPr>
          <a:xfrm>
            <a:off x="8518358" y="5117432"/>
            <a:ext cx="3391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/>
              <a:t> اثر </a:t>
            </a:r>
            <a:r>
              <a:rPr lang="ar-AE" sz="2000" b="1" dirty="0"/>
              <a:t>الأرباح على أسعار الأسهم في الأسواق المالية. وهنا </a:t>
            </a:r>
            <a:r>
              <a:rPr lang="ar-AE" sz="2000" b="1" dirty="0">
                <a:solidFill>
                  <a:srgbClr val="C00000"/>
                </a:solidFill>
              </a:rPr>
              <a:t>يحتاج الباحث إلى تحليل الانحدار.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2E00F-35D0-4F22-9F1C-35825680ED16}"/>
              </a:ext>
            </a:extLst>
          </p:cNvPr>
          <p:cNvSpPr txBox="1"/>
          <p:nvPr/>
        </p:nvSpPr>
        <p:spPr>
          <a:xfrm>
            <a:off x="3477804" y="5117432"/>
            <a:ext cx="4290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/>
              <a:t>الفرق بين أداء الإناث والذكور في مادة النظرية المحاسبية، وهنا يحتاج الباحث إلى </a:t>
            </a:r>
            <a:r>
              <a:rPr lang="ar-AE" sz="2400" b="1" dirty="0">
                <a:solidFill>
                  <a:srgbClr val="C00000"/>
                </a:solidFill>
              </a:rPr>
              <a:t>اختبارات متعددة كأن يكون الفرق بين متوسطات أو معامل ارتباط. 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8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FA0F5B-1A6A-486B-9830-326916A6F199}"/>
              </a:ext>
            </a:extLst>
          </p:cNvPr>
          <p:cNvSpPr/>
          <p:nvPr/>
        </p:nvSpPr>
        <p:spPr>
          <a:xfrm>
            <a:off x="7782660" y="209395"/>
            <a:ext cx="361509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PT Bold Heading"/>
              </a:rPr>
              <a:t>الصفات المطلوبة بالباحث:</a:t>
            </a:r>
            <a:endParaRPr lang="en-GB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C80881-8E75-46B2-8C43-CD02D14047A2}"/>
              </a:ext>
            </a:extLst>
          </p:cNvPr>
          <p:cNvSpPr/>
          <p:nvPr/>
        </p:nvSpPr>
        <p:spPr>
          <a:xfrm>
            <a:off x="7520835" y="1255835"/>
            <a:ext cx="4105612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SA" sz="2000" b="1" dirty="0">
                <a:latin typeface="Cambria" panose="02040503050406030204" pitchFamily="18" charset="0"/>
                <a:ea typeface="Calibri" panose="020F0502020204030204" pitchFamily="34" charset="0"/>
                <a:cs typeface="PT Bold Heading"/>
              </a:rPr>
              <a:t>توافر الرغبة الشخصية في موضوع البحث: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0F5F6-36EF-4072-BC26-A5FAA498B6FD}"/>
              </a:ext>
            </a:extLst>
          </p:cNvPr>
          <p:cNvSpPr/>
          <p:nvPr/>
        </p:nvSpPr>
        <p:spPr>
          <a:xfrm>
            <a:off x="7552141" y="2065639"/>
            <a:ext cx="409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AE" sz="2000" b="1" dirty="0"/>
              <a:t>2.	قابلية الشخص على الصبر والتحمل:</a:t>
            </a:r>
            <a:endParaRPr lang="en-GB" sz="2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A27638-E9FA-4DEC-8EE8-94EDE264FB0C}"/>
              </a:ext>
            </a:extLst>
          </p:cNvPr>
          <p:cNvSpPr/>
          <p:nvPr/>
        </p:nvSpPr>
        <p:spPr>
          <a:xfrm>
            <a:off x="9311110" y="2577584"/>
            <a:ext cx="236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AE" sz="2000" b="1" dirty="0"/>
              <a:t>3.	تواضع الباحث:</a:t>
            </a:r>
            <a:endParaRPr lang="en-GB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C00146-300E-4725-AD8B-15E73B6CDAB6}"/>
              </a:ext>
            </a:extLst>
          </p:cNvPr>
          <p:cNvSpPr/>
          <p:nvPr/>
        </p:nvSpPr>
        <p:spPr>
          <a:xfrm>
            <a:off x="6741822" y="3189058"/>
            <a:ext cx="5012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AE" sz="2000" b="1" dirty="0"/>
              <a:t>4.	القابلية والقدرة الذاتية عند الباحث </a:t>
            </a:r>
            <a:r>
              <a:rPr lang="ar-AE" sz="2000" b="1" dirty="0" err="1"/>
              <a:t>لانجاز</a:t>
            </a:r>
            <a:r>
              <a:rPr lang="ar-AE" sz="2000" b="1" dirty="0"/>
              <a:t> بحثه:</a:t>
            </a:r>
            <a:endParaRPr lang="en-GB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6BCE90-2A82-49D9-AF1F-709DD4A9541C}"/>
              </a:ext>
            </a:extLst>
          </p:cNvPr>
          <p:cNvSpPr/>
          <p:nvPr/>
        </p:nvSpPr>
        <p:spPr>
          <a:xfrm>
            <a:off x="6961433" y="3800532"/>
            <a:ext cx="4793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AE" sz="2000" b="1" dirty="0"/>
              <a:t>5.	التنظيم من حيث الوقت والمعلومات المجمعة:</a:t>
            </a:r>
            <a:endParaRPr lang="en-GB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789741-1C1E-44C5-863D-B85DAFDDB786}"/>
              </a:ext>
            </a:extLst>
          </p:cNvPr>
          <p:cNvSpPr/>
          <p:nvPr/>
        </p:nvSpPr>
        <p:spPr>
          <a:xfrm>
            <a:off x="6337865" y="4487403"/>
            <a:ext cx="5416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AE" sz="2000" b="1" dirty="0"/>
              <a:t>6.	الموضوعية وتجرد الباحث علمياً وابتعاده عن التحيز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1297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Human_resources.potx" id="{FCA23E4D-BBA6-42AA-B584-B2F61B58D23B}" vid="{FACEDC86-E352-46D7-8179-62AC0FE9D0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 resources, from 24Slides</Template>
  <TotalTime>0</TotalTime>
  <Words>951</Words>
  <Application>Microsoft Office PowerPoint</Application>
  <PresentationFormat>Widescreen</PresentationFormat>
  <Paragraphs>100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Aharoni</vt:lpstr>
      <vt:lpstr>Algerian</vt:lpstr>
      <vt:lpstr>Arabic Typesetting</vt:lpstr>
      <vt:lpstr>Arial</vt:lpstr>
      <vt:lpstr>Calibri</vt:lpstr>
      <vt:lpstr>Calibri Light</vt:lpstr>
      <vt:lpstr>Cambria</vt:lpstr>
      <vt:lpstr>PT Bold Heading</vt:lpstr>
      <vt:lpstr>Roboto</vt:lpstr>
      <vt:lpstr>Roboto Condensed</vt:lpstr>
      <vt:lpstr>Sakkal Majalla</vt:lpstr>
      <vt:lpstr>Segoe UI</vt:lpstr>
      <vt:lpstr>Segoe UI Light</vt:lpstr>
      <vt:lpstr>Simplified Arabic</vt:lpstr>
      <vt:lpstr>Times New Roman</vt:lpstr>
      <vt:lpstr>Office Theme</vt:lpstr>
      <vt:lpstr>Human resources slide 1</vt:lpstr>
      <vt:lpstr>Human resources slide 2</vt:lpstr>
      <vt:lpstr>Human resources slide 8</vt:lpstr>
      <vt:lpstr>Human resources slide 4</vt:lpstr>
      <vt:lpstr>Human resources slide 4</vt:lpstr>
      <vt:lpstr>Human resources slide 4</vt:lpstr>
      <vt:lpstr>Human resources slide 4</vt:lpstr>
      <vt:lpstr>Human resources slide 4</vt:lpstr>
      <vt:lpstr>PowerPoint Presentation</vt:lpstr>
      <vt:lpstr>Human resources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2019-02-16T19:23:38Z</dcterms:created>
  <dcterms:modified xsi:type="dcterms:W3CDTF">2019-04-20T17:26:11Z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2018-11-20T23:59:14.8270896Z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