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9" r:id="rId2"/>
    <p:sldId id="260" r:id="rId3"/>
    <p:sldId id="261" r:id="rId4"/>
    <p:sldId id="262" r:id="rId5"/>
    <p:sldId id="263" r:id="rId6"/>
    <p:sldId id="269" r:id="rId7"/>
    <p:sldId id="270" r:id="rId8"/>
    <p:sldId id="271" r:id="rId9"/>
    <p:sldId id="272" r:id="rId10"/>
    <p:sldId id="273" r:id="rId11"/>
    <p:sldId id="274" r:id="rId12"/>
    <p:sldId id="275" r:id="rId13"/>
    <p:sldId id="276" r:id="rId14"/>
    <p:sldId id="265" r:id="rId15"/>
    <p:sldId id="266" r:id="rId16"/>
    <p:sldId id="267" r:id="rId17"/>
    <p:sldId id="268"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C11FB-C7F6-4294-B901-AEB6135CFAE0}"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32314-EF6C-4B6D-B8C1-51ED80A88CA4}" type="slidenum">
              <a:rPr lang="en-US" smtClean="0"/>
              <a:t>‹#›</a:t>
            </a:fld>
            <a:endParaRPr lang="en-US"/>
          </a:p>
        </p:txBody>
      </p:sp>
    </p:spTree>
    <p:extLst>
      <p:ext uri="{BB962C8B-B14F-4D97-AF65-F5344CB8AC3E}">
        <p14:creationId xmlns:p14="http://schemas.microsoft.com/office/powerpoint/2010/main" val="419598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Header Placeholder 3"/>
          <p:cNvSpPr>
            <a:spLocks noGrp="1"/>
          </p:cNvSpPr>
          <p:nvPr>
            <p:ph type="hdr" sz="quarter" idx="10"/>
          </p:nvPr>
        </p:nvSpPr>
        <p:spPr/>
        <p:txBody>
          <a:bodyPr/>
          <a:lstStyle/>
          <a:p>
            <a:r>
              <a:rPr lang="ar-IQ" smtClean="0">
                <a:solidFill>
                  <a:prstClr val="black"/>
                </a:solidFill>
              </a:rPr>
              <a:t>متطلبات التخطيط الاستراتيجي </a:t>
            </a:r>
            <a:endParaRPr lang="en-US">
              <a:solidFill>
                <a:prstClr val="black"/>
              </a:solidFill>
            </a:endParaRPr>
          </a:p>
        </p:txBody>
      </p:sp>
      <p:sp>
        <p:nvSpPr>
          <p:cNvPr id="5" name="Slide Number Placeholder 4"/>
          <p:cNvSpPr>
            <a:spLocks noGrp="1"/>
          </p:cNvSpPr>
          <p:nvPr>
            <p:ph type="sldNum" sz="quarter" idx="11"/>
          </p:nvPr>
        </p:nvSpPr>
        <p:spPr/>
        <p:txBody>
          <a:bodyPr/>
          <a:lstStyle/>
          <a:p>
            <a:fld id="{6F713696-6977-4E2E-A86F-8A875B55111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3161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4" name="Footer Placeholder 3"/>
          <p:cNvSpPr>
            <a:spLocks noGrp="1"/>
          </p:cNvSpPr>
          <p:nvPr>
            <p:ph type="ftr" sz="quarter" idx="11"/>
          </p:nvPr>
        </p:nvSpPr>
        <p:spPr/>
        <p:txBody>
          <a:bodyPr/>
          <a:lstStyle/>
          <a:p>
            <a:endParaRPr lang="en-US">
              <a:solidFill>
                <a:srgbClr val="D4D2D0">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honeycomb/>
        <p:sndAc>
          <p:stSnd>
            <p:snd r:embed="rId1" name="coin.wav"/>
          </p:stSnd>
        </p:sndAc>
      </p:transition>
    </mc:Choice>
    <mc:Fallback xmlns="">
      <p:transition spd="slow">
        <p:fade/>
        <p:sndAc>
          <p:stSnd>
            <p:snd r:embed="rId3" name="coi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D4D2D0">
                    <a:shade val="50000"/>
                  </a:srgbClr>
                </a:solidFill>
              </a:rPr>
              <a:pPr/>
              <a:t>10/14/2019</a:t>
            </a:fld>
            <a:endParaRPr lang="en-US">
              <a:solidFill>
                <a:srgbClr val="D4D2D0">
                  <a:shade val="50000"/>
                </a:srgb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D4D2D0">
                  <a:shade val="50000"/>
                </a:srgb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D4D2D0">
                    <a:shade val="50000"/>
                  </a:srgbClr>
                </a:solidFill>
              </a:rPr>
              <a:pPr/>
              <a:t>‹#›</a:t>
            </a:fld>
            <a:endParaRPr lang="en-US">
              <a:solidFill>
                <a:srgbClr val="D4D2D0">
                  <a:shade val="50000"/>
                </a:srgb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50">
        <p14:honeycomb/>
        <p:sndAc>
          <p:stSnd>
            <p:snd r:embed="rId13" name="coin.wav"/>
          </p:stSnd>
        </p:sndAc>
      </p:transition>
    </mc:Choice>
    <mc:Fallback xmlns="">
      <p:transition spd="slow">
        <p:fade/>
        <p:sndAc>
          <p:stSnd>
            <p:snd r:embed="rId14" name="coin.wav"/>
          </p:stSnd>
        </p:sndAc>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10"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3927" y="533400"/>
            <a:ext cx="6477000" cy="1523999"/>
          </a:xfrm>
        </p:spPr>
        <p:txBody>
          <a:bodyPr>
            <a:normAutofit/>
          </a:bodyPr>
          <a:lstStyle/>
          <a:p>
            <a:pPr algn="ctr"/>
            <a:r>
              <a:rPr lang="ar-IQ" sz="4000" b="1" dirty="0" smtClean="0">
                <a:solidFill>
                  <a:srgbClr val="FFCC00"/>
                </a:solidFill>
                <a:latin typeface="Andalus" pitchFamily="18" charset="-78"/>
                <a:cs typeface="Andalus" pitchFamily="18" charset="-78"/>
              </a:rPr>
              <a:t>الدبلوم العالي في التخطيط الاستراتيجي للعام الدراسي 2018 – 2019 </a:t>
            </a:r>
            <a:endParaRPr lang="en-US" sz="4000" b="1" dirty="0">
              <a:solidFill>
                <a:srgbClr val="FFCC00"/>
              </a:solidFill>
              <a:latin typeface="Andalus" pitchFamily="18" charset="-78"/>
              <a:cs typeface="Andalus" pitchFamily="18"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1981200" cy="1981200"/>
          </a:xfrm>
          <a:prstGeom prst="rect">
            <a:avLst/>
          </a:prstGeom>
        </p:spPr>
      </p:pic>
      <p:sp>
        <p:nvSpPr>
          <p:cNvPr id="5" name="Subtitle 2"/>
          <p:cNvSpPr txBox="1">
            <a:spLocks/>
          </p:cNvSpPr>
          <p:nvPr/>
        </p:nvSpPr>
        <p:spPr>
          <a:xfrm>
            <a:off x="304800" y="4724400"/>
            <a:ext cx="4648200" cy="685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algn="ctr">
              <a:buClr>
                <a:srgbClr val="D4D2D0"/>
              </a:buClr>
            </a:pPr>
            <a:r>
              <a:rPr lang="ar-IQ" sz="2400" b="1" dirty="0" smtClean="0">
                <a:latin typeface="Arial Unicode MS" pitchFamily="34" charset="-128"/>
                <a:ea typeface="Arial Unicode MS" pitchFamily="34" charset="-128"/>
                <a:cs typeface="Arial Unicode MS" pitchFamily="34" charset="-128"/>
              </a:rPr>
              <a:t>الدكتورة </a:t>
            </a:r>
            <a:r>
              <a:rPr lang="ar-IQ" sz="2400" b="1" dirty="0" smtClean="0">
                <a:latin typeface="Arial Unicode MS" pitchFamily="34" charset="-128"/>
                <a:ea typeface="Arial Unicode MS" pitchFamily="34" charset="-128"/>
                <a:cs typeface="Arial Unicode MS" pitchFamily="34" charset="-128"/>
              </a:rPr>
              <a:t>ندى </a:t>
            </a:r>
            <a:r>
              <a:rPr lang="ar-IQ" sz="2800" b="1" dirty="0" smtClean="0">
                <a:latin typeface="Arial Unicode MS" pitchFamily="34" charset="-128"/>
                <a:ea typeface="Arial Unicode MS" pitchFamily="34" charset="-128"/>
                <a:cs typeface="Arial Unicode MS" pitchFamily="34" charset="-128"/>
              </a:rPr>
              <a:t>اسماعيل جبوري</a:t>
            </a:r>
            <a:endParaRPr lang="en-US" sz="2800" b="1" dirty="0">
              <a:latin typeface="Arial Unicode MS" pitchFamily="34" charset="-128"/>
              <a:ea typeface="Arial Unicode MS" pitchFamily="34" charset="-128"/>
              <a:cs typeface="Arial Unicode MS" pitchFamily="34" charset="-128"/>
            </a:endParaRPr>
          </a:p>
        </p:txBody>
      </p:sp>
      <p:sp>
        <p:nvSpPr>
          <p:cNvPr id="9" name="TextBox 8"/>
          <p:cNvSpPr txBox="1"/>
          <p:nvPr/>
        </p:nvSpPr>
        <p:spPr>
          <a:xfrm>
            <a:off x="5715000" y="3561450"/>
            <a:ext cx="3429000" cy="584775"/>
          </a:xfrm>
          <a:prstGeom prst="rect">
            <a:avLst/>
          </a:prstGeom>
          <a:noFill/>
          <a:ln>
            <a:noFill/>
          </a:ln>
        </p:spPr>
        <p:txBody>
          <a:bodyPr wrap="square" rtlCol="0">
            <a:spAutoFit/>
          </a:bodyPr>
          <a:lstStyle/>
          <a:p>
            <a:pPr algn="ctr"/>
            <a:r>
              <a:rPr lang="ar-IQ" sz="3200" b="1" dirty="0">
                <a:solidFill>
                  <a:srgbClr val="C00000"/>
                </a:solidFill>
                <a:latin typeface="Calibri" pitchFamily="34" charset="0"/>
                <a:cs typeface="Calibri" pitchFamily="34" charset="0"/>
              </a:rPr>
              <a:t>إ</a:t>
            </a:r>
            <a:r>
              <a:rPr lang="ar-IQ" sz="3200" b="1" dirty="0" smtClean="0">
                <a:solidFill>
                  <a:srgbClr val="C00000"/>
                </a:solidFill>
                <a:latin typeface="Calibri" pitchFamily="34" charset="0"/>
                <a:cs typeface="Calibri" pitchFamily="34" charset="0"/>
              </a:rPr>
              <a:t>عداد</a:t>
            </a:r>
            <a:endParaRPr lang="en-US" sz="3200" b="1" dirty="0">
              <a:solidFill>
                <a:srgbClr val="C00000"/>
              </a:solidFill>
              <a:latin typeface="Calibri" pitchFamily="34" charset="0"/>
              <a:cs typeface="Calibri" pitchFamily="34" charset="0"/>
            </a:endParaRPr>
          </a:p>
        </p:txBody>
      </p:sp>
      <p:sp>
        <p:nvSpPr>
          <p:cNvPr id="10" name="Rounded Rectangle 9"/>
          <p:cNvSpPr/>
          <p:nvPr/>
        </p:nvSpPr>
        <p:spPr>
          <a:xfrm>
            <a:off x="838200" y="2362200"/>
            <a:ext cx="7696200" cy="1181100"/>
          </a:xfrm>
          <a:prstGeom prst="roundRect">
            <a:avLst/>
          </a:prstGeom>
          <a:pattFill prst="pct90">
            <a:fgClr>
              <a:srgbClr val="FFCC00"/>
            </a:fgClr>
            <a:bgClr>
              <a:schemeClr val="tx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a:solidFill>
                  <a:srgbClr val="FF0000"/>
                </a:solidFill>
                <a:latin typeface="Calibri" pitchFamily="34" charset="0"/>
                <a:cs typeface="Calibri" pitchFamily="34" charset="0"/>
              </a:rPr>
              <a:t>مادة </a:t>
            </a:r>
            <a:r>
              <a:rPr lang="ar-IQ" sz="2800" b="1" dirty="0" smtClean="0">
                <a:solidFill>
                  <a:srgbClr val="FF0000"/>
                </a:solidFill>
                <a:latin typeface="Calibri" pitchFamily="34" charset="0"/>
                <a:cs typeface="Calibri" pitchFamily="34" charset="0"/>
              </a:rPr>
              <a:t>الموارد البشرية</a:t>
            </a:r>
            <a:endParaRPr lang="ar-IQ" sz="2800" b="1" dirty="0">
              <a:solidFill>
                <a:srgbClr val="FF0000"/>
              </a:solidFill>
              <a:latin typeface="Calibri" pitchFamily="34" charset="0"/>
              <a:cs typeface="Calibri" pitchFamily="34" charset="0"/>
            </a:endParaRPr>
          </a:p>
          <a:p>
            <a:pPr algn="ctr"/>
            <a:r>
              <a:rPr lang="ar-IQ" sz="2800" b="1" dirty="0" smtClean="0">
                <a:solidFill>
                  <a:srgbClr val="FF0000"/>
                </a:solidFill>
                <a:latin typeface="Calibri" pitchFamily="34" charset="0"/>
                <a:cs typeface="Calibri" pitchFamily="34" charset="0"/>
              </a:rPr>
              <a:t>(</a:t>
            </a:r>
            <a:r>
              <a:rPr lang="ar-IQ" sz="2800" b="1" dirty="0">
                <a:solidFill>
                  <a:srgbClr val="FF0000"/>
                </a:solidFill>
                <a:latin typeface="Calibri" pitchFamily="34" charset="0"/>
                <a:cs typeface="Calibri" pitchFamily="34" charset="0"/>
              </a:rPr>
              <a:t>العدالة التنظيمية </a:t>
            </a:r>
            <a:r>
              <a:rPr lang="ar-IQ" sz="2800" b="1" dirty="0" smtClean="0">
                <a:solidFill>
                  <a:srgbClr val="FF0000"/>
                </a:solidFill>
                <a:latin typeface="Calibri" pitchFamily="34" charset="0"/>
                <a:cs typeface="Calibri" pitchFamily="34" charset="0"/>
              </a:rPr>
              <a:t>- </a:t>
            </a:r>
            <a:r>
              <a:rPr lang="ar-IQ" sz="2800" b="1" dirty="0">
                <a:solidFill>
                  <a:srgbClr val="FF0000"/>
                </a:solidFill>
                <a:latin typeface="Calibri" pitchFamily="34" charset="0"/>
                <a:cs typeface="Calibri" pitchFamily="34" charset="0"/>
              </a:rPr>
              <a:t>إدراكات العاملين  </a:t>
            </a:r>
            <a:r>
              <a:rPr lang="ar-IQ" sz="2800" b="1" dirty="0" smtClean="0">
                <a:solidFill>
                  <a:srgbClr val="FF0000"/>
                </a:solidFill>
                <a:latin typeface="Calibri" pitchFamily="34" charset="0"/>
                <a:cs typeface="Calibri" pitchFamily="34" charset="0"/>
              </a:rPr>
              <a:t>-الاغتراب </a:t>
            </a:r>
            <a:r>
              <a:rPr lang="ar-IQ" sz="2800" b="1" dirty="0">
                <a:solidFill>
                  <a:srgbClr val="FF0000"/>
                </a:solidFill>
                <a:latin typeface="Calibri" pitchFamily="34" charset="0"/>
                <a:cs typeface="Calibri" pitchFamily="34" charset="0"/>
              </a:rPr>
              <a:t>الوظيفي</a:t>
            </a:r>
            <a:r>
              <a:rPr lang="ar-IQ" sz="3200" b="1" dirty="0" smtClean="0">
                <a:solidFill>
                  <a:srgbClr val="C00000"/>
                </a:solidFill>
                <a:latin typeface="Calibri" pitchFamily="34" charset="0"/>
                <a:cs typeface="Calibri" pitchFamily="34" charset="0"/>
              </a:rPr>
              <a:t>)</a:t>
            </a:r>
            <a:endParaRPr lang="ar-IQ" sz="32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1358912679"/>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3" name="coin.wav"/>
          </p:stSnd>
        </p:sndAc>
      </p:transition>
    </mc:Choice>
    <mc:Fallback xmlns="">
      <p:transition spd="slow">
        <p:fade/>
        <p:sndAc>
          <p:stSnd>
            <p:snd r:embed="rId10" name="coi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838199"/>
          </a:xfrm>
        </p:spPr>
        <p:txBody>
          <a:bodyPr>
            <a:normAutofit fontScale="90000"/>
          </a:bodyPr>
          <a:lstStyle/>
          <a:p>
            <a:pPr algn="r"/>
            <a:r>
              <a:rPr lang="en-US" dirty="0"/>
              <a:t/>
            </a:r>
            <a:br>
              <a:rPr lang="en-US" dirty="0"/>
            </a:br>
            <a:endParaRPr lang="ar-IQ"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2689">
            <a:off x="2438401" y="533400"/>
            <a:ext cx="4108823" cy="5867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1999759048"/>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838199"/>
          </a:xfrm>
        </p:spPr>
        <p:txBody>
          <a:bodyPr>
            <a:normAutofit fontScale="90000"/>
          </a:bodyPr>
          <a:lstStyle/>
          <a:p>
            <a:pPr algn="r"/>
            <a:r>
              <a:rPr lang="en-US" dirty="0"/>
              <a:t/>
            </a:r>
            <a:br>
              <a:rPr lang="en-US" dirty="0"/>
            </a:br>
            <a:endParaRPr lang="ar-IQ"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28750"/>
            <a:ext cx="5967132" cy="4057650"/>
          </a:xfrm>
          <a:prstGeom prst="rect">
            <a:avLst/>
          </a:prstGeom>
          <a:solidFill>
            <a:srgbClr val="FFFFFF">
              <a:shade val="85000"/>
            </a:srgbClr>
          </a:solidFill>
          <a:ln w="190500" cap="rnd">
            <a:solidFill>
              <a:srgbClr val="FFC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540715806"/>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838199"/>
          </a:xfrm>
        </p:spPr>
        <p:txBody>
          <a:bodyPr>
            <a:normAutofit fontScale="90000"/>
          </a:bodyPr>
          <a:lstStyle/>
          <a:p>
            <a:pPr algn="r"/>
            <a:r>
              <a:rPr lang="en-US" dirty="0"/>
              <a:t/>
            </a:r>
            <a:br>
              <a:rPr lang="en-US" dirty="0"/>
            </a:br>
            <a:endParaRPr lang="ar-IQ" dirty="0"/>
          </a:p>
        </p:txBody>
      </p:sp>
      <p:sp>
        <p:nvSpPr>
          <p:cNvPr id="3" name="Subtitle 2"/>
          <p:cNvSpPr>
            <a:spLocks noGrp="1"/>
          </p:cNvSpPr>
          <p:nvPr>
            <p:ph type="subTitle" idx="1"/>
          </p:nvPr>
        </p:nvSpPr>
        <p:spPr>
          <a:xfrm>
            <a:off x="4495800" y="1143000"/>
            <a:ext cx="4343400" cy="5105400"/>
          </a:xfrm>
        </p:spPr>
        <p:txBody>
          <a:bodyPr/>
          <a:lstStyle/>
          <a:p>
            <a:pPr algn="r" rtl="1"/>
            <a:r>
              <a:rPr lang="ar-IQ" sz="2800" b="1" u="sng" dirty="0" smtClean="0">
                <a:solidFill>
                  <a:srgbClr val="C00000"/>
                </a:solidFill>
                <a:latin typeface="Calibri" pitchFamily="34" charset="0"/>
                <a:cs typeface="Calibri" pitchFamily="34" charset="0"/>
              </a:rPr>
              <a:t>مراحل </a:t>
            </a:r>
            <a:r>
              <a:rPr lang="ar-IQ" sz="2800" b="1" u="sng" dirty="0">
                <a:solidFill>
                  <a:srgbClr val="C00000"/>
                </a:solidFill>
                <a:latin typeface="Calibri" pitchFamily="34" charset="0"/>
                <a:cs typeface="Calibri" pitchFamily="34" charset="0"/>
              </a:rPr>
              <a:t>العملية </a:t>
            </a:r>
            <a:r>
              <a:rPr lang="ar-IQ" sz="2800" b="1" u="sng" dirty="0" smtClean="0">
                <a:solidFill>
                  <a:srgbClr val="C00000"/>
                </a:solidFill>
                <a:latin typeface="Calibri" pitchFamily="34" charset="0"/>
                <a:cs typeface="Calibri" pitchFamily="34" charset="0"/>
              </a:rPr>
              <a:t>الادراكية</a:t>
            </a:r>
          </a:p>
          <a:p>
            <a:pPr algn="r" rtl="1"/>
            <a:endParaRPr lang="en-US" sz="2800" b="1" u="sng" dirty="0" smtClean="0">
              <a:solidFill>
                <a:srgbClr val="C00000"/>
              </a:solidFill>
              <a:latin typeface="Calibri" pitchFamily="34" charset="0"/>
              <a:cs typeface="Calibri" pitchFamily="34" charset="0"/>
            </a:endParaRPr>
          </a:p>
          <a:p>
            <a:pPr algn="r" rtl="1"/>
            <a:r>
              <a:rPr lang="ar-IQ" sz="2800" b="1" dirty="0" smtClean="0">
                <a:solidFill>
                  <a:schemeClr val="tx1"/>
                </a:solidFill>
                <a:latin typeface="Calibri" pitchFamily="34" charset="0"/>
                <a:cs typeface="Calibri" pitchFamily="34" charset="0"/>
              </a:rPr>
              <a:t>أ-مرحلة </a:t>
            </a:r>
            <a:r>
              <a:rPr lang="ar-IQ" sz="2800" b="1" dirty="0">
                <a:solidFill>
                  <a:schemeClr val="tx1"/>
                </a:solidFill>
                <a:latin typeface="Calibri" pitchFamily="34" charset="0"/>
                <a:cs typeface="Calibri" pitchFamily="34" charset="0"/>
              </a:rPr>
              <a:t>الاختيار </a:t>
            </a:r>
            <a:endParaRPr lang="en-US" sz="2800" b="1" dirty="0" smtClean="0">
              <a:solidFill>
                <a:schemeClr val="tx1"/>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ب- مرحلة التنظيم </a:t>
            </a:r>
            <a:endParaRPr lang="en-US" sz="2800" dirty="0">
              <a:solidFill>
                <a:schemeClr val="tx1"/>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ج-مرحلة المقارنة </a:t>
            </a:r>
            <a:endParaRPr lang="en-US" sz="2800" dirty="0">
              <a:solidFill>
                <a:schemeClr val="tx1"/>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د-مرحلة التفسير أو الترجمة </a:t>
            </a:r>
            <a:endParaRPr lang="ar-IQ" sz="2800" b="1" dirty="0" smtClean="0">
              <a:solidFill>
                <a:schemeClr val="tx1"/>
              </a:solidFill>
              <a:latin typeface="Calibri" pitchFamily="34" charset="0"/>
              <a:cs typeface="Calibri" pitchFamily="34" charset="0"/>
            </a:endParaRPr>
          </a:p>
          <a:p>
            <a:pPr algn="r" rtl="1"/>
            <a:r>
              <a:rPr lang="ar-IQ" sz="2800" b="1" dirty="0" smtClean="0">
                <a:solidFill>
                  <a:schemeClr val="tx1"/>
                </a:solidFill>
                <a:latin typeface="Calibri" pitchFamily="34" charset="0"/>
                <a:cs typeface="Calibri" pitchFamily="34" charset="0"/>
              </a:rPr>
              <a:t>هـ-مرحلة الاسترجاع </a:t>
            </a:r>
            <a:endParaRPr lang="en-US" sz="2800" dirty="0" smtClean="0">
              <a:solidFill>
                <a:schemeClr val="tx1"/>
              </a:solidFill>
              <a:latin typeface="Calibri" pitchFamily="34" charset="0"/>
              <a:cs typeface="Calibri" pitchFamily="34" charset="0"/>
            </a:endParaRPr>
          </a:p>
          <a:p>
            <a:pPr algn="r" rtl="1"/>
            <a:endParaRPr lang="en-US" dirty="0"/>
          </a:p>
          <a:p>
            <a:pPr algn="r" rtl="1"/>
            <a:endParaRPr lang="en-US" dirty="0">
              <a:solidFill>
                <a:srgbClr val="FF0000"/>
              </a:solidFill>
            </a:endParaRPr>
          </a:p>
          <a:p>
            <a:pPr algn="r" rtl="1"/>
            <a:endParaRPr lang="ar-IQ"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36" y="1524000"/>
            <a:ext cx="5105399" cy="43815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1350121979"/>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838199"/>
          </a:xfrm>
        </p:spPr>
        <p:txBody>
          <a:bodyPr>
            <a:normAutofit fontScale="90000"/>
          </a:bodyPr>
          <a:lstStyle/>
          <a:p>
            <a:pPr algn="r"/>
            <a:r>
              <a:rPr lang="en-US" dirty="0"/>
              <a:t/>
            </a:r>
            <a:br>
              <a:rPr lang="en-US" dirty="0"/>
            </a:br>
            <a:endParaRPr lang="ar-IQ" dirty="0"/>
          </a:p>
        </p:txBody>
      </p:sp>
      <p:sp>
        <p:nvSpPr>
          <p:cNvPr id="3" name="Subtitle 2"/>
          <p:cNvSpPr>
            <a:spLocks noGrp="1"/>
          </p:cNvSpPr>
          <p:nvPr>
            <p:ph type="subTitle" idx="1"/>
          </p:nvPr>
        </p:nvSpPr>
        <p:spPr>
          <a:xfrm>
            <a:off x="3581400" y="609600"/>
            <a:ext cx="5029200" cy="5105400"/>
          </a:xfrm>
        </p:spPr>
        <p:txBody>
          <a:bodyPr>
            <a:normAutofit/>
          </a:bodyPr>
          <a:lstStyle/>
          <a:p>
            <a:pPr algn="r" rtl="1"/>
            <a:r>
              <a:rPr lang="ar-IQ" sz="2800" b="1" u="sng" dirty="0">
                <a:solidFill>
                  <a:srgbClr val="C00000"/>
                </a:solidFill>
                <a:latin typeface="Calibri" pitchFamily="34" charset="0"/>
                <a:cs typeface="Calibri" pitchFamily="34" charset="0"/>
              </a:rPr>
              <a:t>العوامل المؤثرة في الإدراك :</a:t>
            </a:r>
            <a:endParaRPr lang="en-US" sz="2800" b="1" u="sng" dirty="0">
              <a:solidFill>
                <a:srgbClr val="C00000"/>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1-سمات الفرد وخصائصه </a:t>
            </a:r>
            <a:endParaRPr lang="en-US" sz="2800" b="1" dirty="0">
              <a:solidFill>
                <a:schemeClr val="tx1"/>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2-المنبه </a:t>
            </a:r>
            <a:endParaRPr lang="en-US" sz="2800" b="1" dirty="0">
              <a:solidFill>
                <a:schemeClr val="tx1"/>
              </a:solidFill>
              <a:latin typeface="Calibri" pitchFamily="34" charset="0"/>
              <a:cs typeface="Calibri" pitchFamily="34" charset="0"/>
            </a:endParaRPr>
          </a:p>
          <a:p>
            <a:pPr algn="r" rtl="1"/>
            <a:r>
              <a:rPr lang="ar-IQ" sz="2800" b="1" dirty="0">
                <a:solidFill>
                  <a:schemeClr val="tx1"/>
                </a:solidFill>
                <a:latin typeface="Calibri" pitchFamily="34" charset="0"/>
                <a:cs typeface="Calibri" pitchFamily="34" charset="0"/>
              </a:rPr>
              <a:t>3-الموقف </a:t>
            </a:r>
            <a:endParaRPr lang="en-US" sz="2800" b="1" dirty="0" smtClean="0">
              <a:solidFill>
                <a:schemeClr val="tx1"/>
              </a:solidFill>
              <a:latin typeface="Calibri" pitchFamily="34" charset="0"/>
              <a:cs typeface="Calibri" pitchFamily="34" charset="0"/>
            </a:endParaRPr>
          </a:p>
          <a:p>
            <a:pPr algn="r" rtl="1"/>
            <a:r>
              <a:rPr lang="ar-IQ" sz="2800" b="1" dirty="0" smtClean="0">
                <a:solidFill>
                  <a:schemeClr val="tx1"/>
                </a:solidFill>
                <a:latin typeface="Calibri" pitchFamily="34" charset="0"/>
                <a:cs typeface="Calibri" pitchFamily="34" charset="0"/>
              </a:rPr>
              <a:t>4-البيئة الاجتماعية </a:t>
            </a:r>
            <a:endParaRPr lang="en-US" sz="2800" b="1" dirty="0" smtClean="0">
              <a:solidFill>
                <a:schemeClr val="tx1"/>
              </a:solidFill>
              <a:latin typeface="Calibri" pitchFamily="34" charset="0"/>
              <a:cs typeface="Calibri" pitchFamily="34" charset="0"/>
            </a:endParaRPr>
          </a:p>
          <a:p>
            <a:pPr algn="r" rtl="1"/>
            <a:endParaRPr lang="en-US" sz="2800"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76600"/>
            <a:ext cx="6000750" cy="28575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3348594813"/>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normAutofit/>
          </a:bodyPr>
          <a:lstStyle/>
          <a:p>
            <a:pPr algn="ctr" rtl="1"/>
            <a:r>
              <a:rPr lang="ar-IQ" sz="3200" b="1" dirty="0">
                <a:solidFill>
                  <a:srgbClr val="C00000"/>
                </a:solidFill>
                <a:latin typeface="Calibri" pitchFamily="34" charset="0"/>
                <a:cs typeface="Calibri" pitchFamily="34" charset="0"/>
              </a:rPr>
              <a:t>يُشير مفهوم الاغتراب الوظيفي إلى ضعف العلاقة بين الفرد </a:t>
            </a:r>
            <a:r>
              <a:rPr lang="ar-IQ" sz="3200" b="1" dirty="0" smtClean="0">
                <a:solidFill>
                  <a:srgbClr val="C00000"/>
                </a:solidFill>
                <a:latin typeface="Calibri" pitchFamily="34" charset="0"/>
                <a:cs typeface="Calibri" pitchFamily="34" charset="0"/>
              </a:rPr>
              <a:t>والوظيفة.</a:t>
            </a:r>
          </a:p>
          <a:p>
            <a:pPr marL="0" indent="0" algn="r" rtl="1">
              <a:buClr>
                <a:srgbClr val="C00000"/>
              </a:buClr>
              <a:buNone/>
            </a:pPr>
            <a:r>
              <a:rPr lang="ar-IQ" sz="3200" b="1" u="sng" dirty="0" smtClean="0">
                <a:solidFill>
                  <a:schemeClr val="accent5">
                    <a:lumMod val="75000"/>
                  </a:schemeClr>
                </a:solidFill>
                <a:latin typeface="Calibri" pitchFamily="34" charset="0"/>
                <a:cs typeface="Calibri" pitchFamily="34" charset="0"/>
              </a:rPr>
              <a:t>ابعاد الاغتراب الوظيفي </a:t>
            </a:r>
          </a:p>
          <a:p>
            <a:pPr marL="514350" indent="-514350" algn="r" rtl="1">
              <a:buClr>
                <a:srgbClr val="C00000"/>
              </a:buClr>
              <a:buFont typeface="+mj-lt"/>
              <a:buAutoNum type="arabicPeriod"/>
            </a:pPr>
            <a:r>
              <a:rPr lang="en-US" sz="3200" b="1" dirty="0" smtClean="0"/>
              <a:t> </a:t>
            </a:r>
            <a:r>
              <a:rPr lang="ar-IQ" sz="2800" b="1" dirty="0" smtClean="0">
                <a:solidFill>
                  <a:srgbClr val="00B050"/>
                </a:solidFill>
                <a:latin typeface="Calibri" pitchFamily="34" charset="0"/>
                <a:cs typeface="Calibri" pitchFamily="34" charset="0"/>
              </a:rPr>
              <a:t>انعدام القوة</a:t>
            </a:r>
            <a:r>
              <a:rPr lang="en-US" sz="2800" b="1" dirty="0" smtClean="0">
                <a:solidFill>
                  <a:srgbClr val="00B050"/>
                </a:solidFill>
                <a:latin typeface="Calibri" pitchFamily="34" charset="0"/>
                <a:cs typeface="Calibri" pitchFamily="34" charset="0"/>
              </a:rPr>
              <a:t> Powerlessness </a:t>
            </a:r>
            <a:r>
              <a:rPr lang="ar-IQ" sz="2800" b="1" dirty="0" smtClean="0">
                <a:solidFill>
                  <a:srgbClr val="00B050"/>
                </a:solidFill>
                <a:latin typeface="Calibri" pitchFamily="34" charset="0"/>
                <a:cs typeface="Calibri" pitchFamily="34" charset="0"/>
              </a:rPr>
              <a:t>.</a:t>
            </a:r>
            <a:endParaRPr lang="en-US" sz="2800" b="1" dirty="0" smtClean="0">
              <a:solidFill>
                <a:srgbClr val="00B050"/>
              </a:solidFill>
              <a:latin typeface="Calibri" pitchFamily="34" charset="0"/>
              <a:cs typeface="Calibri" pitchFamily="34" charset="0"/>
            </a:endParaRPr>
          </a:p>
          <a:p>
            <a:pPr marL="514350" indent="-514350" algn="r" rtl="1">
              <a:buClr>
                <a:srgbClr val="C00000"/>
              </a:buClr>
              <a:buFont typeface="+mj-lt"/>
              <a:buAutoNum type="arabicPeriod"/>
            </a:pPr>
            <a:r>
              <a:rPr lang="ar-IQ" sz="2800" b="1" dirty="0" smtClean="0">
                <a:solidFill>
                  <a:schemeClr val="tx1"/>
                </a:solidFill>
                <a:latin typeface="Calibri" pitchFamily="34" charset="0"/>
                <a:cs typeface="Calibri" pitchFamily="34" charset="0"/>
              </a:rPr>
              <a:t>ضعف المعنى (اللاهدفية</a:t>
            </a:r>
            <a:r>
              <a:rPr lang="en-US" sz="2800" b="1" dirty="0" smtClean="0">
                <a:solidFill>
                  <a:schemeClr val="tx1"/>
                </a:solidFill>
                <a:latin typeface="Calibri" pitchFamily="34" charset="0"/>
                <a:cs typeface="Calibri" pitchFamily="34" charset="0"/>
              </a:rPr>
              <a:t>( Weak Meaning : </a:t>
            </a:r>
            <a:r>
              <a:rPr lang="ar-IQ" sz="2800" b="1" dirty="0" smtClean="0">
                <a:solidFill>
                  <a:schemeClr val="tx1"/>
                </a:solidFill>
                <a:latin typeface="Calibri" pitchFamily="34" charset="0"/>
                <a:cs typeface="Calibri" pitchFamily="34" charset="0"/>
              </a:rPr>
              <a:t>.</a:t>
            </a:r>
          </a:p>
          <a:p>
            <a:pPr marL="514350" indent="-514350" algn="r" rtl="1">
              <a:buClr>
                <a:srgbClr val="C00000"/>
              </a:buClr>
              <a:buFont typeface="+mj-lt"/>
              <a:buAutoNum type="arabicPeriod"/>
            </a:pPr>
            <a:r>
              <a:rPr lang="ar-IQ" sz="2800" b="1" dirty="0" smtClean="0">
                <a:solidFill>
                  <a:srgbClr val="00B050"/>
                </a:solidFill>
                <a:latin typeface="Calibri" pitchFamily="34" charset="0"/>
                <a:cs typeface="Calibri" pitchFamily="34" charset="0"/>
              </a:rPr>
              <a:t>فقدان المعايــــــــيـــــر (اللامعيارية</a:t>
            </a:r>
            <a:r>
              <a:rPr lang="en-US" sz="2800" b="1" dirty="0" smtClean="0">
                <a:solidFill>
                  <a:srgbClr val="00B050"/>
                </a:solidFill>
                <a:latin typeface="Calibri" pitchFamily="34" charset="0"/>
                <a:cs typeface="Calibri" pitchFamily="34" charset="0"/>
              </a:rPr>
              <a:t> ( Loss of standards :</a:t>
            </a:r>
            <a:r>
              <a:rPr lang="ar-IQ" sz="2800" b="1" dirty="0" smtClean="0">
                <a:solidFill>
                  <a:srgbClr val="00B050"/>
                </a:solidFill>
                <a:latin typeface="Calibri" pitchFamily="34" charset="0"/>
                <a:cs typeface="Calibri" pitchFamily="34" charset="0"/>
              </a:rPr>
              <a:t>.</a:t>
            </a:r>
          </a:p>
          <a:p>
            <a:pPr marL="514350" indent="-514350" algn="r" rtl="1">
              <a:buClr>
                <a:srgbClr val="C00000"/>
              </a:buClr>
              <a:buFont typeface="+mj-lt"/>
              <a:buAutoNum type="arabicPeriod"/>
            </a:pPr>
            <a:r>
              <a:rPr lang="ar-IQ" sz="2800" b="1" dirty="0" smtClean="0">
                <a:solidFill>
                  <a:schemeClr val="tx1"/>
                </a:solidFill>
                <a:latin typeface="Calibri" pitchFamily="34" charset="0"/>
                <a:cs typeface="Calibri" pitchFamily="34" charset="0"/>
              </a:rPr>
              <a:t>العزلة الاجتماعية</a:t>
            </a:r>
            <a:r>
              <a:rPr lang="en-US" sz="2800" b="1" dirty="0" smtClean="0">
                <a:solidFill>
                  <a:schemeClr val="tx1"/>
                </a:solidFill>
                <a:latin typeface="Calibri" pitchFamily="34" charset="0"/>
                <a:cs typeface="Calibri" pitchFamily="34" charset="0"/>
              </a:rPr>
              <a:t> Social Isolation :- </a:t>
            </a:r>
            <a:r>
              <a:rPr lang="ar-IQ" sz="2800" b="1" dirty="0" smtClean="0">
                <a:solidFill>
                  <a:schemeClr val="tx1"/>
                </a:solidFill>
                <a:latin typeface="Calibri" pitchFamily="34" charset="0"/>
                <a:cs typeface="Calibri" pitchFamily="34" charset="0"/>
              </a:rPr>
              <a:t>.</a:t>
            </a:r>
          </a:p>
          <a:p>
            <a:pPr marL="514350" indent="-514350" algn="r" rtl="1">
              <a:buClr>
                <a:srgbClr val="C00000"/>
              </a:buClr>
              <a:buFont typeface="+mj-lt"/>
              <a:buAutoNum type="arabicPeriod"/>
            </a:pPr>
            <a:r>
              <a:rPr lang="ar-IQ" sz="2800" b="1" dirty="0" smtClean="0">
                <a:solidFill>
                  <a:srgbClr val="00B050"/>
                </a:solidFill>
                <a:latin typeface="Calibri" pitchFamily="34" charset="0"/>
                <a:cs typeface="Calibri" pitchFamily="34" charset="0"/>
              </a:rPr>
              <a:t>غربة الذات</a:t>
            </a:r>
            <a:r>
              <a:rPr lang="en-US" sz="2800" b="1" dirty="0" smtClean="0">
                <a:solidFill>
                  <a:srgbClr val="00B050"/>
                </a:solidFill>
                <a:latin typeface="Calibri" pitchFamily="34" charset="0"/>
                <a:cs typeface="Calibri" pitchFamily="34" charset="0"/>
              </a:rPr>
              <a:t> Self-estrangement </a:t>
            </a:r>
            <a:r>
              <a:rPr lang="ar-IQ" sz="2800" b="1" dirty="0" smtClean="0">
                <a:solidFill>
                  <a:srgbClr val="00B050"/>
                </a:solidFill>
                <a:latin typeface="Calibri" pitchFamily="34" charset="0"/>
                <a:cs typeface="Calibri" pitchFamily="34" charset="0"/>
              </a:rPr>
              <a:t>.</a:t>
            </a:r>
            <a:endParaRPr lang="ar-IQ" sz="2800" b="1" u="sng" dirty="0" smtClean="0">
              <a:solidFill>
                <a:srgbClr val="00B050"/>
              </a:solidFill>
              <a:latin typeface="Calibri" pitchFamily="34" charset="0"/>
              <a:cs typeface="Calibri" pitchFamily="34" charset="0"/>
            </a:endParaRPr>
          </a:p>
          <a:p>
            <a:pPr marL="571500" indent="-571500" algn="r" rtl="1">
              <a:buClr>
                <a:srgbClr val="C00000"/>
              </a:buClr>
              <a:buFont typeface="+mj-lt"/>
              <a:buAutoNum type="romanUcPeriod"/>
            </a:pPr>
            <a:endParaRPr lang="en-US" sz="3200" dirty="0"/>
          </a:p>
          <a:p>
            <a:pPr marL="571500" indent="-571500" algn="r" rtl="1">
              <a:buClr>
                <a:srgbClr val="C00000"/>
              </a:buClr>
              <a:buFont typeface="+mj-lt"/>
              <a:buAutoNum type="romanUcPeriod"/>
            </a:pPr>
            <a:endParaRPr lang="ar-IQ" sz="3200" b="1" dirty="0" smtClean="0">
              <a:solidFill>
                <a:srgbClr val="C00000"/>
              </a:solidFill>
              <a:latin typeface="Calibri" pitchFamily="34" charset="0"/>
              <a:cs typeface="Calibri" pitchFamily="34" charset="0"/>
            </a:endParaRPr>
          </a:p>
        </p:txBody>
      </p:sp>
      <p:sp>
        <p:nvSpPr>
          <p:cNvPr id="3" name="Title 2"/>
          <p:cNvSpPr>
            <a:spLocks noGrp="1"/>
          </p:cNvSpPr>
          <p:nvPr>
            <p:ph type="title"/>
          </p:nvPr>
        </p:nvSpPr>
        <p:spPr>
          <a:xfrm>
            <a:off x="457200" y="338328"/>
            <a:ext cx="8229600" cy="1033272"/>
          </a:xfrm>
        </p:spPr>
        <p:txBody>
          <a:bodyPr>
            <a:normAutofit/>
          </a:bodyPr>
          <a:lstStyle/>
          <a:p>
            <a:r>
              <a:rPr lang="ar-IQ" sz="3600" b="1" u="sng" dirty="0">
                <a:solidFill>
                  <a:srgbClr val="C00000"/>
                </a:solidFill>
                <a:latin typeface="Calibri" pitchFamily="34" charset="0"/>
                <a:cs typeface="Calibri" pitchFamily="34" charset="0"/>
              </a:rPr>
              <a:t>الاغتراب </a:t>
            </a:r>
            <a:r>
              <a:rPr lang="ar-IQ" sz="3600" b="1" u="sng" dirty="0" smtClean="0">
                <a:solidFill>
                  <a:srgbClr val="C00000"/>
                </a:solidFill>
                <a:latin typeface="Calibri" pitchFamily="34" charset="0"/>
                <a:cs typeface="Calibri" pitchFamily="34" charset="0"/>
              </a:rPr>
              <a:t>الوظيفي</a:t>
            </a:r>
            <a:endParaRPr lang="en-US" sz="3600" dirty="0">
              <a:solidFill>
                <a:srgbClr val="C00000"/>
              </a:solidFill>
              <a:latin typeface="Calibri" pitchFamily="34" charset="0"/>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3513382115"/>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1600"/>
            <a:ext cx="7967133" cy="4754563"/>
          </a:xfrm>
        </p:spPr>
        <p:txBody>
          <a:bodyPr>
            <a:normAutofit/>
          </a:bodyPr>
          <a:lstStyle/>
          <a:p>
            <a:pPr marL="457200" indent="-457200" algn="r" rtl="1">
              <a:buClr>
                <a:srgbClr val="C00000"/>
              </a:buClr>
              <a:buFont typeface="+mj-lt"/>
              <a:buAutoNum type="arabicParenR"/>
            </a:pPr>
            <a:r>
              <a:rPr lang="ar-IQ" sz="3200" b="1" dirty="0">
                <a:solidFill>
                  <a:schemeClr val="tx1"/>
                </a:solidFill>
                <a:latin typeface="Calibri" pitchFamily="34" charset="0"/>
                <a:cs typeface="Calibri" pitchFamily="34" charset="0"/>
              </a:rPr>
              <a:t>مرحلة الاغتراب </a:t>
            </a:r>
            <a:r>
              <a:rPr lang="ar-IQ" sz="3200" b="1" dirty="0" smtClean="0">
                <a:solidFill>
                  <a:schemeClr val="tx1"/>
                </a:solidFill>
                <a:latin typeface="Calibri" pitchFamily="34" charset="0"/>
                <a:cs typeface="Calibri" pitchFamily="34" charset="0"/>
              </a:rPr>
              <a:t>النفسي</a:t>
            </a:r>
            <a:r>
              <a:rPr lang="ar-IQ" sz="3200" dirty="0" smtClean="0">
                <a:solidFill>
                  <a:schemeClr val="tx1"/>
                </a:solidFill>
                <a:latin typeface="Calibri" pitchFamily="34" charset="0"/>
                <a:cs typeface="Calibri" pitchFamily="34" charset="0"/>
              </a:rPr>
              <a:t>.</a:t>
            </a:r>
          </a:p>
          <a:p>
            <a:pPr marL="514350" indent="-514350" algn="r" rtl="1">
              <a:buClr>
                <a:srgbClr val="C00000"/>
              </a:buClr>
              <a:buFont typeface="+mj-lt"/>
              <a:buAutoNum type="arabicParenR" startAt="2"/>
            </a:pPr>
            <a:r>
              <a:rPr lang="ar-IQ" sz="3200" b="1" dirty="0" smtClean="0">
                <a:solidFill>
                  <a:srgbClr val="00B050"/>
                </a:solidFill>
                <a:latin typeface="Calibri" pitchFamily="34" charset="0"/>
                <a:cs typeface="Calibri" pitchFamily="34" charset="0"/>
              </a:rPr>
              <a:t>مرحلة </a:t>
            </a:r>
            <a:r>
              <a:rPr lang="ar-IQ" sz="3200" b="1" dirty="0">
                <a:solidFill>
                  <a:srgbClr val="00B050"/>
                </a:solidFill>
                <a:latin typeface="Calibri" pitchFamily="34" charset="0"/>
                <a:cs typeface="Calibri" pitchFamily="34" charset="0"/>
              </a:rPr>
              <a:t>الاغتراب </a:t>
            </a:r>
            <a:r>
              <a:rPr lang="ar-IQ" sz="3200" b="1" dirty="0" smtClean="0">
                <a:solidFill>
                  <a:srgbClr val="00B050"/>
                </a:solidFill>
                <a:latin typeface="Calibri" pitchFamily="34" charset="0"/>
                <a:cs typeface="Calibri" pitchFamily="34" charset="0"/>
              </a:rPr>
              <a:t>الذهني.</a:t>
            </a:r>
          </a:p>
          <a:p>
            <a:pPr marL="514350" indent="-514350" algn="r" rtl="1">
              <a:buClr>
                <a:srgbClr val="C00000"/>
              </a:buClr>
              <a:buFont typeface="+mj-lt"/>
              <a:buAutoNum type="arabicParenR" startAt="3"/>
            </a:pPr>
            <a:r>
              <a:rPr lang="ar-IQ" sz="3200" b="1" dirty="0" smtClean="0">
                <a:solidFill>
                  <a:schemeClr val="tx1"/>
                </a:solidFill>
                <a:latin typeface="Calibri" pitchFamily="34" charset="0"/>
                <a:cs typeface="Calibri" pitchFamily="34" charset="0"/>
              </a:rPr>
              <a:t>مرحلة </a:t>
            </a:r>
            <a:r>
              <a:rPr lang="ar-IQ" sz="3200" b="1" dirty="0">
                <a:solidFill>
                  <a:schemeClr val="tx1"/>
                </a:solidFill>
                <a:latin typeface="Calibri" pitchFamily="34" charset="0"/>
                <a:cs typeface="Calibri" pitchFamily="34" charset="0"/>
              </a:rPr>
              <a:t>الاغتراب </a:t>
            </a:r>
            <a:r>
              <a:rPr lang="ar-IQ" sz="3200" b="1" dirty="0" smtClean="0">
                <a:solidFill>
                  <a:schemeClr val="tx1"/>
                </a:solidFill>
                <a:latin typeface="Calibri" pitchFamily="34" charset="0"/>
                <a:cs typeface="Calibri" pitchFamily="34" charset="0"/>
              </a:rPr>
              <a:t>الجسدي.</a:t>
            </a:r>
            <a:endParaRPr lang="en-US" sz="3200" dirty="0">
              <a:solidFill>
                <a:schemeClr val="tx1"/>
              </a:solidFill>
              <a:latin typeface="Calibri" pitchFamily="34" charset="0"/>
              <a:cs typeface="Calibri" pitchFamily="34" charset="0"/>
            </a:endParaRPr>
          </a:p>
        </p:txBody>
      </p:sp>
      <p:sp>
        <p:nvSpPr>
          <p:cNvPr id="3" name="Title 2"/>
          <p:cNvSpPr>
            <a:spLocks noGrp="1"/>
          </p:cNvSpPr>
          <p:nvPr>
            <p:ph type="title"/>
          </p:nvPr>
        </p:nvSpPr>
        <p:spPr>
          <a:xfrm>
            <a:off x="457200" y="338328"/>
            <a:ext cx="8229600" cy="1109472"/>
          </a:xfrm>
        </p:spPr>
        <p:txBody>
          <a:bodyPr>
            <a:normAutofit/>
          </a:bodyPr>
          <a:lstStyle/>
          <a:p>
            <a:r>
              <a:rPr lang="ar-IQ" sz="3600" b="1" dirty="0">
                <a:solidFill>
                  <a:srgbClr val="C00000"/>
                </a:solidFill>
                <a:latin typeface="Calibri" pitchFamily="34" charset="0"/>
                <a:cs typeface="Calibri" pitchFamily="34" charset="0"/>
              </a:rPr>
              <a:t>مراحل الاغتراب الوظيفي </a:t>
            </a:r>
            <a:endParaRPr lang="en-US" sz="3600" dirty="0">
              <a:solidFill>
                <a:srgbClr val="C00000"/>
              </a:solidFill>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200400"/>
            <a:ext cx="7440304" cy="3203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394789633"/>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lstStyle/>
          <a:p>
            <a:pPr marL="457200" indent="-457200" algn="r" rtl="1">
              <a:buClrTx/>
              <a:buFont typeface="+mj-lt"/>
              <a:buAutoNum type="arabicParenR"/>
            </a:pPr>
            <a:r>
              <a:rPr lang="ar-IQ" dirty="0" smtClean="0"/>
              <a:t> </a:t>
            </a:r>
            <a:r>
              <a:rPr lang="ar-IQ" b="1" dirty="0">
                <a:solidFill>
                  <a:schemeClr val="tx1"/>
                </a:solidFill>
                <a:ea typeface="Calibri"/>
                <a:cs typeface="Calibri"/>
              </a:rPr>
              <a:t>‌الخوف وعدم الأمن </a:t>
            </a:r>
            <a:r>
              <a:rPr lang="ar-IQ" b="1" dirty="0" smtClean="0">
                <a:solidFill>
                  <a:schemeClr val="tx1"/>
                </a:solidFill>
                <a:ea typeface="Calibri"/>
                <a:cs typeface="Calibri"/>
              </a:rPr>
              <a:t>الوظيفي.</a:t>
            </a:r>
          </a:p>
          <a:p>
            <a:pPr marL="457200" indent="-457200" algn="r" rtl="1">
              <a:buClrTx/>
              <a:buFont typeface="+mj-lt"/>
              <a:buAutoNum type="arabicParenR"/>
            </a:pPr>
            <a:r>
              <a:rPr lang="ar-IQ" b="1" dirty="0">
                <a:solidFill>
                  <a:srgbClr val="00B050"/>
                </a:solidFill>
                <a:ea typeface="Calibri"/>
                <a:cs typeface="Calibri"/>
              </a:rPr>
              <a:t>نقص الكفاءة </a:t>
            </a:r>
            <a:r>
              <a:rPr lang="ar-IQ" b="1" dirty="0" smtClean="0">
                <a:solidFill>
                  <a:srgbClr val="00B050"/>
                </a:solidFill>
                <a:ea typeface="Calibri"/>
                <a:cs typeface="Calibri"/>
              </a:rPr>
              <a:t>.</a:t>
            </a:r>
          </a:p>
          <a:p>
            <a:pPr marL="457200" indent="-457200" algn="r" rtl="1">
              <a:buClrTx/>
              <a:buFont typeface="+mj-lt"/>
              <a:buAutoNum type="arabicParenR"/>
            </a:pPr>
            <a:r>
              <a:rPr lang="ar-IQ" b="1" dirty="0">
                <a:solidFill>
                  <a:schemeClr val="tx1"/>
                </a:solidFill>
                <a:ea typeface="Calibri"/>
                <a:cs typeface="Calibri"/>
              </a:rPr>
              <a:t>وقت </a:t>
            </a:r>
            <a:r>
              <a:rPr lang="ar-IQ" b="1" dirty="0" smtClean="0">
                <a:solidFill>
                  <a:schemeClr val="tx1"/>
                </a:solidFill>
                <a:ea typeface="Calibri"/>
                <a:cs typeface="Calibri"/>
              </a:rPr>
              <a:t>الفراغ.</a:t>
            </a:r>
          </a:p>
          <a:p>
            <a:pPr marL="457200" indent="-457200" algn="r" rtl="1">
              <a:buClrTx/>
              <a:buFont typeface="+mj-lt"/>
              <a:buAutoNum type="arabicParenR"/>
            </a:pPr>
            <a:r>
              <a:rPr lang="ar-IQ" b="1" dirty="0">
                <a:solidFill>
                  <a:srgbClr val="00B050"/>
                </a:solidFill>
                <a:ea typeface="Calibri"/>
                <a:cs typeface="Calibri"/>
              </a:rPr>
              <a:t>عدم التوافق </a:t>
            </a:r>
            <a:r>
              <a:rPr lang="ar-IQ" b="1" dirty="0" smtClean="0">
                <a:solidFill>
                  <a:srgbClr val="00B050"/>
                </a:solidFill>
                <a:ea typeface="Calibri"/>
                <a:cs typeface="Calibri"/>
              </a:rPr>
              <a:t>والتكيّف.</a:t>
            </a:r>
          </a:p>
          <a:p>
            <a:pPr marL="457200" indent="-457200" algn="r" rtl="1">
              <a:buClrTx/>
              <a:buFont typeface="+mj-lt"/>
              <a:buAutoNum type="arabicParenR"/>
            </a:pPr>
            <a:r>
              <a:rPr lang="ar-IQ" b="1" dirty="0">
                <a:solidFill>
                  <a:schemeClr val="tx1"/>
                </a:solidFill>
                <a:ea typeface="Calibri"/>
                <a:cs typeface="Calibri"/>
              </a:rPr>
              <a:t>توجهات </a:t>
            </a:r>
            <a:r>
              <a:rPr lang="ar-IQ" b="1" dirty="0" smtClean="0">
                <a:solidFill>
                  <a:schemeClr val="tx1"/>
                </a:solidFill>
                <a:ea typeface="Calibri"/>
                <a:cs typeface="Calibri"/>
              </a:rPr>
              <a:t>العاملين.</a:t>
            </a:r>
          </a:p>
          <a:p>
            <a:pPr marL="457200" indent="-457200" algn="r" rtl="1">
              <a:buClrTx/>
              <a:buFont typeface="+mj-lt"/>
              <a:buAutoNum type="arabicParenR"/>
            </a:pPr>
            <a:r>
              <a:rPr lang="ar-IQ" b="1" dirty="0">
                <a:solidFill>
                  <a:srgbClr val="00B050"/>
                </a:solidFill>
                <a:ea typeface="Calibri"/>
                <a:cs typeface="Calibri"/>
              </a:rPr>
              <a:t>سوء إدارة </a:t>
            </a:r>
            <a:r>
              <a:rPr lang="ar-IQ" b="1" dirty="0" smtClean="0">
                <a:solidFill>
                  <a:srgbClr val="00B050"/>
                </a:solidFill>
                <a:ea typeface="Calibri"/>
                <a:cs typeface="Calibri"/>
              </a:rPr>
              <a:t>الوقت.</a:t>
            </a:r>
          </a:p>
          <a:p>
            <a:pPr marL="457200" indent="-457200" algn="r" rtl="1">
              <a:buClrTx/>
              <a:buFont typeface="+mj-lt"/>
              <a:buAutoNum type="arabicParenR"/>
            </a:pPr>
            <a:r>
              <a:rPr lang="ar-IQ" b="1" dirty="0">
                <a:solidFill>
                  <a:schemeClr val="tx1"/>
                </a:solidFill>
                <a:ea typeface="Calibri"/>
                <a:cs typeface="Calibri"/>
              </a:rPr>
              <a:t>ضعف </a:t>
            </a:r>
            <a:r>
              <a:rPr lang="ar-IQ" b="1" dirty="0" smtClean="0">
                <a:solidFill>
                  <a:schemeClr val="tx1"/>
                </a:solidFill>
                <a:ea typeface="Calibri"/>
                <a:cs typeface="Calibri"/>
              </a:rPr>
              <a:t>الأيمان.</a:t>
            </a:r>
          </a:p>
          <a:p>
            <a:pPr marL="457200" indent="-457200" algn="r" rtl="1">
              <a:buClrTx/>
              <a:buFont typeface="+mj-lt"/>
              <a:buAutoNum type="arabicParenR"/>
            </a:pPr>
            <a:r>
              <a:rPr lang="ar-IQ" b="1" dirty="0">
                <a:solidFill>
                  <a:srgbClr val="00B050"/>
                </a:solidFill>
                <a:ea typeface="Calibri"/>
                <a:cs typeface="Calibri"/>
              </a:rPr>
              <a:t>ضعف مقومات القيادة </a:t>
            </a:r>
            <a:r>
              <a:rPr lang="ar-IQ" b="1" dirty="0" smtClean="0">
                <a:solidFill>
                  <a:srgbClr val="00B050"/>
                </a:solidFill>
                <a:ea typeface="Calibri"/>
                <a:cs typeface="Calibri"/>
              </a:rPr>
              <a:t>.</a:t>
            </a:r>
          </a:p>
          <a:p>
            <a:pPr marL="457200" indent="-457200" algn="r" rtl="1">
              <a:buClrTx/>
              <a:buFont typeface="+mj-lt"/>
              <a:buAutoNum type="arabicParenR"/>
            </a:pPr>
            <a:r>
              <a:rPr lang="ar-IQ" b="1" dirty="0">
                <a:solidFill>
                  <a:schemeClr val="tx1"/>
                </a:solidFill>
                <a:ea typeface="Calibri"/>
                <a:cs typeface="Calibri"/>
              </a:rPr>
              <a:t>عدم التخصص في العمل </a:t>
            </a:r>
            <a:r>
              <a:rPr lang="ar-IQ" b="1" dirty="0" smtClean="0">
                <a:solidFill>
                  <a:srgbClr val="00B050"/>
                </a:solidFill>
                <a:ea typeface="Calibri"/>
                <a:cs typeface="Calibri"/>
              </a:rPr>
              <a:t>.</a:t>
            </a:r>
          </a:p>
          <a:p>
            <a:pPr marL="0" indent="0" algn="r" rtl="1">
              <a:buClrTx/>
              <a:buNone/>
            </a:pPr>
            <a:r>
              <a:rPr lang="ar-IQ" b="1" dirty="0" smtClean="0">
                <a:solidFill>
                  <a:srgbClr val="00B050"/>
                </a:solidFill>
                <a:ea typeface="Calibri"/>
                <a:cs typeface="Calibri"/>
              </a:rPr>
              <a:t>10) الترهل الوظيفي.</a:t>
            </a:r>
            <a:endParaRPr lang="en-US" b="1" dirty="0" smtClean="0">
              <a:solidFill>
                <a:srgbClr val="00B050"/>
              </a:solidFill>
              <a:ea typeface="Calibri"/>
              <a:cs typeface="Calibri"/>
            </a:endParaRPr>
          </a:p>
        </p:txBody>
      </p:sp>
      <p:sp>
        <p:nvSpPr>
          <p:cNvPr id="3" name="Title 2"/>
          <p:cNvSpPr>
            <a:spLocks noGrp="1"/>
          </p:cNvSpPr>
          <p:nvPr>
            <p:ph type="title"/>
          </p:nvPr>
        </p:nvSpPr>
        <p:spPr/>
        <p:txBody>
          <a:bodyPr>
            <a:normAutofit/>
          </a:bodyPr>
          <a:lstStyle/>
          <a:p>
            <a:r>
              <a:rPr lang="ar-IQ" sz="3600" b="1" u="sng" dirty="0">
                <a:solidFill>
                  <a:srgbClr val="C00000"/>
                </a:solidFill>
                <a:latin typeface="Calibri" pitchFamily="34" charset="0"/>
                <a:cs typeface="Calibri" pitchFamily="34" charset="0"/>
              </a:rPr>
              <a:t>العوامل المؤدية للاغتراب الوظيفي </a:t>
            </a:r>
            <a:r>
              <a:rPr lang="en-US" sz="3600" dirty="0">
                <a:solidFill>
                  <a:srgbClr val="C00000"/>
                </a:solidFill>
                <a:latin typeface="Calibri" pitchFamily="34" charset="0"/>
                <a:cs typeface="Calibri" pitchFamily="34" charset="0"/>
              </a:rPr>
              <a:t/>
            </a:r>
            <a:br>
              <a:rPr lang="en-US" sz="3600" dirty="0">
                <a:solidFill>
                  <a:srgbClr val="C00000"/>
                </a:solidFill>
                <a:latin typeface="Calibri" pitchFamily="34" charset="0"/>
                <a:cs typeface="Calibri" pitchFamily="34" charset="0"/>
              </a:rPr>
            </a:br>
            <a:endParaRPr lang="en-US" sz="3600" dirty="0">
              <a:solidFill>
                <a:srgbClr val="C00000"/>
              </a:solidFill>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4762500" cy="3733800"/>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953283031"/>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normAutofit/>
          </a:bodyPr>
          <a:lstStyle/>
          <a:p>
            <a:pPr algn="r" rtl="1">
              <a:buClr>
                <a:srgbClr val="C00000"/>
              </a:buClr>
              <a:buFont typeface="Wingdings" pitchFamily="2" charset="2"/>
              <a:buChar char="v"/>
            </a:pPr>
            <a:r>
              <a:rPr lang="ar-IQ" sz="3200" b="1" dirty="0">
                <a:solidFill>
                  <a:srgbClr val="00B050"/>
                </a:solidFill>
                <a:ea typeface="Calibri"/>
                <a:cs typeface="Calibri"/>
              </a:rPr>
              <a:t>التراجع </a:t>
            </a:r>
            <a:r>
              <a:rPr lang="ar-IQ" sz="3200" b="1" dirty="0" smtClean="0">
                <a:solidFill>
                  <a:srgbClr val="00B050"/>
                </a:solidFill>
                <a:ea typeface="Calibri"/>
                <a:cs typeface="Calibri"/>
              </a:rPr>
              <a:t>والهامشية.</a:t>
            </a:r>
          </a:p>
          <a:p>
            <a:pPr algn="r" rtl="1">
              <a:buClr>
                <a:srgbClr val="C00000"/>
              </a:buClr>
              <a:buFont typeface="Wingdings" pitchFamily="2" charset="2"/>
              <a:buChar char="v"/>
            </a:pPr>
            <a:r>
              <a:rPr lang="ar-IQ" sz="3200" b="1" dirty="0">
                <a:solidFill>
                  <a:srgbClr val="00B050"/>
                </a:solidFill>
                <a:ea typeface="Calibri"/>
                <a:cs typeface="Calibri"/>
              </a:rPr>
              <a:t>اضمحلال </a:t>
            </a:r>
            <a:r>
              <a:rPr lang="ar-IQ" sz="3200" b="1" dirty="0" smtClean="0">
                <a:solidFill>
                  <a:srgbClr val="00B050"/>
                </a:solidFill>
                <a:ea typeface="Calibri"/>
                <a:cs typeface="Calibri"/>
              </a:rPr>
              <a:t>الهوية.</a:t>
            </a:r>
          </a:p>
          <a:p>
            <a:pPr algn="r" rtl="1">
              <a:buClr>
                <a:srgbClr val="C00000"/>
              </a:buClr>
              <a:buFont typeface="Wingdings" pitchFamily="2" charset="2"/>
              <a:buChar char="v"/>
            </a:pPr>
            <a:r>
              <a:rPr lang="ar-IQ" sz="3200" b="1" dirty="0">
                <a:solidFill>
                  <a:srgbClr val="00B050"/>
                </a:solidFill>
                <a:ea typeface="Calibri"/>
                <a:cs typeface="Calibri"/>
              </a:rPr>
              <a:t>العُزلة وتآكل </a:t>
            </a:r>
            <a:r>
              <a:rPr lang="ar-IQ" sz="3200" b="1" dirty="0" smtClean="0">
                <a:solidFill>
                  <a:srgbClr val="00B050"/>
                </a:solidFill>
                <a:ea typeface="Calibri"/>
                <a:cs typeface="Calibri"/>
              </a:rPr>
              <a:t>الانتماء.</a:t>
            </a:r>
          </a:p>
        </p:txBody>
      </p:sp>
      <p:sp>
        <p:nvSpPr>
          <p:cNvPr id="3" name="Title 2"/>
          <p:cNvSpPr>
            <a:spLocks noGrp="1"/>
          </p:cNvSpPr>
          <p:nvPr>
            <p:ph type="title"/>
          </p:nvPr>
        </p:nvSpPr>
        <p:spPr>
          <a:xfrm>
            <a:off x="457200" y="338328"/>
            <a:ext cx="8229600" cy="1033272"/>
          </a:xfrm>
        </p:spPr>
        <p:txBody>
          <a:bodyPr>
            <a:noAutofit/>
          </a:bodyPr>
          <a:lstStyle/>
          <a:p>
            <a:r>
              <a:rPr lang="ar-IQ" sz="3600" b="1" dirty="0" smtClean="0">
                <a:solidFill>
                  <a:srgbClr val="C00000"/>
                </a:solidFill>
                <a:latin typeface="Calibri" pitchFamily="34" charset="0"/>
                <a:cs typeface="Calibri" pitchFamily="34" charset="0"/>
              </a:rPr>
              <a:t>نتائج </a:t>
            </a:r>
            <a:r>
              <a:rPr lang="ar-IQ" sz="3600" b="1" dirty="0">
                <a:solidFill>
                  <a:srgbClr val="C00000"/>
                </a:solidFill>
                <a:latin typeface="Calibri" pitchFamily="34" charset="0"/>
                <a:cs typeface="Calibri" pitchFamily="34" charset="0"/>
              </a:rPr>
              <a:t>الاغتراب الوظيفي</a:t>
            </a:r>
            <a:r>
              <a:rPr lang="en-US" sz="3600" dirty="0">
                <a:solidFill>
                  <a:srgbClr val="C00000"/>
                </a:solidFill>
                <a:latin typeface="Calibri" pitchFamily="34" charset="0"/>
                <a:cs typeface="Calibri" pitchFamily="34" charset="0"/>
              </a:rPr>
              <a:t/>
            </a:r>
            <a:br>
              <a:rPr lang="en-US" sz="3600" dirty="0">
                <a:solidFill>
                  <a:srgbClr val="C00000"/>
                </a:solidFill>
                <a:latin typeface="Calibri" pitchFamily="34" charset="0"/>
                <a:cs typeface="Calibri" pitchFamily="34" charset="0"/>
              </a:rPr>
            </a:br>
            <a:endParaRPr lang="en-US" sz="3600" dirty="0">
              <a:solidFill>
                <a:srgbClr val="C00000"/>
              </a:solidFill>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6040">
            <a:off x="1328359" y="3141895"/>
            <a:ext cx="4629150" cy="2266950"/>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3288405955"/>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371600"/>
            <a:ext cx="51816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675351510"/>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6175" y="1600200"/>
            <a:ext cx="7408333" cy="4602163"/>
          </a:xfrm>
        </p:spPr>
        <p:txBody>
          <a:bodyPr>
            <a:normAutofit/>
          </a:bodyPr>
          <a:lstStyle/>
          <a:p>
            <a:pPr marL="0" indent="0" algn="just" rtl="1">
              <a:spcAft>
                <a:spcPts val="0"/>
              </a:spcAft>
              <a:buNone/>
            </a:pPr>
            <a:r>
              <a:rPr lang="ar-IQ" sz="2800" b="1" dirty="0">
                <a:solidFill>
                  <a:srgbClr val="E36C0A"/>
                </a:solidFill>
                <a:latin typeface="Times New Roman"/>
                <a:ea typeface="Calibri"/>
                <a:cs typeface="Calibri"/>
              </a:rPr>
              <a:t>مفهوم العدالة التنظيمية:-</a:t>
            </a:r>
            <a:endParaRPr lang="en-US" sz="2800" dirty="0">
              <a:latin typeface="Times New Roman"/>
              <a:ea typeface="Calibri"/>
              <a:cs typeface="Simplified Arabic"/>
            </a:endParaRPr>
          </a:p>
          <a:p>
            <a:pPr marL="0" indent="0" algn="just" rtl="1">
              <a:spcAft>
                <a:spcPts val="0"/>
              </a:spcAft>
              <a:buNone/>
            </a:pPr>
            <a:r>
              <a:rPr lang="ar-IQ" sz="2800" dirty="0" smtClean="0">
                <a:solidFill>
                  <a:schemeClr val="tx1"/>
                </a:solidFill>
                <a:latin typeface="Times New Roman"/>
                <a:ea typeface="Calibri"/>
                <a:cs typeface="Calibri"/>
              </a:rPr>
              <a:t>        تعرف </a:t>
            </a:r>
            <a:r>
              <a:rPr lang="ar-IQ" sz="2800" dirty="0">
                <a:solidFill>
                  <a:schemeClr val="tx1"/>
                </a:solidFill>
                <a:latin typeface="Times New Roman"/>
                <a:ea typeface="Calibri"/>
                <a:cs typeface="Calibri"/>
              </a:rPr>
              <a:t>العدالة التنظيمية باللغه الانكليزية </a:t>
            </a:r>
            <a:r>
              <a:rPr lang="ar-IQ" sz="2800" dirty="0" smtClean="0">
                <a:solidFill>
                  <a:schemeClr val="tx1"/>
                </a:solidFill>
                <a:latin typeface="Times New Roman"/>
                <a:ea typeface="Calibri"/>
                <a:cs typeface="Calibri"/>
              </a:rPr>
              <a:t>بمصطلح</a:t>
            </a:r>
          </a:p>
          <a:p>
            <a:pPr marL="0" indent="0" algn="just" rtl="1">
              <a:spcAft>
                <a:spcPts val="0"/>
              </a:spcAft>
              <a:buNone/>
            </a:pPr>
            <a:r>
              <a:rPr lang="en-US" sz="2800" dirty="0" smtClean="0">
                <a:solidFill>
                  <a:schemeClr val="tx1"/>
                </a:solidFill>
                <a:latin typeface="Calibri"/>
                <a:ea typeface="Calibri"/>
                <a:cs typeface="Simplified Arabic"/>
              </a:rPr>
              <a:t> </a:t>
            </a:r>
            <a:r>
              <a:rPr lang="en-US" sz="2800" dirty="0">
                <a:solidFill>
                  <a:schemeClr val="tx1"/>
                </a:solidFill>
                <a:latin typeface="Calibri"/>
                <a:ea typeface="Calibri"/>
                <a:cs typeface="Simplified Arabic"/>
              </a:rPr>
              <a:t>(Justice </a:t>
            </a:r>
            <a:r>
              <a:rPr lang="en-US" sz="2800" dirty="0" smtClean="0">
                <a:solidFill>
                  <a:schemeClr val="tx1"/>
                </a:solidFill>
                <a:latin typeface="Calibri"/>
                <a:ea typeface="Calibri"/>
                <a:cs typeface="Simplified Arabic"/>
              </a:rPr>
              <a:t>Organizational)</a:t>
            </a:r>
            <a:r>
              <a:rPr lang="ar-IQ" sz="2800" dirty="0" smtClean="0">
                <a:solidFill>
                  <a:schemeClr val="tx1"/>
                </a:solidFill>
                <a:latin typeface="Times New Roman"/>
                <a:ea typeface="Calibri"/>
                <a:cs typeface="Calibri"/>
              </a:rPr>
              <a:t>وهي </a:t>
            </a:r>
            <a:r>
              <a:rPr lang="ar-IQ" sz="2800" dirty="0">
                <a:solidFill>
                  <a:schemeClr val="tx1"/>
                </a:solidFill>
                <a:latin typeface="Times New Roman"/>
                <a:ea typeface="Calibri"/>
                <a:cs typeface="Calibri"/>
              </a:rPr>
              <a:t>اهتمام الموظف بوضع مقارنة بينه وبين زملائه في العمل و ايظا تعرّف بأنها نوع من انواع الادراك الفردي او الجماعي لقوانين العمل من خلال التعريف على القواعد المهنية والشعور بتطبيقها بشكل عادل على جميع الموظفين كما تعرف بأنها حرص الادارة العامة على تعزيز الشعور بالعدالة بين الموظفين عن طريق تطبيق المساواة في التعامل معهم مما يساهم في التأثير على سلوكهم الوظيفي</a:t>
            </a:r>
            <a:r>
              <a:rPr lang="en-US" sz="2800" dirty="0">
                <a:solidFill>
                  <a:schemeClr val="tx1"/>
                </a:solidFill>
                <a:latin typeface="Calibri"/>
                <a:ea typeface="Calibri"/>
                <a:cs typeface="Simplified Arabic"/>
              </a:rPr>
              <a:t> .</a:t>
            </a:r>
            <a:endParaRPr lang="en-US" sz="2800" dirty="0">
              <a:solidFill>
                <a:schemeClr val="tx1"/>
              </a:solidFill>
              <a:latin typeface="Times New Roman"/>
              <a:ea typeface="Calibri"/>
              <a:cs typeface="Simplified Arabic"/>
            </a:endParaRPr>
          </a:p>
          <a:p>
            <a:pPr algn="r" rtl="1"/>
            <a:endParaRPr lang="en-US" sz="2800" dirty="0"/>
          </a:p>
        </p:txBody>
      </p:sp>
      <p:sp>
        <p:nvSpPr>
          <p:cNvPr id="3" name="Title 2"/>
          <p:cNvSpPr>
            <a:spLocks noGrp="1"/>
          </p:cNvSpPr>
          <p:nvPr>
            <p:ph type="title"/>
          </p:nvPr>
        </p:nvSpPr>
        <p:spPr/>
        <p:txBody>
          <a:bodyPr>
            <a:normAutofit/>
          </a:bodyPr>
          <a:lstStyle/>
          <a:p>
            <a:r>
              <a:rPr lang="ar-IQ" sz="5400" dirty="0">
                <a:solidFill>
                  <a:srgbClr val="C00000"/>
                </a:solidFill>
                <a:latin typeface="Andalus" pitchFamily="18" charset="-78"/>
                <a:cs typeface="Andalus" pitchFamily="18" charset="-78"/>
              </a:rPr>
              <a:t>العدالة التنظيمية</a:t>
            </a:r>
            <a:endParaRPr lang="en-US" sz="5400" dirty="0">
              <a:solidFill>
                <a:srgbClr val="C00000"/>
              </a:solidFill>
              <a:latin typeface="Andalus" pitchFamily="18" charset="-78"/>
              <a:cs typeface="Andalus" pitchFamily="18"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369792335"/>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143000"/>
            <a:ext cx="7408333" cy="4983163"/>
          </a:xfrm>
        </p:spPr>
        <p:txBody>
          <a:bodyPr>
            <a:normAutofit/>
          </a:bodyPr>
          <a:lstStyle/>
          <a:p>
            <a:pPr algn="just" rtl="1">
              <a:spcAft>
                <a:spcPts val="0"/>
              </a:spcAft>
              <a:buClr>
                <a:srgbClr val="C00000"/>
              </a:buClr>
              <a:buFont typeface="Wingdings" pitchFamily="2" charset="2"/>
              <a:buChar char="q"/>
            </a:pPr>
            <a:r>
              <a:rPr lang="ar-IQ" sz="2800" b="1" u="sng" dirty="0" smtClean="0">
                <a:solidFill>
                  <a:srgbClr val="0070C0"/>
                </a:solidFill>
                <a:ea typeface="Calibri"/>
                <a:cs typeface="Calibri"/>
              </a:rPr>
              <a:t>  </a:t>
            </a:r>
            <a:r>
              <a:rPr lang="ar-IQ" sz="2800" b="1" dirty="0">
                <a:solidFill>
                  <a:schemeClr val="tx1"/>
                </a:solidFill>
                <a:ea typeface="Calibri"/>
                <a:cs typeface="Calibri"/>
              </a:rPr>
              <a:t>العدالة في </a:t>
            </a:r>
            <a:r>
              <a:rPr lang="ar-IQ" sz="2800" b="1" dirty="0" smtClean="0">
                <a:solidFill>
                  <a:schemeClr val="tx1"/>
                </a:solidFill>
                <a:ea typeface="Calibri"/>
                <a:cs typeface="Calibri"/>
              </a:rPr>
              <a:t>التوزيع</a:t>
            </a:r>
          </a:p>
          <a:p>
            <a:pPr marL="0" indent="0" algn="just" rtl="1">
              <a:spcAft>
                <a:spcPts val="0"/>
              </a:spcAft>
              <a:buNone/>
            </a:pPr>
            <a:r>
              <a:rPr lang="ar-IQ" sz="2800" dirty="0">
                <a:solidFill>
                  <a:schemeClr val="tx1"/>
                </a:solidFill>
              </a:rPr>
              <a:t>وتعتمد العدالة في التوزيع على ثلاث قواعد اساسية وهي</a:t>
            </a:r>
            <a:r>
              <a:rPr lang="ar-IQ" sz="2800" dirty="0" smtClean="0">
                <a:solidFill>
                  <a:schemeClr val="tx1"/>
                </a:solidFill>
              </a:rPr>
              <a:t>:</a:t>
            </a:r>
          </a:p>
          <a:p>
            <a:pPr marL="514350" indent="-514350" algn="just" rtl="1">
              <a:spcAft>
                <a:spcPts val="0"/>
              </a:spcAft>
              <a:buClr>
                <a:srgbClr val="C00000"/>
              </a:buClr>
              <a:buFont typeface="+mj-lt"/>
              <a:buAutoNum type="arabicParenR"/>
            </a:pPr>
            <a:r>
              <a:rPr lang="ar-IQ" sz="2800" b="1" dirty="0" smtClean="0">
                <a:solidFill>
                  <a:srgbClr val="00B050"/>
                </a:solidFill>
                <a:ea typeface="Calibri"/>
                <a:cs typeface="Calibri"/>
              </a:rPr>
              <a:t>المساواة .</a:t>
            </a:r>
          </a:p>
          <a:p>
            <a:pPr marL="514350" indent="-514350" algn="just" rtl="1">
              <a:spcAft>
                <a:spcPts val="0"/>
              </a:spcAft>
              <a:buClr>
                <a:srgbClr val="C00000"/>
              </a:buClr>
              <a:buFont typeface="+mj-lt"/>
              <a:buAutoNum type="arabicParenR"/>
            </a:pPr>
            <a:r>
              <a:rPr lang="ar-IQ" sz="2800" b="1" dirty="0" smtClean="0">
                <a:solidFill>
                  <a:srgbClr val="00B050"/>
                </a:solidFill>
                <a:ea typeface="Calibri"/>
                <a:cs typeface="Calibri"/>
              </a:rPr>
              <a:t>لنوعية.</a:t>
            </a:r>
          </a:p>
          <a:p>
            <a:pPr marL="514350" indent="-514350" algn="just" rtl="1">
              <a:spcAft>
                <a:spcPts val="0"/>
              </a:spcAft>
              <a:buClr>
                <a:srgbClr val="C00000"/>
              </a:buClr>
              <a:buFont typeface="+mj-lt"/>
              <a:buAutoNum type="arabicParenR"/>
            </a:pPr>
            <a:r>
              <a:rPr lang="ar-IQ" sz="2800" b="1" dirty="0" smtClean="0">
                <a:solidFill>
                  <a:srgbClr val="00B050"/>
                </a:solidFill>
                <a:ea typeface="Calibri"/>
                <a:cs typeface="Calibri"/>
              </a:rPr>
              <a:t>الحاجة.</a:t>
            </a:r>
          </a:p>
          <a:p>
            <a:pPr marL="0" indent="0" algn="just" rtl="1">
              <a:spcAft>
                <a:spcPts val="0"/>
              </a:spcAft>
              <a:buClr>
                <a:srgbClr val="C00000"/>
              </a:buClr>
              <a:buNone/>
            </a:pPr>
            <a:endParaRPr lang="ar-IQ" sz="2800" b="1" dirty="0" smtClean="0">
              <a:solidFill>
                <a:srgbClr val="00B050"/>
              </a:solidFill>
              <a:ea typeface="Calibri"/>
              <a:cs typeface="Calibri"/>
            </a:endParaRPr>
          </a:p>
          <a:p>
            <a:pPr algn="just" rtl="1">
              <a:spcAft>
                <a:spcPts val="0"/>
              </a:spcAft>
              <a:buClr>
                <a:srgbClr val="C00000"/>
              </a:buClr>
              <a:buFont typeface="Wingdings" pitchFamily="2" charset="2"/>
              <a:buChar char="q"/>
            </a:pPr>
            <a:r>
              <a:rPr lang="ar-IQ" sz="2800" b="1" dirty="0">
                <a:solidFill>
                  <a:srgbClr val="0070C0"/>
                </a:solidFill>
                <a:ea typeface="Calibri"/>
                <a:cs typeface="Calibri"/>
              </a:rPr>
              <a:t>العدالة في </a:t>
            </a:r>
            <a:r>
              <a:rPr lang="ar-IQ" sz="2800" b="1" dirty="0" smtClean="0">
                <a:solidFill>
                  <a:srgbClr val="0070C0"/>
                </a:solidFill>
                <a:ea typeface="Calibri"/>
                <a:cs typeface="Calibri"/>
              </a:rPr>
              <a:t>الاجراءات.</a:t>
            </a:r>
          </a:p>
          <a:p>
            <a:pPr algn="just" rtl="1">
              <a:spcAft>
                <a:spcPts val="0"/>
              </a:spcAft>
              <a:buClr>
                <a:srgbClr val="C00000"/>
              </a:buClr>
              <a:buFont typeface="Wingdings" pitchFamily="2" charset="2"/>
              <a:buChar char="q"/>
            </a:pPr>
            <a:r>
              <a:rPr lang="ar-IQ" sz="2800" b="1" dirty="0">
                <a:solidFill>
                  <a:srgbClr val="0070C0"/>
                </a:solidFill>
                <a:ea typeface="Calibri"/>
                <a:cs typeface="Calibri"/>
              </a:rPr>
              <a:t>العدالة في </a:t>
            </a:r>
            <a:r>
              <a:rPr lang="ar-IQ" sz="2800" b="1" dirty="0" smtClean="0">
                <a:solidFill>
                  <a:srgbClr val="0070C0"/>
                </a:solidFill>
                <a:ea typeface="Calibri"/>
                <a:cs typeface="Calibri"/>
              </a:rPr>
              <a:t>التعامل. </a:t>
            </a:r>
          </a:p>
          <a:p>
            <a:pPr algn="just" rtl="1">
              <a:spcAft>
                <a:spcPts val="0"/>
              </a:spcAft>
              <a:buClr>
                <a:srgbClr val="C00000"/>
              </a:buClr>
              <a:buFont typeface="Wingdings" pitchFamily="2" charset="2"/>
              <a:buChar char="q"/>
            </a:pPr>
            <a:r>
              <a:rPr lang="ar-IQ" sz="2800" b="1" dirty="0">
                <a:solidFill>
                  <a:srgbClr val="0070C0"/>
                </a:solidFill>
                <a:ea typeface="Calibri"/>
                <a:cs typeface="Calibri"/>
              </a:rPr>
              <a:t>العدالة </a:t>
            </a:r>
            <a:r>
              <a:rPr lang="ar-IQ" sz="2800" b="1" dirty="0" smtClean="0">
                <a:solidFill>
                  <a:srgbClr val="0070C0"/>
                </a:solidFill>
                <a:ea typeface="Calibri"/>
                <a:cs typeface="Calibri"/>
              </a:rPr>
              <a:t>التــقيمية.</a:t>
            </a:r>
            <a:endParaRPr lang="ar-IQ" sz="2800" b="1" dirty="0" smtClean="0">
              <a:solidFill>
                <a:srgbClr val="00B050"/>
              </a:solidFill>
              <a:ea typeface="Calibri"/>
              <a:cs typeface="Calibri"/>
            </a:endParaRPr>
          </a:p>
          <a:p>
            <a:pPr marL="0" indent="0" algn="just" rtl="1">
              <a:spcAft>
                <a:spcPts val="0"/>
              </a:spcAft>
              <a:buClr>
                <a:srgbClr val="C00000"/>
              </a:buClr>
              <a:buNone/>
            </a:pPr>
            <a:endParaRPr lang="en-US" sz="2800" dirty="0">
              <a:latin typeface="Times New Roman"/>
              <a:ea typeface="Calibri"/>
              <a:cs typeface="Simplified Arabic"/>
            </a:endParaRPr>
          </a:p>
          <a:p>
            <a:pPr algn="r" rtl="1"/>
            <a:endParaRPr lang="en-US" sz="2800" dirty="0"/>
          </a:p>
        </p:txBody>
      </p:sp>
      <p:sp>
        <p:nvSpPr>
          <p:cNvPr id="3" name="Title 2"/>
          <p:cNvSpPr>
            <a:spLocks noGrp="1"/>
          </p:cNvSpPr>
          <p:nvPr>
            <p:ph type="title"/>
          </p:nvPr>
        </p:nvSpPr>
        <p:spPr>
          <a:xfrm>
            <a:off x="399197" y="228600"/>
            <a:ext cx="8229600" cy="1033272"/>
          </a:xfrm>
        </p:spPr>
        <p:txBody>
          <a:bodyPr>
            <a:normAutofit/>
          </a:bodyPr>
          <a:lstStyle/>
          <a:p>
            <a:r>
              <a:rPr lang="ar-IQ" b="1" dirty="0">
                <a:solidFill>
                  <a:srgbClr val="C00000"/>
                </a:solidFill>
                <a:latin typeface="Andalus" pitchFamily="18" charset="-78"/>
                <a:cs typeface="Andalus" pitchFamily="18" charset="-78"/>
              </a:rPr>
              <a:t>انواع العدالة </a:t>
            </a:r>
            <a:r>
              <a:rPr lang="ar-IQ" b="1" dirty="0" smtClean="0">
                <a:solidFill>
                  <a:srgbClr val="C00000"/>
                </a:solidFill>
                <a:latin typeface="Andalus" pitchFamily="18" charset="-78"/>
                <a:cs typeface="Andalus" pitchFamily="18" charset="-78"/>
              </a:rPr>
              <a:t>التنظيمية</a:t>
            </a:r>
            <a:endParaRPr lang="en-US" dirty="0">
              <a:solidFill>
                <a:srgbClr val="C00000"/>
              </a:solidFill>
              <a:latin typeface="Andalus" pitchFamily="18" charset="-78"/>
              <a:cs typeface="Andalus" pitchFamily="18"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9800"/>
            <a:ext cx="5105400" cy="41824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350363955"/>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143000"/>
            <a:ext cx="8229600" cy="4983163"/>
          </a:xfrm>
        </p:spPr>
        <p:txBody>
          <a:bodyPr>
            <a:normAutofit lnSpcReduction="10000"/>
          </a:bodyPr>
          <a:lstStyle/>
          <a:p>
            <a:pPr lvl="0" algn="just" rtl="1">
              <a:buClr>
                <a:srgbClr val="C00000"/>
              </a:buClr>
              <a:buFont typeface="Wingdings" pitchFamily="2" charset="2"/>
              <a:buChar char="Ø"/>
            </a:pPr>
            <a:r>
              <a:rPr lang="ar-IQ" sz="2800" b="1" dirty="0" smtClean="0">
                <a:solidFill>
                  <a:schemeClr val="tx1"/>
                </a:solidFill>
                <a:latin typeface="Calibri" pitchFamily="34" charset="0"/>
                <a:cs typeface="Calibri" pitchFamily="34" charset="0"/>
              </a:rPr>
              <a:t>توضح </a:t>
            </a:r>
            <a:r>
              <a:rPr lang="ar-IQ" sz="2800" b="1" dirty="0">
                <a:solidFill>
                  <a:schemeClr val="tx1"/>
                </a:solidFill>
                <a:latin typeface="Calibri" pitchFamily="34" charset="0"/>
                <a:cs typeface="Calibri" pitchFamily="34" charset="0"/>
              </a:rPr>
              <a:t>حقيقة النظام التوزيعي للرواتب والاجور في المنظمة وذلك من خلال العدالة التوزيعية </a:t>
            </a:r>
            <a:r>
              <a:rPr lang="ar-IQ" sz="2800" b="1" dirty="0" smtClean="0">
                <a:solidFill>
                  <a:schemeClr val="tx1"/>
                </a:solidFill>
                <a:latin typeface="Calibri" pitchFamily="34" charset="0"/>
                <a:cs typeface="Calibri" pitchFamily="34" charset="0"/>
              </a:rPr>
              <a:t>.</a:t>
            </a:r>
            <a:r>
              <a:rPr lang="en-US" sz="2800" b="1" dirty="0">
                <a:solidFill>
                  <a:schemeClr val="tx1"/>
                </a:solidFill>
                <a:latin typeface="Calibri" pitchFamily="34" charset="0"/>
                <a:cs typeface="Calibri" pitchFamily="34" charset="0"/>
              </a:rPr>
              <a:t> </a:t>
            </a:r>
            <a:endParaRPr lang="en-US" sz="2800" b="1" dirty="0" smtClean="0">
              <a:solidFill>
                <a:schemeClr val="tx1"/>
              </a:solidFill>
              <a:latin typeface="Calibri" pitchFamily="34" charset="0"/>
              <a:cs typeface="Calibri" pitchFamily="34" charset="0"/>
            </a:endParaRPr>
          </a:p>
          <a:p>
            <a:pPr lvl="0" algn="just" rtl="1">
              <a:buClr>
                <a:srgbClr val="C00000"/>
              </a:buClr>
              <a:buFont typeface="Wingdings" pitchFamily="2" charset="2"/>
              <a:buChar char="Ø"/>
            </a:pPr>
            <a:r>
              <a:rPr lang="en-US" sz="2800" b="1" dirty="0">
                <a:solidFill>
                  <a:schemeClr val="tx1"/>
                </a:solidFill>
                <a:latin typeface="Calibri" pitchFamily="34" charset="0"/>
                <a:cs typeface="Calibri" pitchFamily="34" charset="0"/>
              </a:rPr>
              <a:t> </a:t>
            </a:r>
            <a:r>
              <a:rPr lang="ar-IQ" sz="2800" b="1" dirty="0" smtClean="0">
                <a:solidFill>
                  <a:schemeClr val="tx1"/>
                </a:solidFill>
                <a:latin typeface="Calibri" pitchFamily="34" charset="0"/>
                <a:cs typeface="Calibri" pitchFamily="34" charset="0"/>
              </a:rPr>
              <a:t>تؤدي </a:t>
            </a:r>
            <a:r>
              <a:rPr lang="ar-IQ" sz="2800" b="1" dirty="0">
                <a:solidFill>
                  <a:schemeClr val="tx1"/>
                </a:solidFill>
                <a:latin typeface="Calibri" pitchFamily="34" charset="0"/>
                <a:cs typeface="Calibri" pitchFamily="34" charset="0"/>
              </a:rPr>
              <a:t>الى تحقيق السيطرة الفعلية و التمكن في عملية اتخاذ القرار وتعد العدالة الاجرائية بعداً هاماً في هذا الجانب </a:t>
            </a:r>
            <a:r>
              <a:rPr lang="ar-IQ" sz="2800" b="1" dirty="0" smtClean="0">
                <a:solidFill>
                  <a:schemeClr val="tx1"/>
                </a:solidFill>
                <a:latin typeface="Calibri" pitchFamily="34" charset="0"/>
                <a:cs typeface="Calibri" pitchFamily="34" charset="0"/>
              </a:rPr>
              <a:t>.</a:t>
            </a:r>
            <a:endParaRPr lang="en-US" sz="2800" b="1" dirty="0" smtClean="0">
              <a:solidFill>
                <a:schemeClr val="tx1"/>
              </a:solidFill>
              <a:latin typeface="Calibri" pitchFamily="34" charset="0"/>
              <a:cs typeface="Calibri" pitchFamily="34" charset="0"/>
            </a:endParaRPr>
          </a:p>
          <a:p>
            <a:pPr lvl="0" algn="just" rtl="1">
              <a:buClr>
                <a:srgbClr val="C00000"/>
              </a:buClr>
              <a:buFont typeface="Wingdings" pitchFamily="2" charset="2"/>
              <a:buChar char="Ø"/>
            </a:pPr>
            <a:r>
              <a:rPr lang="en-US" sz="2800" b="1" dirty="0">
                <a:solidFill>
                  <a:schemeClr val="tx1"/>
                </a:solidFill>
                <a:latin typeface="Calibri" pitchFamily="34" charset="0"/>
                <a:cs typeface="Calibri" pitchFamily="34" charset="0"/>
              </a:rPr>
              <a:t> </a:t>
            </a:r>
            <a:r>
              <a:rPr lang="ar-IQ" sz="2800" b="1" dirty="0" smtClean="0">
                <a:solidFill>
                  <a:schemeClr val="tx1"/>
                </a:solidFill>
                <a:latin typeface="Calibri" pitchFamily="34" charset="0"/>
                <a:cs typeface="Calibri" pitchFamily="34" charset="0"/>
              </a:rPr>
              <a:t>تنعكس سلوكياً </a:t>
            </a:r>
            <a:r>
              <a:rPr lang="ar-IQ" sz="2800" b="1" dirty="0">
                <a:solidFill>
                  <a:schemeClr val="tx1"/>
                </a:solidFill>
                <a:latin typeface="Calibri" pitchFamily="34" charset="0"/>
                <a:cs typeface="Calibri" pitchFamily="34" charset="0"/>
              </a:rPr>
              <a:t>على حالات الرضا عن الرؤساء وعلى سلوكيات المواطنة التنظيمية والالتزام التنظيمي</a:t>
            </a:r>
            <a:r>
              <a:rPr lang="ar-IQ" sz="2800" b="1" dirty="0" smtClean="0">
                <a:solidFill>
                  <a:schemeClr val="tx1"/>
                </a:solidFill>
                <a:latin typeface="Calibri" pitchFamily="34" charset="0"/>
                <a:cs typeface="Calibri" pitchFamily="34" charset="0"/>
              </a:rPr>
              <a:t>.</a:t>
            </a:r>
            <a:r>
              <a:rPr lang="en-US" sz="2800" b="1" dirty="0">
                <a:solidFill>
                  <a:schemeClr val="tx1"/>
                </a:solidFill>
                <a:latin typeface="Calibri" pitchFamily="34" charset="0"/>
                <a:cs typeface="Calibri" pitchFamily="34" charset="0"/>
              </a:rPr>
              <a:t> </a:t>
            </a:r>
            <a:endParaRPr lang="en-US" sz="2800" b="1" dirty="0" smtClean="0">
              <a:solidFill>
                <a:schemeClr val="tx1"/>
              </a:solidFill>
              <a:latin typeface="Calibri" pitchFamily="34" charset="0"/>
              <a:cs typeface="Calibri" pitchFamily="34" charset="0"/>
            </a:endParaRPr>
          </a:p>
          <a:p>
            <a:pPr lvl="0" algn="just" rtl="1">
              <a:buClr>
                <a:srgbClr val="C00000"/>
              </a:buClr>
              <a:buFont typeface="Wingdings" pitchFamily="2" charset="2"/>
              <a:buChar char="Ø"/>
            </a:pPr>
            <a:r>
              <a:rPr lang="en-US" sz="2800" b="1" dirty="0">
                <a:solidFill>
                  <a:schemeClr val="tx1"/>
                </a:solidFill>
                <a:latin typeface="Calibri" pitchFamily="34" charset="0"/>
                <a:cs typeface="Calibri" pitchFamily="34" charset="0"/>
              </a:rPr>
              <a:t> </a:t>
            </a:r>
            <a:r>
              <a:rPr lang="ar-IQ" sz="2800" b="1" dirty="0" smtClean="0">
                <a:solidFill>
                  <a:schemeClr val="tx1"/>
                </a:solidFill>
                <a:latin typeface="Calibri" pitchFamily="34" charset="0"/>
                <a:cs typeface="Calibri" pitchFamily="34" charset="0"/>
              </a:rPr>
              <a:t>تسلط الضوء </a:t>
            </a:r>
            <a:r>
              <a:rPr lang="ar-IQ" sz="2800" b="1" dirty="0">
                <a:solidFill>
                  <a:schemeClr val="tx1"/>
                </a:solidFill>
                <a:latin typeface="Calibri" pitchFamily="34" charset="0"/>
                <a:cs typeface="Calibri" pitchFamily="34" charset="0"/>
              </a:rPr>
              <a:t>للكشف عن الاجواء التنظيمية والمناخ التنظيمي السائد في المنظمة وهنا يبرز دور بعد العدالة في التعاملات</a:t>
            </a:r>
            <a:r>
              <a:rPr lang="ar-IQ" sz="2800" b="1" dirty="0" smtClean="0">
                <a:solidFill>
                  <a:schemeClr val="tx1"/>
                </a:solidFill>
                <a:latin typeface="Calibri" pitchFamily="34" charset="0"/>
                <a:cs typeface="Calibri" pitchFamily="34" charset="0"/>
              </a:rPr>
              <a:t>.</a:t>
            </a:r>
            <a:endParaRPr lang="en-US" sz="2800" b="1" dirty="0" smtClean="0">
              <a:solidFill>
                <a:schemeClr val="tx1"/>
              </a:solidFill>
              <a:latin typeface="Calibri" pitchFamily="34" charset="0"/>
              <a:cs typeface="Calibri" pitchFamily="34" charset="0"/>
            </a:endParaRPr>
          </a:p>
          <a:p>
            <a:pPr lvl="0" algn="just" rtl="1">
              <a:buClr>
                <a:srgbClr val="C00000"/>
              </a:buClr>
              <a:buFont typeface="Wingdings" pitchFamily="2" charset="2"/>
              <a:buChar char="Ø"/>
            </a:pPr>
            <a:r>
              <a:rPr lang="en-US" sz="2800" b="1" dirty="0">
                <a:solidFill>
                  <a:schemeClr val="tx1"/>
                </a:solidFill>
                <a:latin typeface="Calibri" pitchFamily="34" charset="0"/>
                <a:cs typeface="Calibri" pitchFamily="34" charset="0"/>
              </a:rPr>
              <a:t> </a:t>
            </a:r>
            <a:r>
              <a:rPr lang="ar-IQ" sz="2800" b="1" dirty="0" smtClean="0">
                <a:solidFill>
                  <a:schemeClr val="tx1"/>
                </a:solidFill>
                <a:latin typeface="Calibri" pitchFamily="34" charset="0"/>
                <a:cs typeface="Calibri" pitchFamily="34" charset="0"/>
              </a:rPr>
              <a:t>ان </a:t>
            </a:r>
            <a:r>
              <a:rPr lang="ar-IQ" sz="2800" b="1" dirty="0">
                <a:solidFill>
                  <a:schemeClr val="tx1"/>
                </a:solidFill>
                <a:latin typeface="Calibri" pitchFamily="34" charset="0"/>
                <a:cs typeface="Calibri" pitchFamily="34" charset="0"/>
              </a:rPr>
              <a:t>العدالة التنظيمية تؤدي الى تحديد جودة نظام المتابعة والرقابة والتقييم والقدرة على تفعيل ادوار التغذية الراجعة بشكل يكفل جودة استدامة العمليات التنظيمية والانجازات عند اعضاء </a:t>
            </a:r>
            <a:r>
              <a:rPr lang="ar-IQ" sz="2800" b="1" dirty="0" smtClean="0">
                <a:solidFill>
                  <a:schemeClr val="tx1"/>
                </a:solidFill>
                <a:latin typeface="Calibri" pitchFamily="34" charset="0"/>
                <a:cs typeface="Calibri" pitchFamily="34" charset="0"/>
              </a:rPr>
              <a:t>المنظمة.</a:t>
            </a:r>
            <a:endParaRPr lang="en-US" sz="2800" b="1" dirty="0">
              <a:solidFill>
                <a:schemeClr val="tx1"/>
              </a:solidFill>
              <a:latin typeface="Calibri" pitchFamily="34" charset="0"/>
              <a:ea typeface="Calibri"/>
              <a:cs typeface="Calibri" pitchFamily="34" charset="0"/>
            </a:endParaRPr>
          </a:p>
        </p:txBody>
      </p:sp>
      <p:sp>
        <p:nvSpPr>
          <p:cNvPr id="3" name="Title 2"/>
          <p:cNvSpPr>
            <a:spLocks noGrp="1"/>
          </p:cNvSpPr>
          <p:nvPr>
            <p:ph type="title"/>
          </p:nvPr>
        </p:nvSpPr>
        <p:spPr>
          <a:xfrm>
            <a:off x="461433" y="304800"/>
            <a:ext cx="8229600" cy="957072"/>
          </a:xfrm>
        </p:spPr>
        <p:txBody>
          <a:bodyPr>
            <a:normAutofit/>
          </a:bodyPr>
          <a:lstStyle/>
          <a:p>
            <a:r>
              <a:rPr lang="ar-IQ" b="1" u="sng" dirty="0">
                <a:solidFill>
                  <a:srgbClr val="C00000"/>
                </a:solidFill>
                <a:latin typeface="Andalus" pitchFamily="18" charset="-78"/>
                <a:ea typeface="Calibri"/>
                <a:cs typeface="Andalus" pitchFamily="18" charset="-78"/>
              </a:rPr>
              <a:t>اهمية العدالة التنظيمية </a:t>
            </a:r>
            <a:endParaRPr lang="en-US" dirty="0">
              <a:solidFill>
                <a:srgbClr val="C00000"/>
              </a:solidFill>
              <a:latin typeface="Andalus" pitchFamily="18" charset="-78"/>
              <a:cs typeface="Andalus" pitchFamily="18" charset="-78"/>
            </a:endParaRPr>
          </a:p>
        </p:txBody>
      </p:sp>
      <p:sp>
        <p:nvSpPr>
          <p:cNvPr id="5" name="Content Placeholder 1"/>
          <p:cNvSpPr txBox="1">
            <a:spLocks/>
          </p:cNvSpPr>
          <p:nvPr/>
        </p:nvSpPr>
        <p:spPr>
          <a:xfrm>
            <a:off x="872067" y="1143000"/>
            <a:ext cx="7408333" cy="49831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r" rtl="1"/>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1443348626"/>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143000"/>
            <a:ext cx="7408333" cy="4983163"/>
          </a:xfrm>
        </p:spPr>
        <p:txBody>
          <a:bodyPr/>
          <a:lstStyle/>
          <a:p>
            <a:pPr algn="r" rtl="1"/>
            <a:r>
              <a:rPr lang="ar-IQ" dirty="0">
                <a:solidFill>
                  <a:schemeClr val="tx1"/>
                </a:solidFill>
                <a:latin typeface="Calibri" pitchFamily="34" charset="0"/>
                <a:cs typeface="Calibri" pitchFamily="34" charset="0"/>
              </a:rPr>
              <a:t>ولقد بينت العديد من الدراسات اهمية العدالة التنظيمية من خلال تاثيرها على </a:t>
            </a:r>
            <a:r>
              <a:rPr lang="ar-IQ" sz="2800" b="1" u="sng" dirty="0">
                <a:solidFill>
                  <a:srgbClr val="C00000"/>
                </a:solidFill>
                <a:latin typeface="Calibri" pitchFamily="34" charset="0"/>
                <a:cs typeface="Calibri" pitchFamily="34" charset="0"/>
              </a:rPr>
              <a:t>العديد من المتغيرات التنظيمية </a:t>
            </a:r>
            <a:r>
              <a:rPr lang="ar-IQ" dirty="0">
                <a:solidFill>
                  <a:schemeClr val="tx1"/>
                </a:solidFill>
                <a:latin typeface="Calibri" pitchFamily="34" charset="0"/>
                <a:cs typeface="Calibri" pitchFamily="34" charset="0"/>
              </a:rPr>
              <a:t>والتي اهمها</a:t>
            </a:r>
            <a:r>
              <a:rPr lang="en-US" dirty="0">
                <a:solidFill>
                  <a:schemeClr val="tx1"/>
                </a:solidFill>
                <a:latin typeface="Calibri" pitchFamily="34" charset="0"/>
                <a:cs typeface="Calibri" pitchFamily="34" charset="0"/>
              </a:rPr>
              <a:t> </a:t>
            </a:r>
            <a:r>
              <a:rPr lang="en-US" dirty="0" smtClean="0"/>
              <a:t>:-</a:t>
            </a:r>
            <a:endParaRPr lang="ar-IQ" dirty="0" smtClean="0"/>
          </a:p>
          <a:p>
            <a:pPr marL="0" indent="0" algn="r" rtl="1">
              <a:buNone/>
            </a:pPr>
            <a:endParaRPr lang="en-US" dirty="0"/>
          </a:p>
          <a:p>
            <a:pPr algn="r" rtl="1">
              <a:buClr>
                <a:srgbClr val="C00000"/>
              </a:buClr>
              <a:buFont typeface="Wingdings" pitchFamily="2" charset="2"/>
              <a:buChar char="ü"/>
            </a:pPr>
            <a:r>
              <a:rPr lang="ar-IQ" sz="2800" dirty="0" smtClean="0">
                <a:latin typeface="Calibri" pitchFamily="34" charset="0"/>
                <a:cs typeface="Calibri" pitchFamily="34" charset="0"/>
              </a:rPr>
              <a:t> </a:t>
            </a:r>
            <a:r>
              <a:rPr lang="ar-IQ" sz="2800" b="1" dirty="0">
                <a:latin typeface="Calibri" pitchFamily="34" charset="0"/>
                <a:cs typeface="Calibri" pitchFamily="34" charset="0"/>
              </a:rPr>
              <a:t>الولاء </a:t>
            </a:r>
            <a:r>
              <a:rPr lang="ar-IQ" sz="2800" b="1" dirty="0" smtClean="0">
                <a:latin typeface="Calibri" pitchFamily="34" charset="0"/>
                <a:cs typeface="Calibri" pitchFamily="34" charset="0"/>
              </a:rPr>
              <a:t>التنظيمي.</a:t>
            </a:r>
          </a:p>
          <a:p>
            <a:pPr algn="r" rtl="1">
              <a:buClr>
                <a:srgbClr val="C00000"/>
              </a:buClr>
              <a:buFont typeface="Wingdings" pitchFamily="2" charset="2"/>
              <a:buChar char="ü"/>
            </a:pPr>
            <a:r>
              <a:rPr lang="ar-IQ" sz="2800" b="1" dirty="0">
                <a:latin typeface="Calibri" pitchFamily="34" charset="0"/>
                <a:cs typeface="Calibri" pitchFamily="34" charset="0"/>
              </a:rPr>
              <a:t>ثقة الفرد في نظم تقييم </a:t>
            </a:r>
            <a:r>
              <a:rPr lang="ar-IQ" sz="2800" b="1" dirty="0" smtClean="0">
                <a:latin typeface="Calibri" pitchFamily="34" charset="0"/>
                <a:cs typeface="Calibri" pitchFamily="34" charset="0"/>
              </a:rPr>
              <a:t>الاداء.</a:t>
            </a:r>
          </a:p>
          <a:p>
            <a:pPr algn="r" rtl="1">
              <a:buClr>
                <a:srgbClr val="C00000"/>
              </a:buClr>
              <a:buFont typeface="Wingdings" pitchFamily="2" charset="2"/>
              <a:buChar char="ü"/>
            </a:pPr>
            <a:r>
              <a:rPr lang="ar-IQ" sz="2800" b="1" dirty="0">
                <a:latin typeface="Calibri" pitchFamily="34" charset="0"/>
                <a:cs typeface="Calibri" pitchFamily="34" charset="0"/>
              </a:rPr>
              <a:t>زيادة دافعية </a:t>
            </a:r>
            <a:r>
              <a:rPr lang="ar-IQ" sz="2800" b="1" dirty="0" smtClean="0">
                <a:latin typeface="Calibri" pitchFamily="34" charset="0"/>
                <a:cs typeface="Calibri" pitchFamily="34" charset="0"/>
              </a:rPr>
              <a:t>الجماعية.</a:t>
            </a:r>
          </a:p>
          <a:p>
            <a:pPr algn="r" rtl="1">
              <a:buClr>
                <a:srgbClr val="C00000"/>
              </a:buClr>
              <a:buFont typeface="Wingdings" pitchFamily="2" charset="2"/>
              <a:buChar char="ü"/>
            </a:pPr>
            <a:r>
              <a:rPr lang="ar-IQ" sz="2800" b="1" dirty="0">
                <a:latin typeface="Calibri" pitchFamily="34" charset="0"/>
                <a:cs typeface="Calibri" pitchFamily="34" charset="0"/>
              </a:rPr>
              <a:t>اداء </a:t>
            </a:r>
            <a:r>
              <a:rPr lang="ar-IQ" sz="2800" b="1" dirty="0" smtClean="0">
                <a:latin typeface="Calibri" pitchFamily="34" charset="0"/>
                <a:cs typeface="Calibri" pitchFamily="34" charset="0"/>
              </a:rPr>
              <a:t>العمل.</a:t>
            </a:r>
          </a:p>
          <a:p>
            <a:pPr algn="r" rtl="1">
              <a:buClr>
                <a:srgbClr val="C00000"/>
              </a:buClr>
              <a:buFont typeface="Wingdings" pitchFamily="2" charset="2"/>
              <a:buChar char="ü"/>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820141705"/>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19" y="609600"/>
            <a:ext cx="6505575" cy="48850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582147093"/>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533400"/>
            <a:ext cx="4343400" cy="5715000"/>
          </a:xfrm>
        </p:spPr>
        <p:txBody>
          <a:bodyPr/>
          <a:lstStyle/>
          <a:p>
            <a:r>
              <a:rPr lang="ar-IQ" b="1" u="sng" dirty="0"/>
              <a:t/>
            </a:r>
            <a:br>
              <a:rPr lang="ar-IQ" b="1" u="sng" dirty="0"/>
            </a:br>
            <a:r>
              <a:rPr lang="ar-IQ" sz="3600" b="1" u="sng" dirty="0">
                <a:solidFill>
                  <a:schemeClr val="tx1"/>
                </a:solidFill>
              </a:rPr>
              <a:t>مفهوم الادراك</a:t>
            </a:r>
            <a:endParaRPr lang="ar-IQ" sz="3600" b="1" dirty="0" smtClean="0">
              <a:solidFill>
                <a:schemeClr val="tx1"/>
              </a:solidFill>
            </a:endParaRPr>
          </a:p>
          <a:p>
            <a:endParaRPr lang="ar-IQ" b="1" dirty="0">
              <a:solidFill>
                <a:srgbClr val="FF0000"/>
              </a:solidFill>
            </a:endParaRPr>
          </a:p>
          <a:p>
            <a:pPr rtl="1"/>
            <a:r>
              <a:rPr lang="ar-IQ" sz="2800" b="1" dirty="0" smtClean="0">
                <a:solidFill>
                  <a:srgbClr val="C00000"/>
                </a:solidFill>
                <a:latin typeface="Calibri" pitchFamily="34" charset="0"/>
                <a:cs typeface="Calibri" pitchFamily="34" charset="0"/>
              </a:rPr>
              <a:t>هو </a:t>
            </a:r>
            <a:r>
              <a:rPr lang="ar-IQ" sz="2800" b="1" dirty="0">
                <a:solidFill>
                  <a:srgbClr val="C00000"/>
                </a:solidFill>
                <a:latin typeface="Calibri" pitchFamily="34" charset="0"/>
                <a:cs typeface="Calibri" pitchFamily="34" charset="0"/>
              </a:rPr>
              <a:t>عملية ذهنية ومعرفية تمكننا من فهم وتفسير ما يحيط بنا </a:t>
            </a:r>
            <a:endParaRPr lang="ar-IQ" sz="2400" b="1" dirty="0" smtClean="0">
              <a:solidFill>
                <a:srgbClr val="C00000"/>
              </a:solidFill>
              <a:latin typeface="Calibri" pitchFamily="34" charset="0"/>
              <a:cs typeface="Calibri" pitchFamily="34" charset="0"/>
            </a:endParaRPr>
          </a:p>
          <a:p>
            <a:endParaRPr lang="ar-IQ" b="1" dirty="0" smtClean="0">
              <a:solidFill>
                <a:srgbClr val="FF0000"/>
              </a:solidFill>
            </a:endParaRPr>
          </a:p>
          <a:p>
            <a:pPr algn="r" rtl="1"/>
            <a:r>
              <a:rPr lang="ar-IQ" sz="3600" b="1" u="sng" dirty="0">
                <a:solidFill>
                  <a:schemeClr val="tx1"/>
                </a:solidFill>
                <a:latin typeface="+mj-lt"/>
                <a:ea typeface="+mj-ea"/>
                <a:cs typeface="+mj-cs"/>
              </a:rPr>
              <a:t>العملية الادراكية </a:t>
            </a:r>
            <a:endParaRPr lang="en-US" sz="3600" b="1" u="sng" dirty="0">
              <a:solidFill>
                <a:schemeClr val="tx1"/>
              </a:solidFill>
              <a:latin typeface="+mj-lt"/>
              <a:ea typeface="+mj-ea"/>
              <a:cs typeface="+mj-cs"/>
            </a:endParaRPr>
          </a:p>
          <a:p>
            <a:pPr rtl="1"/>
            <a:r>
              <a:rPr lang="ar-IQ" sz="2800" b="1" dirty="0" smtClean="0">
                <a:solidFill>
                  <a:srgbClr val="C00000"/>
                </a:solidFill>
                <a:latin typeface="Calibri" pitchFamily="34" charset="0"/>
                <a:cs typeface="Calibri" pitchFamily="34" charset="0"/>
              </a:rPr>
              <a:t>هي </a:t>
            </a:r>
            <a:r>
              <a:rPr lang="ar-IQ" sz="2800" b="1" dirty="0">
                <a:solidFill>
                  <a:srgbClr val="C00000"/>
                </a:solidFill>
                <a:latin typeface="Calibri" pitchFamily="34" charset="0"/>
                <a:cs typeface="Calibri" pitchFamily="34" charset="0"/>
              </a:rPr>
              <a:t>آلية تساعد الشخص على التكيف للتغير البيئي</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3" y="1600200"/>
            <a:ext cx="4102100" cy="4241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1399798439"/>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pPr algn="r" rtl="1"/>
            <a:r>
              <a:rPr lang="ar-IQ" b="1" u="sng" dirty="0">
                <a:solidFill>
                  <a:srgbClr val="C00000"/>
                </a:solidFill>
                <a:latin typeface="Calibri" pitchFamily="34" charset="0"/>
                <a:cs typeface="Calibri" pitchFamily="34" charset="0"/>
              </a:rPr>
              <a:t>مكونات العملية الادراكية</a:t>
            </a:r>
            <a:endParaRPr lang="en-US" dirty="0">
              <a:solidFill>
                <a:srgbClr val="C00000"/>
              </a:solidFill>
              <a:latin typeface="Calibri" pitchFamily="34" charset="0"/>
              <a:cs typeface="Calibri" pitchFamily="34" charset="0"/>
            </a:endParaRPr>
          </a:p>
        </p:txBody>
      </p:sp>
      <p:sp>
        <p:nvSpPr>
          <p:cNvPr id="3" name="Subtitle 2"/>
          <p:cNvSpPr>
            <a:spLocks noGrp="1"/>
          </p:cNvSpPr>
          <p:nvPr>
            <p:ph type="subTitle" idx="1"/>
          </p:nvPr>
        </p:nvSpPr>
        <p:spPr>
          <a:xfrm>
            <a:off x="5715000" y="1371600"/>
            <a:ext cx="2971800" cy="4038600"/>
          </a:xfrm>
        </p:spPr>
        <p:txBody>
          <a:bodyPr>
            <a:normAutofit/>
          </a:bodyPr>
          <a:lstStyle/>
          <a:p>
            <a:endParaRPr lang="ar-IQ" b="1" dirty="0" smtClean="0">
              <a:solidFill>
                <a:srgbClr val="FF0000"/>
              </a:solidFill>
            </a:endParaRPr>
          </a:p>
          <a:p>
            <a:pPr algn="r"/>
            <a:r>
              <a:rPr lang="ar-IQ" sz="4400" b="1" dirty="0" smtClean="0">
                <a:solidFill>
                  <a:schemeClr val="tx1"/>
                </a:solidFill>
                <a:latin typeface="Calibri" pitchFamily="34" charset="0"/>
                <a:cs typeface="Calibri" pitchFamily="34" charset="0"/>
              </a:rPr>
              <a:t>1-الهدف </a:t>
            </a:r>
            <a:endParaRPr lang="ar-IQ" sz="4400" b="1" dirty="0">
              <a:solidFill>
                <a:schemeClr val="tx1"/>
              </a:solidFill>
              <a:latin typeface="Calibri" pitchFamily="34" charset="0"/>
              <a:cs typeface="Calibri" pitchFamily="34" charset="0"/>
            </a:endParaRPr>
          </a:p>
          <a:p>
            <a:pPr algn="r"/>
            <a:r>
              <a:rPr lang="ar-IQ" sz="4400" b="1" dirty="0" smtClean="0">
                <a:solidFill>
                  <a:schemeClr val="tx1"/>
                </a:solidFill>
                <a:latin typeface="Calibri" pitchFamily="34" charset="0"/>
                <a:cs typeface="Calibri" pitchFamily="34" charset="0"/>
              </a:rPr>
              <a:t>2-حد </a:t>
            </a:r>
            <a:r>
              <a:rPr lang="ar-IQ" sz="4400" b="1" dirty="0">
                <a:solidFill>
                  <a:schemeClr val="tx1"/>
                </a:solidFill>
                <a:latin typeface="Calibri" pitchFamily="34" charset="0"/>
                <a:cs typeface="Calibri" pitchFamily="34" charset="0"/>
              </a:rPr>
              <a:t>التنبؤ </a:t>
            </a:r>
          </a:p>
          <a:p>
            <a:pPr algn="r"/>
            <a:r>
              <a:rPr lang="ar-IQ" sz="4400" b="1" dirty="0" smtClean="0">
                <a:solidFill>
                  <a:schemeClr val="tx1"/>
                </a:solidFill>
                <a:latin typeface="Calibri" pitchFamily="34" charset="0"/>
                <a:cs typeface="Calibri" pitchFamily="34" charset="0"/>
              </a:rPr>
              <a:t>3-حد </a:t>
            </a:r>
            <a:r>
              <a:rPr lang="ar-IQ" sz="4400" b="1" dirty="0">
                <a:solidFill>
                  <a:schemeClr val="tx1"/>
                </a:solidFill>
                <a:latin typeface="Calibri" pitchFamily="34" charset="0"/>
                <a:cs typeface="Calibri" pitchFamily="34" charset="0"/>
              </a:rPr>
              <a:t>التمييز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40" y="1905000"/>
            <a:ext cx="5410200" cy="40576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63062999"/>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838199"/>
          </a:xfrm>
        </p:spPr>
        <p:txBody>
          <a:bodyPr>
            <a:normAutofit fontScale="90000"/>
          </a:bodyPr>
          <a:lstStyle/>
          <a:p>
            <a:pPr algn="r"/>
            <a:r>
              <a:rPr lang="en-US" dirty="0"/>
              <a:t/>
            </a:r>
            <a:br>
              <a:rPr lang="en-US" dirty="0"/>
            </a:br>
            <a:endParaRPr lang="ar-IQ"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33400"/>
            <a:ext cx="3823138" cy="5791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990600" cy="990600"/>
          </a:xfrm>
          <a:prstGeom prst="rect">
            <a:avLst/>
          </a:prstGeom>
        </p:spPr>
      </p:pic>
    </p:spTree>
    <p:extLst>
      <p:ext uri="{BB962C8B-B14F-4D97-AF65-F5344CB8AC3E}">
        <p14:creationId xmlns:p14="http://schemas.microsoft.com/office/powerpoint/2010/main" val="267345067"/>
      </p:ext>
    </p:extLst>
  </p:cSld>
  <p:clrMapOvr>
    <a:masterClrMapping/>
  </p:clrMapOvr>
  <mc:AlternateContent xmlns:mc="http://schemas.openxmlformats.org/markup-compatibility/2006" xmlns:p14="http://schemas.microsoft.com/office/powerpoint/2010/main">
    <mc:Choice Requires="p14">
      <p:transition spd="slow" p14:dur="2250">
        <p14:honeycomb/>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130</TotalTime>
  <Words>359</Words>
  <Application>Microsoft Office PowerPoint</Application>
  <PresentationFormat>عرض على الشاشة (3:4)‏</PresentationFormat>
  <Paragraphs>90</Paragraphs>
  <Slides>18</Slides>
  <Notes>1</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Waveform</vt:lpstr>
      <vt:lpstr>الدبلوم العالي في التخطيط الاستراتيجي للعام الدراسي 2018 – 2019 </vt:lpstr>
      <vt:lpstr>العدالة التنظيمية</vt:lpstr>
      <vt:lpstr>انواع العدالة التنظيمية</vt:lpstr>
      <vt:lpstr>اهمية العدالة التنظيمية </vt:lpstr>
      <vt:lpstr>عرض تقديمي في PowerPoint</vt:lpstr>
      <vt:lpstr>عرض تقديمي في PowerPoint</vt:lpstr>
      <vt:lpstr>عرض تقديمي في PowerPoint</vt:lpstr>
      <vt:lpstr>مكونات العملية الادراكية</vt:lpstr>
      <vt:lpstr> </vt:lpstr>
      <vt:lpstr> </vt:lpstr>
      <vt:lpstr> </vt:lpstr>
      <vt:lpstr> </vt:lpstr>
      <vt:lpstr> </vt:lpstr>
      <vt:lpstr>الاغتراب الوظيفي</vt:lpstr>
      <vt:lpstr>مراحل الاغتراب الوظيفي </vt:lpstr>
      <vt:lpstr>العوامل المؤدية للاغتراب الوظيفي  </vt:lpstr>
      <vt:lpstr>نتائج الاغتراب الوظيفي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الدبلوم العالي في التخطيط الاستراتيجي للعام الدراسي 2018 – 2019</dc:title>
  <dc:creator>Tamara</dc:creator>
  <cp:lastModifiedBy>DR.Ahmed Saker 2o1O</cp:lastModifiedBy>
  <cp:revision>13</cp:revision>
  <dcterms:created xsi:type="dcterms:W3CDTF">2006-08-16T00:00:00Z</dcterms:created>
  <dcterms:modified xsi:type="dcterms:W3CDTF">2019-10-14T06:48:59Z</dcterms:modified>
</cp:coreProperties>
</file>