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5"/>
  </p:notesMasterIdLst>
  <p:sldIdLst>
    <p:sldId id="265" r:id="rId2"/>
    <p:sldId id="256" r:id="rId3"/>
    <p:sldId id="257" r:id="rId4"/>
    <p:sldId id="258" r:id="rId5"/>
    <p:sldId id="259" r:id="rId6"/>
    <p:sldId id="260" r:id="rId7"/>
    <p:sldId id="266" r:id="rId8"/>
    <p:sldId id="261" r:id="rId9"/>
    <p:sldId id="262" r:id="rId10"/>
    <p:sldId id="263" r:id="rId11"/>
    <p:sldId id="264" r:id="rId12"/>
    <p:sldId id="268" r:id="rId13"/>
    <p:sldId id="269" r:id="rId1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664" y="-6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35FB38E-1594-47A6-9AFE-B8E2C2842664}" type="datetimeFigureOut">
              <a:rPr lang="ar-IQ" smtClean="0"/>
              <a:pPr/>
              <a:t>15/02/1441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93F82D4-7376-4CC0-A1DD-E6F30DA348B1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68527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00013" y="1187450"/>
            <a:ext cx="7200901" cy="5400675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F82D4-7376-4CC0-A1DD-E6F30DA348B1}" type="slidenum">
              <a:rPr lang="ar-IQ" smtClean="0"/>
              <a:pPr/>
              <a:t>2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61293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69925" y="685800"/>
            <a:ext cx="5373688" cy="4030663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F82D4-7376-4CC0-A1DD-E6F30DA348B1}" type="slidenum">
              <a:rPr lang="ar-IQ" smtClean="0"/>
              <a:pPr/>
              <a:t>11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387162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69925" y="685800"/>
            <a:ext cx="5373688" cy="4030663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F82D4-7376-4CC0-A1DD-E6F30DA348B1}" type="slidenum">
              <a:rPr lang="ar-IQ" smtClean="0"/>
              <a:pPr/>
              <a:t>12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387162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69925" y="685800"/>
            <a:ext cx="5373688" cy="4030663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F82D4-7376-4CC0-A1DD-E6F30DA348B1}" type="slidenum">
              <a:rPr lang="ar-IQ" smtClean="0"/>
              <a:pPr/>
              <a:t>13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38716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F82D4-7376-4CC0-A1DD-E6F30DA348B1}" type="slidenum">
              <a:rPr lang="ar-IQ" smtClean="0"/>
              <a:pPr/>
              <a:t>3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05855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F82D4-7376-4CC0-A1DD-E6F30DA348B1}" type="slidenum">
              <a:rPr lang="ar-IQ" smtClean="0"/>
              <a:pPr/>
              <a:t>4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73881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F82D4-7376-4CC0-A1DD-E6F30DA348B1}" type="slidenum">
              <a:rPr lang="ar-IQ" smtClean="0"/>
              <a:pPr/>
              <a:t>5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676436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F82D4-7376-4CC0-A1DD-E6F30DA348B1}" type="slidenum">
              <a:rPr lang="ar-IQ" smtClean="0"/>
              <a:pPr/>
              <a:t>6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26163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F82D4-7376-4CC0-A1DD-E6F30DA348B1}" type="slidenum">
              <a:rPr lang="ar-IQ" smtClean="0"/>
              <a:pPr/>
              <a:t>7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26163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865188" y="685800"/>
            <a:ext cx="8732838" cy="6550025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F82D4-7376-4CC0-A1DD-E6F30DA348B1}" type="slidenum">
              <a:rPr lang="ar-IQ" smtClean="0"/>
              <a:pPr/>
              <a:t>8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245915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7625" y="685800"/>
            <a:ext cx="6330950" cy="4749800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F82D4-7376-4CC0-A1DD-E6F30DA348B1}" type="slidenum">
              <a:rPr lang="ar-IQ" smtClean="0"/>
              <a:pPr/>
              <a:t>9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231157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F82D4-7376-4CC0-A1DD-E6F30DA348B1}" type="slidenum">
              <a:rPr lang="ar-IQ" smtClean="0"/>
              <a:pPr/>
              <a:t>10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56920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D231-A969-4F33-A8B3-E0324BB013C2}" type="datetimeFigureOut">
              <a:rPr lang="ar-IQ" smtClean="0"/>
              <a:pPr/>
              <a:t>15/02/1441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6CF9C-BB13-4172-8EBB-DBF488FD36AE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advTm="10000"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D231-A969-4F33-A8B3-E0324BB013C2}" type="datetimeFigureOut">
              <a:rPr lang="ar-IQ" smtClean="0"/>
              <a:pPr/>
              <a:t>15/02/1441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6CF9C-BB13-4172-8EBB-DBF488FD36A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 advTm="10000"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D231-A969-4F33-A8B3-E0324BB013C2}" type="datetimeFigureOut">
              <a:rPr lang="ar-IQ" smtClean="0"/>
              <a:pPr/>
              <a:t>15/02/1441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6CF9C-BB13-4172-8EBB-DBF488FD36A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 advTm="10000"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D231-A969-4F33-A8B3-E0324BB013C2}" type="datetimeFigureOut">
              <a:rPr lang="ar-IQ" smtClean="0"/>
              <a:pPr/>
              <a:t>15/02/1441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6CF9C-BB13-4172-8EBB-DBF488FD36AE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advTm="10000"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D231-A969-4F33-A8B3-E0324BB013C2}" type="datetimeFigureOut">
              <a:rPr lang="ar-IQ" smtClean="0"/>
              <a:pPr/>
              <a:t>15/02/1441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6CF9C-BB13-4172-8EBB-DBF488FD36A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 advTm="10000"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D231-A969-4F33-A8B3-E0324BB013C2}" type="datetimeFigureOut">
              <a:rPr lang="ar-IQ" smtClean="0"/>
              <a:pPr/>
              <a:t>15/02/1441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6CF9C-BB13-4172-8EBB-DBF488FD36AE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advTm="10000"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D231-A969-4F33-A8B3-E0324BB013C2}" type="datetimeFigureOut">
              <a:rPr lang="ar-IQ" smtClean="0"/>
              <a:pPr/>
              <a:t>15/02/1441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6CF9C-BB13-4172-8EBB-DBF488FD36AE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advTm="10000"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D231-A969-4F33-A8B3-E0324BB013C2}" type="datetimeFigureOut">
              <a:rPr lang="ar-IQ" smtClean="0"/>
              <a:pPr/>
              <a:t>15/02/1441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6CF9C-BB13-4172-8EBB-DBF488FD36A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 advTm="10000"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D231-A969-4F33-A8B3-E0324BB013C2}" type="datetimeFigureOut">
              <a:rPr lang="ar-IQ" smtClean="0"/>
              <a:pPr/>
              <a:t>15/02/1441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6CF9C-BB13-4172-8EBB-DBF488FD36A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 advTm="10000"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D231-A969-4F33-A8B3-E0324BB013C2}" type="datetimeFigureOut">
              <a:rPr lang="ar-IQ" smtClean="0"/>
              <a:pPr/>
              <a:t>15/02/1441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6CF9C-BB13-4172-8EBB-DBF488FD36A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 advTm="10000"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8D231-A969-4F33-A8B3-E0324BB013C2}" type="datetimeFigureOut">
              <a:rPr lang="ar-IQ" smtClean="0"/>
              <a:pPr/>
              <a:t>15/02/1441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6CF9C-BB13-4172-8EBB-DBF488FD36AE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advTm="10000"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978D231-A969-4F33-A8B3-E0324BB013C2}" type="datetimeFigureOut">
              <a:rPr lang="ar-IQ" smtClean="0"/>
              <a:pPr/>
              <a:t>15/02/1441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026CF9C-BB13-4172-8EBB-DBF488FD36AE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Tm="10000">
    <p:dissolve/>
  </p:transition>
  <p:timing>
    <p:tnLst>
      <p:par>
        <p:cTn id="1" dur="indefinite" restart="never" nodeType="tmRoot"/>
      </p:par>
    </p:tnLst>
  </p:timing>
  <p:txStyles>
    <p:titleStyle>
      <a:lvl1pPr marL="320040" indent="-320040" algn="r" defTabSz="914400" rtl="1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286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752600" y="4572000"/>
            <a:ext cx="5637010" cy="1282824"/>
          </a:xfrm>
        </p:spPr>
        <p:txBody>
          <a:bodyPr>
            <a:noAutofit/>
          </a:bodyPr>
          <a:lstStyle/>
          <a:p>
            <a:pPr algn="ctr"/>
            <a:endParaRPr lang="ar-IQ" sz="3200" b="1" dirty="0">
              <a:latin typeface="Times New Roman" pitchFamily="18" charset="0"/>
              <a:cs typeface="AL-Bsher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7200" y="609600"/>
            <a:ext cx="8382000" cy="1981200"/>
          </a:xfrm>
        </p:spPr>
        <p:txBody>
          <a:bodyPr/>
          <a:lstStyle/>
          <a:p>
            <a:pPr algn="ctr"/>
            <a:r>
              <a:rPr lang="ar-IQ" sz="4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المنظمات ونظرية المنظمة</a:t>
            </a:r>
            <a:r>
              <a:rPr lang="ar-IQ" sz="3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ar-IQ" sz="3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Organizations and Organization Theory</a:t>
            </a:r>
            <a:r>
              <a:rPr lang="en-US" sz="3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ar-IQ" sz="3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ar-IQ" sz="3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endParaRPr lang="ar-IQ" sz="3200" dirty="0">
              <a:solidFill>
                <a:schemeClr val="accent1"/>
              </a:solidFill>
              <a:latin typeface="Times New Roman" pitchFamily="18" charset="0"/>
              <a:cs typeface="AL-Bsher" pitchFamily="2" charset="-78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1638300" y="3047999"/>
            <a:ext cx="5715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IQ" sz="3200" smtClean="0">
                <a:solidFill>
                  <a:schemeClr val="accent1"/>
                </a:solidFill>
                <a:latin typeface="Times New Roman" pitchFamily="18" charset="0"/>
                <a:cs typeface="AL-Bsher" pitchFamily="2" charset="-78"/>
              </a:rPr>
              <a:t/>
            </a:r>
            <a:br>
              <a:rPr lang="ar-IQ" sz="3200" smtClean="0">
                <a:solidFill>
                  <a:schemeClr val="accent1"/>
                </a:solidFill>
                <a:latin typeface="Times New Roman" pitchFamily="18" charset="0"/>
                <a:cs typeface="AL-Bsher" pitchFamily="2" charset="-78"/>
              </a:rPr>
            </a:br>
            <a:r>
              <a:rPr lang="ar-IQ" sz="3200" smtClean="0">
                <a:solidFill>
                  <a:schemeClr val="accent1"/>
                </a:solidFill>
                <a:latin typeface="Times New Roman" pitchFamily="18" charset="0"/>
                <a:cs typeface="AL-Bsher" pitchFamily="2" charset="-78"/>
              </a:rPr>
              <a:t>الدكتور </a:t>
            </a:r>
            <a:r>
              <a:rPr lang="ar-IQ" sz="3200" dirty="0" smtClean="0">
                <a:solidFill>
                  <a:schemeClr val="accent1"/>
                </a:solidFill>
                <a:latin typeface="Times New Roman" pitchFamily="18" charset="0"/>
                <a:cs typeface="AL-Bsher" pitchFamily="2" charset="-78"/>
              </a:rPr>
              <a:t>ناظم جواد عبد</a:t>
            </a:r>
            <a:endParaRPr lang="ar-SA" sz="3200" dirty="0"/>
          </a:p>
        </p:txBody>
      </p:sp>
      <p:sp>
        <p:nvSpPr>
          <p:cNvPr id="5" name="مستطيل 4"/>
          <p:cNvSpPr/>
          <p:nvPr/>
        </p:nvSpPr>
        <p:spPr>
          <a:xfrm>
            <a:off x="2819400" y="2667000"/>
            <a:ext cx="3352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ar-SA" sz="4000" dirty="0"/>
          </a:p>
        </p:txBody>
      </p:sp>
    </p:spTree>
    <p:extLst>
      <p:ext uri="{BB962C8B-B14F-4D97-AF65-F5344CB8AC3E}">
        <p14:creationId xmlns:p14="http://schemas.microsoft.com/office/powerpoint/2010/main" val="1786712298"/>
      </p:ext>
    </p:extLst>
  </p:cSld>
  <p:clrMapOvr>
    <a:masterClrMapping/>
  </p:clrMapOvr>
  <p:transition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4" grpId="0" build="allAtOnce"/>
      <p:bldP spid="5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1" y="4372168"/>
            <a:ext cx="6781800" cy="1419032"/>
          </a:xfrm>
        </p:spPr>
        <p:txBody>
          <a:bodyPr>
            <a:normAutofit fontScale="90000"/>
          </a:bodyPr>
          <a:lstStyle/>
          <a:p>
            <a:r>
              <a:rPr lang="ar-IQ" u="sng" dirty="0" smtClean="0">
                <a:latin typeface="Times New Roman" pitchFamily="18" charset="0"/>
                <a:cs typeface="Times New Roman" pitchFamily="18" charset="0"/>
              </a:rPr>
              <a:t>التكوين التنظيمي</a:t>
            </a:r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r-IQ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Organization Configuration</a:t>
            </a:r>
            <a:endParaRPr lang="ar-IQ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781800" cy="347472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IQ" sz="4000" dirty="0" smtClean="0">
                <a:latin typeface="Times New Roman" pitchFamily="18" charset="0"/>
                <a:cs typeface="Times New Roman" pitchFamily="18" charset="0"/>
              </a:rPr>
              <a:t>الجزء الفني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Technical core</a:t>
            </a:r>
          </a:p>
          <a:p>
            <a:pPr marL="0" indent="0" algn="ctr">
              <a:buNone/>
            </a:pPr>
            <a:r>
              <a:rPr lang="ar-IQ" sz="4000" dirty="0" smtClean="0">
                <a:latin typeface="Times New Roman" pitchFamily="18" charset="0"/>
                <a:cs typeface="Times New Roman" pitchFamily="18" charset="0"/>
              </a:rPr>
              <a:t>الدعم الفني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Technical support</a:t>
            </a:r>
          </a:p>
          <a:p>
            <a:pPr marL="0" indent="0" algn="ctr">
              <a:buNone/>
            </a:pPr>
            <a:r>
              <a:rPr lang="ar-IQ" sz="4000" dirty="0" smtClean="0">
                <a:latin typeface="Times New Roman" pitchFamily="18" charset="0"/>
                <a:cs typeface="Times New Roman" pitchFamily="18" charset="0"/>
              </a:rPr>
              <a:t>الدعم الاداري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Administrative support</a:t>
            </a:r>
          </a:p>
          <a:p>
            <a:pPr marL="0" indent="0" algn="ctr">
              <a:buNone/>
            </a:pPr>
            <a:r>
              <a:rPr lang="ar-IQ" sz="4000" dirty="0" smtClean="0">
                <a:latin typeface="Times New Roman" pitchFamily="18" charset="0"/>
                <a:cs typeface="Times New Roman" pitchFamily="18" charset="0"/>
              </a:rPr>
              <a:t>الأدارة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Management</a:t>
            </a:r>
            <a:endParaRPr lang="ar-IQ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655271"/>
      </p:ext>
    </p:extLst>
  </p:cSld>
  <p:clrMapOvr>
    <a:masterClrMapping/>
  </p:clrMapOvr>
  <p:transition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505200"/>
            <a:ext cx="6858000" cy="1143000"/>
          </a:xfrm>
        </p:spPr>
        <p:txBody>
          <a:bodyPr/>
          <a:lstStyle/>
          <a:p>
            <a:r>
              <a:rPr lang="ar-IQ" sz="5400" dirty="0" smtClean="0">
                <a:latin typeface="Times New Roman" pitchFamily="18" charset="0"/>
                <a:cs typeface="Times New Roman" pitchFamily="18" charset="0"/>
              </a:rPr>
              <a:t>تصنف المنظمات الى صنفين</a:t>
            </a:r>
            <a:endParaRPr lang="ar-IQ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981200" y="731520"/>
            <a:ext cx="5562600" cy="3474720"/>
          </a:xfrm>
        </p:spPr>
        <p:txBody>
          <a:bodyPr>
            <a:normAutofit/>
          </a:bodyPr>
          <a:lstStyle/>
          <a:p>
            <a:pPr algn="ctr"/>
            <a:r>
              <a:rPr lang="ar-IQ" sz="4800" dirty="0" smtClean="0">
                <a:latin typeface="Times New Roman" pitchFamily="18" charset="0"/>
                <a:cs typeface="Times New Roman" pitchFamily="18" charset="0"/>
              </a:rPr>
              <a:t>التصميم العضوي</a:t>
            </a:r>
          </a:p>
          <a:p>
            <a:pPr algn="ctr"/>
            <a:r>
              <a:rPr lang="ar-IQ" sz="4800" dirty="0" smtClean="0">
                <a:latin typeface="Times New Roman" pitchFamily="18" charset="0"/>
                <a:cs typeface="Times New Roman" pitchFamily="18" charset="0"/>
              </a:rPr>
              <a:t>التصميم الميكانيكي</a:t>
            </a:r>
            <a:endParaRPr lang="ar-IQ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289739"/>
      </p:ext>
    </p:extLst>
  </p:cSld>
  <p:clrMapOvr>
    <a:masterClrMapping/>
  </p:clrMapOvr>
  <p:transition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صر نائب للمحتوى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9" name="Picture 3" descr="C:\Users\MAGICIAN\Desktop\congratulations-graduate-book-backgrounds-for-powerpoin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 descr="ÙØªÙØ¬Ø© Ø¨Ø­Ø« Ø§ÙØµÙØ± Ø¹Ù Ø´ÙØ±Ø§ ÙØ­Ø³Ù Ø§ØµØºØ§Ø¦ÙÙ ØµÙØ±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3" y="3511198"/>
            <a:ext cx="5328593" cy="1573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8289739"/>
      </p:ext>
    </p:extLst>
  </p:cSld>
  <p:clrMapOvr>
    <a:masterClrMapping/>
  </p:clrMapOvr>
  <p:transition advTm="6000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عنصر نائب للمحتوى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9" name="Picture 4" descr="ØµÙØ±Ø© Ø°Ø§Øª ØµÙØ©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70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8289739"/>
      </p:ext>
    </p:extLst>
  </p:cSld>
  <p:clrMapOvr>
    <a:masterClrMapping/>
  </p:clrMapOvr>
  <p:transition advTm="7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505200"/>
            <a:ext cx="6246610" cy="1905000"/>
          </a:xfrm>
        </p:spPr>
        <p:txBody>
          <a:bodyPr>
            <a:noAutofit/>
          </a:bodyPr>
          <a:lstStyle/>
          <a:p>
            <a:pPr algn="just"/>
            <a:r>
              <a:rPr lang="ar-IQ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تساعدنا في توضيح ما حدث في الماضي فضلاً عن ما سيحدث في المستقبل وتوفر لنا الاليات المناسبة لادارة المنظمات بشكل صحيح .</a:t>
            </a:r>
            <a:endParaRPr lang="ar-IQ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85800"/>
            <a:ext cx="7696200" cy="1793167"/>
          </a:xfrm>
        </p:spPr>
        <p:txBody>
          <a:bodyPr/>
          <a:lstStyle/>
          <a:p>
            <a:pPr algn="ctr">
              <a:buNone/>
            </a:pPr>
            <a:r>
              <a:rPr lang="ar-IQ" sz="6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نظرية المنظمة</a:t>
            </a:r>
            <a:r>
              <a:rPr lang="ar-IQ" sz="6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ar-IQ" sz="6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6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Organization Theory</a:t>
            </a:r>
            <a:endParaRPr lang="ar-IQ" sz="60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871853"/>
      </p:ext>
    </p:extLst>
  </p:cSld>
  <p:clrMapOvr>
    <a:masterClrMapping/>
  </p:clrMapOvr>
  <p:transition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372168"/>
            <a:ext cx="7010400" cy="1143000"/>
          </a:xfrm>
        </p:spPr>
        <p:txBody>
          <a:bodyPr/>
          <a:lstStyle/>
          <a:p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التحديات التي تواجهها المنظمات</a:t>
            </a:r>
            <a:endParaRPr lang="ar-IQ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ar-IQ" sz="2800" dirty="0" smtClean="0">
                <a:latin typeface="Times New Roman" pitchFamily="18" charset="0"/>
                <a:cs typeface="Times New Roman" pitchFamily="18" charset="0"/>
              </a:rPr>
              <a:t>العولمة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Globalization</a:t>
            </a:r>
          </a:p>
          <a:p>
            <a:r>
              <a:rPr lang="ar-IQ" sz="2800" dirty="0" smtClean="0">
                <a:latin typeface="Times New Roman" pitchFamily="18" charset="0"/>
                <a:cs typeface="Times New Roman" pitchFamily="18" charset="0"/>
              </a:rPr>
              <a:t>شدة المنافسة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Intense competition</a:t>
            </a:r>
          </a:p>
          <a:p>
            <a:r>
              <a:rPr lang="ar-IQ" sz="2800" dirty="0" smtClean="0">
                <a:latin typeface="Times New Roman" pitchFamily="18" charset="0"/>
                <a:cs typeface="Times New Roman" pitchFamily="18" charset="0"/>
              </a:rPr>
              <a:t>المسؤولية الاجتماعية والأخلاقية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Ethics and social responsibility</a:t>
            </a:r>
          </a:p>
          <a:p>
            <a:r>
              <a:rPr lang="ar-IQ" sz="2800" dirty="0" smtClean="0">
                <a:latin typeface="Times New Roman" pitchFamily="18" charset="0"/>
                <a:cs typeface="Times New Roman" pitchFamily="18" charset="0"/>
              </a:rPr>
              <a:t>السرعة والاستجابة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Speed and responsibility</a:t>
            </a:r>
          </a:p>
          <a:p>
            <a:r>
              <a:rPr lang="ar-IQ" sz="2800" dirty="0" smtClean="0">
                <a:latin typeface="Times New Roman" pitchFamily="18" charset="0"/>
                <a:cs typeface="Times New Roman" pitchFamily="18" charset="0"/>
              </a:rPr>
              <a:t>مكان العمل الرقمي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digital workplace</a:t>
            </a:r>
          </a:p>
          <a:p>
            <a:r>
              <a:rPr lang="ar-IQ" sz="2800" dirty="0" smtClean="0">
                <a:latin typeface="Times New Roman" pitchFamily="18" charset="0"/>
                <a:cs typeface="Times New Roman" pitchFamily="18" charset="0"/>
              </a:rPr>
              <a:t>التنوع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Diversity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65842774"/>
      </p:ext>
    </p:extLst>
  </p:cSld>
  <p:clrMapOvr>
    <a:masterClrMapping/>
  </p:clrMapOvr>
  <p:transition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ما هي المنظمة ؟</a:t>
            </a:r>
            <a:br>
              <a:rPr lang="ar-IQ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What is an Organization</a:t>
            </a:r>
            <a:endParaRPr lang="ar-IQ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IQ" sz="2800" dirty="0" smtClean="0">
                <a:latin typeface="Times New Roman" pitchFamily="18" charset="0"/>
                <a:cs typeface="Times New Roman" pitchFamily="18" charset="0"/>
              </a:rPr>
              <a:t> هي كيانات اجتماعية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Social entities that</a:t>
            </a:r>
          </a:p>
          <a:p>
            <a:r>
              <a:rPr lang="ar-IQ" sz="2800" dirty="0" smtClean="0">
                <a:latin typeface="Times New Roman" pitchFamily="18" charset="0"/>
                <a:cs typeface="Times New Roman" pitchFamily="18" charset="0"/>
              </a:rPr>
              <a:t> موجهة نحو الهدف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Are goal – directed</a:t>
            </a:r>
          </a:p>
          <a:p>
            <a:r>
              <a:rPr lang="ar-IQ" sz="2800" dirty="0" smtClean="0">
                <a:latin typeface="Times New Roman" pitchFamily="18" charset="0"/>
                <a:cs typeface="Times New Roman" pitchFamily="18" charset="0"/>
              </a:rPr>
              <a:t> مصممة بشكل مدروس وهي نظم ذات أنشطة منسقة  ومهيكلة</a:t>
            </a:r>
          </a:p>
          <a:p>
            <a:pPr marL="0" indent="0" algn="l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Are designed as deliberately structured and coordinated activity systems</a:t>
            </a:r>
          </a:p>
          <a:p>
            <a:r>
              <a:rPr lang="ar-IQ" sz="2800" dirty="0" smtClean="0">
                <a:latin typeface="Times New Roman" pitchFamily="18" charset="0"/>
                <a:cs typeface="Times New Roman" pitchFamily="18" charset="0"/>
              </a:rPr>
              <a:t>مرتبطة ببيئة خارجية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Are linked to the external environment</a:t>
            </a:r>
            <a:endParaRPr lang="ar-IQ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593818469"/>
      </p:ext>
    </p:extLst>
  </p:cSld>
  <p:clrMapOvr>
    <a:masterClrMapping/>
  </p:clrMapOvr>
  <p:transition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1" y="4372168"/>
            <a:ext cx="6934200" cy="1143000"/>
          </a:xfrm>
        </p:spPr>
        <p:txBody>
          <a:bodyPr>
            <a:normAutofit fontScale="90000"/>
          </a:bodyPr>
          <a:lstStyle/>
          <a:p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أهمية المنظمة </a:t>
            </a:r>
            <a:br>
              <a:rPr lang="ar-IQ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Importance of Organization</a:t>
            </a:r>
            <a:endParaRPr lang="ar-IQ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دمج الموارد لتحقيق الاهداف المرجوة</a:t>
            </a:r>
          </a:p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أنتاج السلع والخدمات بكفاءة</a:t>
            </a:r>
          </a:p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تسهيل الابداع</a:t>
            </a:r>
          </a:p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أستخدام التصنيع الحديث وتكنلوجيا المعلومات</a:t>
            </a:r>
          </a:p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التكيف مع والتأثيرفي البيئة المتغيرة بشكل سريع</a:t>
            </a:r>
          </a:p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تحقيق القيمة للمالكين والزبائن والعاملين</a:t>
            </a:r>
          </a:p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التكيف مع التحديات مثل التنوع والالتزام بالأخلاقيات والتحفيز والتنسيق بين العاملين</a:t>
            </a:r>
            <a:endParaRPr lang="ar-IQ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902895"/>
      </p:ext>
    </p:extLst>
  </p:cSld>
  <p:clrMapOvr>
    <a:masterClrMapping/>
  </p:clrMapOvr>
  <p:transition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391400" cy="1143000"/>
          </a:xfrm>
        </p:spPr>
        <p:txBody>
          <a:bodyPr>
            <a:normAutofit fontScale="90000"/>
          </a:bodyPr>
          <a:lstStyle/>
          <a:p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أبعاد تصميم المنظمة</a:t>
            </a:r>
            <a:br>
              <a:rPr lang="ar-IQ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Dimensions of Organization</a:t>
            </a:r>
            <a:endParaRPr lang="ar-IQ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0" y="2133600"/>
            <a:ext cx="9144000" cy="4607768"/>
          </a:xfrm>
        </p:spPr>
        <p:txBody>
          <a:bodyPr/>
          <a:lstStyle/>
          <a:p>
            <a:pPr marL="0" indent="0" algn="ctr">
              <a:buNone/>
            </a:pPr>
            <a:endParaRPr lang="ar-IQ" dirty="0" smtClean="0"/>
          </a:p>
        </p:txBody>
      </p:sp>
      <p:sp>
        <p:nvSpPr>
          <p:cNvPr id="9" name="Oval 8"/>
          <p:cNvSpPr/>
          <p:nvPr/>
        </p:nvSpPr>
        <p:spPr>
          <a:xfrm>
            <a:off x="1447800" y="2057400"/>
            <a:ext cx="6480720" cy="410445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4600" dirty="0">
                <a:latin typeface="Times New Roman" pitchFamily="18" charset="0"/>
                <a:cs typeface="Times New Roman" pitchFamily="18" charset="0"/>
              </a:rPr>
              <a:t>تتكون من الابعاد الهيكلية والابعاد السياقية</a:t>
            </a:r>
          </a:p>
        </p:txBody>
      </p:sp>
    </p:spTree>
    <p:extLst>
      <p:ext uri="{BB962C8B-B14F-4D97-AF65-F5344CB8AC3E}">
        <p14:creationId xmlns:p14="http://schemas.microsoft.com/office/powerpoint/2010/main" val="3604387732"/>
      </p:ext>
    </p:extLst>
  </p:cSld>
  <p:clrMapOvr>
    <a:masterClrMapping/>
  </p:clrMapOvr>
  <p:transition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858962"/>
          </a:xfrm>
        </p:spPr>
        <p:txBody>
          <a:bodyPr>
            <a:normAutofit fontScale="90000"/>
          </a:bodyPr>
          <a:lstStyle/>
          <a:p>
            <a:r>
              <a:rPr lang="ar-IQ" sz="4000" dirty="0" smtClean="0">
                <a:latin typeface="Times New Roman" pitchFamily="18" charset="0"/>
                <a:cs typeface="Times New Roman" pitchFamily="18" charset="0"/>
              </a:rPr>
              <a:t>الأبعاد الهيكلية المتفاعلة للتصميم والعوامل السياقية</a:t>
            </a:r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r-IQ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Reactive structural dimensions of design and contextual factors</a:t>
            </a:r>
            <a:endParaRPr lang="ar-IQ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0" y="2133600"/>
            <a:ext cx="9144000" cy="4607768"/>
          </a:xfrm>
        </p:spPr>
        <p:txBody>
          <a:bodyPr/>
          <a:lstStyle/>
          <a:p>
            <a:pPr marL="0" indent="0" algn="ctr">
              <a:buNone/>
            </a:pPr>
            <a:endParaRPr lang="ar-IQ" dirty="0" smtClean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2209800"/>
            <a:ext cx="6705600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604387732"/>
      </p:ext>
    </p:extLst>
  </p:cSld>
  <p:clrMapOvr>
    <a:masterClrMapping/>
  </p:clrMapOvr>
  <p:transition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الابعاد الهيكلية</a:t>
            </a:r>
            <a:endParaRPr lang="ar-IQ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09800" y="731520"/>
            <a:ext cx="5334000" cy="347472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IQ" sz="2500" dirty="0" smtClean="0">
                <a:latin typeface="Times New Roman" pitchFamily="18" charset="0"/>
                <a:cs typeface="Times New Roman" pitchFamily="18" charset="0"/>
              </a:rPr>
              <a:t>هي الخصائص الداخلية للمنظمة وتشمل:</a:t>
            </a:r>
          </a:p>
          <a:p>
            <a:pPr marL="0" indent="0" algn="ctr">
              <a:buNone/>
            </a:pPr>
            <a:r>
              <a:rPr lang="ar-IQ" sz="2500" dirty="0" smtClean="0">
                <a:latin typeface="Times New Roman" pitchFamily="18" charset="0"/>
                <a:cs typeface="Times New Roman" pitchFamily="18" charset="0"/>
              </a:rPr>
              <a:t>الرسمية</a:t>
            </a:r>
          </a:p>
          <a:p>
            <a:pPr marL="0" indent="0" algn="ctr">
              <a:buNone/>
            </a:pPr>
            <a:r>
              <a:rPr lang="ar-IQ" sz="2500" dirty="0" smtClean="0">
                <a:latin typeface="Times New Roman" pitchFamily="18" charset="0"/>
                <a:cs typeface="Times New Roman" pitchFamily="18" charset="0"/>
              </a:rPr>
              <a:t>التخصيص</a:t>
            </a:r>
          </a:p>
          <a:p>
            <a:pPr marL="0" indent="0" algn="ctr">
              <a:buNone/>
            </a:pPr>
            <a:r>
              <a:rPr lang="ar-IQ" sz="2500" dirty="0" smtClean="0">
                <a:latin typeface="Times New Roman" pitchFamily="18" charset="0"/>
                <a:cs typeface="Times New Roman" pitchFamily="18" charset="0"/>
              </a:rPr>
              <a:t>هرمية السلطة</a:t>
            </a:r>
          </a:p>
          <a:p>
            <a:pPr marL="0" indent="0" algn="ctr">
              <a:buNone/>
            </a:pPr>
            <a:r>
              <a:rPr lang="ar-IQ" sz="2500" dirty="0" smtClean="0">
                <a:latin typeface="Times New Roman" pitchFamily="18" charset="0"/>
                <a:cs typeface="Times New Roman" pitchFamily="18" charset="0"/>
              </a:rPr>
              <a:t>المركزية</a:t>
            </a:r>
          </a:p>
          <a:p>
            <a:pPr marL="0" indent="0" algn="ctr">
              <a:buNone/>
            </a:pPr>
            <a:r>
              <a:rPr lang="ar-IQ" sz="2500" dirty="0" smtClean="0">
                <a:latin typeface="Times New Roman" pitchFamily="18" charset="0"/>
                <a:cs typeface="Times New Roman" pitchFamily="18" charset="0"/>
              </a:rPr>
              <a:t>المهنية</a:t>
            </a:r>
          </a:p>
          <a:p>
            <a:pPr marL="0" indent="0" algn="ctr">
              <a:buNone/>
            </a:pPr>
            <a:r>
              <a:rPr lang="ar-IQ" sz="2500" dirty="0" smtClean="0">
                <a:latin typeface="Times New Roman" pitchFamily="18" charset="0"/>
                <a:cs typeface="Times New Roman" pitchFamily="18" charset="0"/>
              </a:rPr>
              <a:t>نسب الموظفين</a:t>
            </a:r>
          </a:p>
        </p:txBody>
      </p:sp>
    </p:spTree>
    <p:extLst>
      <p:ext uri="{BB962C8B-B14F-4D97-AF65-F5344CB8AC3E}">
        <p14:creationId xmlns:p14="http://schemas.microsoft.com/office/powerpoint/2010/main" val="1162840392"/>
      </p:ext>
    </p:extLst>
  </p:cSld>
  <p:clrMapOvr>
    <a:masterClrMapping/>
  </p:clrMapOvr>
  <p:transition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342832"/>
          </a:xfrm>
        </p:spPr>
        <p:txBody>
          <a:bodyPr/>
          <a:lstStyle/>
          <a:p>
            <a:r>
              <a:rPr lang="ar-IQ" sz="5400" dirty="0" smtClean="0">
                <a:latin typeface="Times New Roman" pitchFamily="18" charset="0"/>
                <a:cs typeface="Times New Roman" pitchFamily="18" charset="0"/>
              </a:rPr>
              <a:t>الأبعاد السياقية</a:t>
            </a:r>
            <a:endParaRPr lang="ar-IQ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731520"/>
            <a:ext cx="7467600" cy="34747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ar-IQ" sz="2800" dirty="0" smtClean="0">
                <a:latin typeface="Times New Roman" pitchFamily="18" charset="0"/>
                <a:cs typeface="Times New Roman" pitchFamily="18" charset="0"/>
              </a:rPr>
              <a:t>هو وصف وضع المنظمة الذي يؤثر على الابعاد الهيكلية ويشمل :</a:t>
            </a:r>
          </a:p>
          <a:p>
            <a:pPr marL="0" indent="0" algn="ctr">
              <a:buNone/>
            </a:pPr>
            <a:r>
              <a:rPr lang="ar-IQ" sz="2800" dirty="0" smtClean="0">
                <a:latin typeface="Times New Roman" pitchFamily="18" charset="0"/>
                <a:cs typeface="Times New Roman" pitchFamily="18" charset="0"/>
              </a:rPr>
              <a:t>الحجم</a:t>
            </a:r>
          </a:p>
          <a:p>
            <a:pPr marL="0" indent="0" algn="ctr">
              <a:buNone/>
            </a:pPr>
            <a:r>
              <a:rPr lang="ar-IQ" sz="2800" dirty="0" smtClean="0">
                <a:latin typeface="Times New Roman" pitchFamily="18" charset="0"/>
                <a:cs typeface="Times New Roman" pitchFamily="18" charset="0"/>
              </a:rPr>
              <a:t>التكنلوجيا</a:t>
            </a:r>
          </a:p>
          <a:p>
            <a:pPr marL="0" indent="0" algn="ctr">
              <a:buNone/>
            </a:pPr>
            <a:r>
              <a:rPr lang="ar-IQ" sz="2800" dirty="0" smtClean="0">
                <a:latin typeface="Times New Roman" pitchFamily="18" charset="0"/>
                <a:cs typeface="Times New Roman" pitchFamily="18" charset="0"/>
              </a:rPr>
              <a:t>البيئة</a:t>
            </a:r>
          </a:p>
          <a:p>
            <a:pPr marL="0" indent="0" algn="ctr">
              <a:buNone/>
            </a:pPr>
            <a:r>
              <a:rPr lang="ar-IQ" sz="2800" dirty="0" smtClean="0">
                <a:latin typeface="Times New Roman" pitchFamily="18" charset="0"/>
                <a:cs typeface="Times New Roman" pitchFamily="18" charset="0"/>
              </a:rPr>
              <a:t>أهداف وأستراتيجية المنظمة</a:t>
            </a:r>
          </a:p>
          <a:p>
            <a:pPr marL="0" indent="0" algn="ctr">
              <a:buNone/>
            </a:pPr>
            <a:r>
              <a:rPr lang="ar-IQ" sz="2800" dirty="0" smtClean="0">
                <a:latin typeface="Times New Roman" pitchFamily="18" charset="0"/>
                <a:cs typeface="Times New Roman" pitchFamily="18" charset="0"/>
              </a:rPr>
              <a:t>الثقافة</a:t>
            </a:r>
            <a:endParaRPr lang="ar-IQ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679764"/>
      </p:ext>
    </p:extLst>
  </p:cSld>
  <p:clrMapOvr>
    <a:masterClrMapping/>
  </p:clrMapOvr>
  <p:transition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400</TotalTime>
  <Words>232</Words>
  <Application>Microsoft Office PowerPoint</Application>
  <PresentationFormat>عرض على الشاشة (3:4)‏</PresentationFormat>
  <Paragraphs>63</Paragraphs>
  <Slides>13</Slides>
  <Notes>12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Slipstream</vt:lpstr>
      <vt:lpstr>المنظمات ونظرية المنظمة Organizations and Organization Theory  </vt:lpstr>
      <vt:lpstr>نظرية المنظمة Organization Theory</vt:lpstr>
      <vt:lpstr>التحديات التي تواجهها المنظمات</vt:lpstr>
      <vt:lpstr>ما هي المنظمة ؟ ? What is an Organization</vt:lpstr>
      <vt:lpstr>أهمية المنظمة  Importance of Organization</vt:lpstr>
      <vt:lpstr>أبعاد تصميم المنظمة Dimensions of Organization</vt:lpstr>
      <vt:lpstr>الأبعاد الهيكلية المتفاعلة للتصميم والعوامل السياقية  Reactive structural dimensions of design and contextual factors</vt:lpstr>
      <vt:lpstr>الابعاد الهيكلية</vt:lpstr>
      <vt:lpstr>الأبعاد السياقية</vt:lpstr>
      <vt:lpstr>التكوين التنظيمي Organization Configuration</vt:lpstr>
      <vt:lpstr>تصنف المنظمات الى صنفين</vt:lpstr>
      <vt:lpstr>عرض تقديمي في PowerPoint</vt:lpstr>
      <vt:lpstr>عرض تقديمي في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نظرية المنظمة organization theory</dc:title>
  <dc:creator>hp</dc:creator>
  <cp:lastModifiedBy>DR.Ahmed Saker 2o1O</cp:lastModifiedBy>
  <cp:revision>46</cp:revision>
  <dcterms:created xsi:type="dcterms:W3CDTF">2019-09-25T11:53:10Z</dcterms:created>
  <dcterms:modified xsi:type="dcterms:W3CDTF">2019-10-14T06:52:27Z</dcterms:modified>
</cp:coreProperties>
</file>