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4800" dirty="0" smtClean="0"/>
              <a:t>إدارة الجودة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/>
              <a:t>إدارة الجودة الشاملة 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343638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30300"/>
          </a:xfrm>
        </p:spPr>
        <p:txBody>
          <a:bodyPr/>
          <a:lstStyle/>
          <a:p>
            <a:pPr algn="ctr"/>
            <a:r>
              <a:rPr lang="ar-IQ" dirty="0" smtClean="0"/>
              <a:t>مفهوم إدارة الجودة الشاملة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905000"/>
            <a:ext cx="9601200" cy="43053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993900" y="2514600"/>
            <a:ext cx="8661400" cy="3543300"/>
            <a:chOff x="1862" y="5003"/>
            <a:chExt cx="6660" cy="3960"/>
          </a:xfrm>
        </p:grpSpPr>
        <p:sp>
          <p:nvSpPr>
            <p:cNvPr id="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862" y="5003"/>
              <a:ext cx="6660" cy="3960"/>
            </a:xfrm>
            <a:prstGeom prst="rect">
              <a:avLst/>
            </a:prstGeom>
            <a:solidFill>
              <a:srgbClr val="FFCC99">
                <a:alpha val="7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6902" y="5363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6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ادارة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402" y="5363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الشاملة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62" y="5363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الجودة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942" y="6083"/>
              <a:ext cx="45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7442" y="6083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942" y="6083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5102" y="6083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4" name="Rectangle 4" descr="Light vertical"/>
            <p:cNvSpPr>
              <a:spLocks noChangeArrowheads="1"/>
            </p:cNvSpPr>
            <p:nvPr/>
          </p:nvSpPr>
          <p:spPr bwMode="auto">
            <a:xfrm>
              <a:off x="6542" y="6443"/>
              <a:ext cx="1800" cy="2160"/>
            </a:xfrm>
            <a:prstGeom prst="rect">
              <a:avLst/>
            </a:prstGeom>
            <a:pattFill prst="ltVert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تبدأ من الادارة العليا للمنظمة وتنتهي بكل العاملين فيها</a:t>
              </a:r>
              <a:endPara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3" descr="Light vertical"/>
            <p:cNvSpPr>
              <a:spLocks noChangeArrowheads="1"/>
            </p:cNvSpPr>
            <p:nvPr/>
          </p:nvSpPr>
          <p:spPr bwMode="auto">
            <a:xfrm>
              <a:off x="2042" y="6443"/>
              <a:ext cx="1800" cy="2160"/>
            </a:xfrm>
            <a:prstGeom prst="rect">
              <a:avLst/>
            </a:prstGeom>
            <a:pattFill prst="ltVert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تشمل جميع المنظمة وجميع مجالات العمل فيها ولكل عامل في المنظمة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2" descr="Light vertical"/>
            <p:cNvSpPr>
              <a:spLocks noChangeArrowheads="1"/>
            </p:cNvSpPr>
            <p:nvPr/>
          </p:nvSpPr>
          <p:spPr bwMode="auto">
            <a:xfrm>
              <a:off x="4321" y="6443"/>
              <a:ext cx="1800" cy="2160"/>
            </a:xfrm>
            <a:prstGeom prst="rect">
              <a:avLst/>
            </a:prstGeom>
            <a:pattFill prst="ltVert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جودة السلع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جودة الخدمات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جودة السعر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جودة العمليات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جودة وقت التسليم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جودة المسؤولية الاجتماعية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5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اتجاهات تعريف إدارة الجودة الشاملة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sz="2800" dirty="0"/>
              <a:t>اتجاه يهتم بالزبون ومتطلباته واحتياجاته ورغباته</a:t>
            </a:r>
            <a:r>
              <a:rPr lang="ar-IQ" sz="2800" b="1" dirty="0"/>
              <a:t>.</a:t>
            </a:r>
            <a:endParaRPr lang="en-US" sz="2800" dirty="0"/>
          </a:p>
          <a:p>
            <a:pPr lvl="0"/>
            <a:r>
              <a:rPr lang="ar-IQ" sz="2800" dirty="0"/>
              <a:t>اتجاه يهتم بالنتائج</a:t>
            </a:r>
            <a:r>
              <a:rPr lang="ar-IQ" sz="2800" b="1" dirty="0"/>
              <a:t> </a:t>
            </a:r>
            <a:r>
              <a:rPr lang="ar-IQ" sz="2800" dirty="0"/>
              <a:t>المتحققة من جراء التحسين المستمر في انتاجية العاملين واداء العمليات من خلال المشاركة الفاعلة </a:t>
            </a:r>
            <a:r>
              <a:rPr lang="ar-IQ" sz="2800" dirty="0" err="1"/>
              <a:t>للادارة</a:t>
            </a:r>
            <a:r>
              <a:rPr lang="ar-IQ" sz="2800" dirty="0"/>
              <a:t> العليا والعاملين معا بهدف تلبية رغبات الزبون.</a:t>
            </a:r>
            <a:endParaRPr lang="en-US" sz="2800" dirty="0"/>
          </a:p>
          <a:p>
            <a:pPr lvl="0"/>
            <a:r>
              <a:rPr lang="ar-IQ" sz="2800" dirty="0"/>
              <a:t>اتجاه يهتم </a:t>
            </a:r>
            <a:r>
              <a:rPr lang="ar-IQ" sz="2800" dirty="0" err="1"/>
              <a:t>بالادوات</a:t>
            </a:r>
            <a:r>
              <a:rPr lang="ar-IQ" sz="2800" dirty="0"/>
              <a:t> والوسائل العلمية والاساليب الاحصائية لضبط الجودة، اذ </a:t>
            </a:r>
            <a:r>
              <a:rPr lang="ar-IQ" sz="2800" dirty="0" err="1"/>
              <a:t>تاخذ</a:t>
            </a:r>
            <a:r>
              <a:rPr lang="ar-IQ" sz="2800" dirty="0"/>
              <a:t> الادارة العليا في اعتبارها ان </a:t>
            </a:r>
            <a:r>
              <a:rPr lang="en-US" sz="2800" dirty="0"/>
              <a:t>TQM</a:t>
            </a:r>
            <a:r>
              <a:rPr lang="ar-IQ" sz="2800" dirty="0"/>
              <a:t> هو الاسلوب الامثل لتحقيق اهداف المنظمة.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175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2800"/>
          </a:xfrm>
        </p:spPr>
        <p:txBody>
          <a:bodyPr/>
          <a:lstStyle/>
          <a:p>
            <a:pPr algn="ctr"/>
            <a:r>
              <a:rPr lang="ar-IQ" dirty="0" smtClean="0"/>
              <a:t>اهداف إدارة الجودة الشاملة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612900"/>
            <a:ext cx="9601200" cy="4737100"/>
          </a:xfrm>
        </p:spPr>
        <p:txBody>
          <a:bodyPr>
            <a:normAutofit/>
          </a:bodyPr>
          <a:lstStyle/>
          <a:p>
            <a:pPr lvl="0"/>
            <a:r>
              <a:rPr lang="ar-IQ" sz="2400" dirty="0"/>
              <a:t>تحقيق رضا الزبون وذلك من خلال التعرف في البدء على حاجات ورغبات الزبائن الحاليين والمتوقعين.</a:t>
            </a:r>
            <a:endParaRPr lang="en-US" sz="2400" dirty="0"/>
          </a:p>
          <a:p>
            <a:pPr lvl="0"/>
            <a:r>
              <a:rPr lang="ar-IQ" sz="2400" dirty="0"/>
              <a:t>تحسين جودة الأداء باستمرار من خلال الاستفادة من الخبرة السابقة وتطبيق الإجراءات التصحيحية والوقائية والحد من حدوث الأخطاء بعد معرفة مسبباتها.</a:t>
            </a:r>
            <a:endParaRPr lang="en-US" sz="2400" dirty="0"/>
          </a:p>
          <a:p>
            <a:pPr lvl="0"/>
            <a:r>
              <a:rPr lang="ar-IQ" sz="2400" dirty="0"/>
              <a:t>احداث تغييرات كبيرة وجوهرية في مهارات وقدرات وسلوكيات العاملين.</a:t>
            </a:r>
            <a:endParaRPr lang="en-US" sz="2400" dirty="0"/>
          </a:p>
          <a:p>
            <a:pPr lvl="0"/>
            <a:r>
              <a:rPr lang="ar-IQ" sz="2400" dirty="0"/>
              <a:t>تحسين العلاقات الوظيفية </a:t>
            </a:r>
            <a:r>
              <a:rPr lang="ar-IQ" sz="2400" dirty="0" err="1"/>
              <a:t>والمنظمية</a:t>
            </a:r>
            <a:r>
              <a:rPr lang="ar-IQ" sz="2400" dirty="0"/>
              <a:t> بين العاملين من خلال المشاركة الفاعلة والكبيرة للعاملين معاً </a:t>
            </a:r>
            <a:r>
              <a:rPr lang="ar-IQ" sz="2400" dirty="0" err="1"/>
              <a:t>لايجاد</a:t>
            </a:r>
            <a:r>
              <a:rPr lang="ar-IQ" sz="2400" dirty="0"/>
              <a:t> حلول جذرية لأية مشكلة تواجههم في عملهم.      </a:t>
            </a:r>
            <a:endParaRPr lang="en-US" sz="2400" dirty="0"/>
          </a:p>
          <a:p>
            <a:pPr lvl="0"/>
            <a:r>
              <a:rPr lang="ar-IQ" sz="2400" dirty="0"/>
              <a:t>زيادة الحصة السوقية للمنظمة وتحقيق الربحية من خلال التحسين المستمر للجودة. </a:t>
            </a:r>
            <a:endParaRPr lang="en-US" sz="2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18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3300"/>
          </a:xfrm>
        </p:spPr>
        <p:txBody>
          <a:bodyPr/>
          <a:lstStyle/>
          <a:p>
            <a:pPr algn="ctr"/>
            <a:r>
              <a:rPr lang="ar-IQ" dirty="0" smtClean="0"/>
              <a:t>مبادئ إدارة الجودة الشاملة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778000"/>
            <a:ext cx="9601200" cy="4737100"/>
          </a:xfrm>
        </p:spPr>
        <p:txBody>
          <a:bodyPr/>
          <a:lstStyle/>
          <a:p>
            <a:r>
              <a:rPr lang="ar-IQ" b="1" dirty="0" smtClean="0"/>
              <a:t>الإدارة العليا</a:t>
            </a:r>
          </a:p>
          <a:p>
            <a:r>
              <a:rPr lang="ar-IQ" b="1" dirty="0" smtClean="0"/>
              <a:t>التخطيط الاستراتيجي</a:t>
            </a:r>
          </a:p>
          <a:p>
            <a:r>
              <a:rPr lang="ar-IQ" b="1" dirty="0" smtClean="0"/>
              <a:t>قياس الجودة</a:t>
            </a:r>
          </a:p>
          <a:p>
            <a:r>
              <a:rPr lang="ar-IQ" b="1" dirty="0" smtClean="0"/>
              <a:t>التركيز على الزبون</a:t>
            </a:r>
          </a:p>
          <a:p>
            <a:r>
              <a:rPr lang="ar-IQ" b="1" dirty="0" smtClean="0"/>
              <a:t>تصميم العمليات</a:t>
            </a:r>
          </a:p>
          <a:p>
            <a:r>
              <a:rPr lang="ar-IQ" b="1" dirty="0" smtClean="0"/>
              <a:t>مشاركة العاملين</a:t>
            </a:r>
          </a:p>
          <a:p>
            <a:r>
              <a:rPr lang="ar-IQ" b="1" dirty="0" smtClean="0"/>
              <a:t>مشاركة المجهزين</a:t>
            </a:r>
          </a:p>
          <a:p>
            <a:r>
              <a:rPr lang="ar-IQ" b="1" dirty="0" smtClean="0"/>
              <a:t>الاجراءات التصحيحية والوقائية </a:t>
            </a:r>
          </a:p>
          <a:p>
            <a:r>
              <a:rPr lang="ar-IQ" b="1" dirty="0" smtClean="0"/>
              <a:t>المقارنة المرجعية</a:t>
            </a:r>
          </a:p>
          <a:p>
            <a:r>
              <a:rPr lang="ar-IQ" b="1" dirty="0" smtClean="0"/>
              <a:t>التحسين المستمر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48946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520700"/>
            <a:ext cx="9601200" cy="1104900"/>
          </a:xfrm>
        </p:spPr>
        <p:txBody>
          <a:bodyPr/>
          <a:lstStyle/>
          <a:p>
            <a:pPr algn="ctr"/>
            <a:r>
              <a:rPr lang="ar-IQ" dirty="0" smtClean="0"/>
              <a:t>الانتقادات الموجهة </a:t>
            </a:r>
            <a:r>
              <a:rPr lang="ar-IQ" dirty="0" err="1" smtClean="0"/>
              <a:t>لادارة</a:t>
            </a:r>
            <a:r>
              <a:rPr lang="ar-IQ" dirty="0" smtClean="0"/>
              <a:t> الجودة الشاملة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320800"/>
            <a:ext cx="9601200" cy="5245100"/>
          </a:xfrm>
        </p:spPr>
        <p:txBody>
          <a:bodyPr>
            <a:normAutofit lnSpcReduction="10000"/>
          </a:bodyPr>
          <a:lstStyle/>
          <a:p>
            <a:pPr lvl="0"/>
            <a:r>
              <a:rPr lang="ar-IQ" sz="2400" dirty="0"/>
              <a:t>تهمل الاختلافات في محتوى المنظمة </a:t>
            </a:r>
            <a:r>
              <a:rPr lang="en-US" sz="2400" dirty="0"/>
              <a:t>Organization Context</a:t>
            </a:r>
            <a:r>
              <a:rPr lang="ar-IQ" sz="2400" dirty="0"/>
              <a:t> ، فمثلا كيف تطبق نفس مبادئ </a:t>
            </a:r>
            <a:r>
              <a:rPr lang="en-US" sz="2400" dirty="0"/>
              <a:t>TQM</a:t>
            </a:r>
            <a:r>
              <a:rPr lang="ar-IQ" sz="2400" dirty="0"/>
              <a:t> في احد مطاعم الدرجة الأولى وفي احد خطوط الإنتاج أو في شركة لمراقبة الحسابات ؟  </a:t>
            </a:r>
            <a:endParaRPr lang="en-US" sz="2400" dirty="0"/>
          </a:p>
          <a:p>
            <a:pPr lvl="0"/>
            <a:r>
              <a:rPr lang="ar-IQ" sz="2400" dirty="0"/>
              <a:t>يتطلب تطبيق </a:t>
            </a:r>
            <a:r>
              <a:rPr lang="en-US" sz="2400" dirty="0"/>
              <a:t>TQM</a:t>
            </a:r>
            <a:r>
              <a:rPr lang="ar-IQ" sz="2400" dirty="0"/>
              <a:t> وقتا طويلا جداً إذ إن نتائجها غير مضمونة في الأمد البعيد.</a:t>
            </a:r>
            <a:endParaRPr lang="en-US" sz="2400" dirty="0"/>
          </a:p>
          <a:p>
            <a:pPr lvl="0"/>
            <a:r>
              <a:rPr lang="ar-IQ" sz="2400" dirty="0"/>
              <a:t>تركز على العمليات الداخلية بدلا من النتائج النهائية كونها تنطبق على المنظمات المبدعة.</a:t>
            </a:r>
            <a:endParaRPr lang="en-US" sz="2400" dirty="0"/>
          </a:p>
          <a:p>
            <a:pPr lvl="0"/>
            <a:r>
              <a:rPr lang="ar-IQ" sz="2400" dirty="0"/>
              <a:t>يعاب على </a:t>
            </a:r>
            <a:r>
              <a:rPr lang="en-US" sz="2400" dirty="0"/>
              <a:t>TQM</a:t>
            </a:r>
            <a:r>
              <a:rPr lang="ar-IQ" sz="2400" dirty="0"/>
              <a:t> تقديمها حلا واحدا يفترض ملائمته للجميع والفشل في تمييز الفرق بين خصائص المنظمة وبيئتها.</a:t>
            </a:r>
            <a:endParaRPr lang="en-US" sz="2400" dirty="0"/>
          </a:p>
          <a:p>
            <a:pPr lvl="0"/>
            <a:r>
              <a:rPr lang="ar-IQ" sz="2400" dirty="0"/>
              <a:t>تتولد بيروقراطية الجودة عند تطبيق الـ </a:t>
            </a:r>
            <a:r>
              <a:rPr lang="en-US" sz="2400" dirty="0"/>
              <a:t>TQM </a:t>
            </a:r>
            <a:r>
              <a:rPr lang="ar-IQ" sz="2400" dirty="0"/>
              <a:t>والتي تضع أعباء إضافية على المنظمة.</a:t>
            </a:r>
            <a:endParaRPr lang="en-US" sz="2400" dirty="0"/>
          </a:p>
          <a:p>
            <a:pPr lvl="0"/>
            <a:r>
              <a:rPr lang="ar-IQ" sz="2400" dirty="0"/>
              <a:t>ينظر إليها النقاد على أنها تمثل نموذجا لاستغلال العاملين وقد أطلق عليها تسمية الإدارة بالضغوط. </a:t>
            </a:r>
            <a:endParaRPr lang="en-US" sz="2400" dirty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150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6000"/>
          </a:xfrm>
        </p:spPr>
        <p:txBody>
          <a:bodyPr/>
          <a:lstStyle/>
          <a:p>
            <a:pPr algn="ctr"/>
            <a:r>
              <a:rPr lang="ar-IQ" dirty="0" smtClean="0"/>
              <a:t>معوقات تطبيق إدارة الجودة الشاملة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sz="2800" dirty="0"/>
              <a:t>مقاومة التغيير.</a:t>
            </a:r>
            <a:endParaRPr lang="en-US" sz="2800" dirty="0"/>
          </a:p>
          <a:p>
            <a:pPr lvl="0"/>
            <a:r>
              <a:rPr lang="ar-IQ" sz="2800" dirty="0"/>
              <a:t>المركزية الشديدة في جميع الاقسام او بعضا منها. </a:t>
            </a:r>
            <a:endParaRPr lang="en-US" sz="2800" dirty="0"/>
          </a:p>
          <a:p>
            <a:pPr lvl="0"/>
            <a:r>
              <a:rPr lang="ar-IQ" sz="2800" dirty="0"/>
              <a:t>تعقد بعض الاجراءات واساليب العمل.</a:t>
            </a:r>
            <a:endParaRPr lang="en-US" sz="2800" dirty="0"/>
          </a:p>
          <a:p>
            <a:pPr lvl="0"/>
            <a:r>
              <a:rPr lang="ar-IQ" sz="2800" dirty="0"/>
              <a:t>عدم وجود معايير محددة ودقيقة لتقييم اداء العاملين والعمل المتحقق.</a:t>
            </a:r>
            <a:endParaRPr lang="en-US" sz="2800" dirty="0"/>
          </a:p>
          <a:p>
            <a:pPr lvl="0"/>
            <a:r>
              <a:rPr lang="ar-IQ" sz="2800" dirty="0"/>
              <a:t>ضعف نظم المعلومات في المنظمة.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83077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14</TotalTime>
  <Words>377</Words>
  <Application>Microsoft Office PowerPoint</Application>
  <PresentationFormat>ملء الشاشة</PresentationFormat>
  <Paragraphs>48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Tahoma</vt:lpstr>
      <vt:lpstr>Times New Roman</vt:lpstr>
      <vt:lpstr>Crop</vt:lpstr>
      <vt:lpstr>إدارة الجودة</vt:lpstr>
      <vt:lpstr>مفهوم إدارة الجودة الشاملة</vt:lpstr>
      <vt:lpstr>اتجاهات تعريف إدارة الجودة الشاملة</vt:lpstr>
      <vt:lpstr>اهداف إدارة الجودة الشاملة</vt:lpstr>
      <vt:lpstr>مبادئ إدارة الجودة الشاملة</vt:lpstr>
      <vt:lpstr>الانتقادات الموجهة لادارة الجودة الشاملة</vt:lpstr>
      <vt:lpstr>معوقات تطبيق إدارة الجودة الشاملة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الجودة</dc:title>
  <dc:creator>hp15</dc:creator>
  <cp:lastModifiedBy>hp15</cp:lastModifiedBy>
  <cp:revision>2</cp:revision>
  <dcterms:created xsi:type="dcterms:W3CDTF">2018-11-25T00:52:16Z</dcterms:created>
  <dcterms:modified xsi:type="dcterms:W3CDTF">2018-11-25T01:06:19Z</dcterms:modified>
</cp:coreProperties>
</file>