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76424" y="114299"/>
            <a:ext cx="8791575" cy="1968501"/>
          </a:xfrm>
        </p:spPr>
        <p:txBody>
          <a:bodyPr>
            <a:normAutofit/>
          </a:bodyPr>
          <a:lstStyle/>
          <a:p>
            <a:pPr algn="ctr"/>
            <a:r>
              <a:rPr lang="ar-IQ" sz="8000" dirty="0" smtClean="0">
                <a:solidFill>
                  <a:schemeClr val="bg1"/>
                </a:solidFill>
                <a:latin typeface="+mn-lt"/>
                <a:cs typeface="Aldhabi" panose="01000000000000000000" pitchFamily="2" charset="-78"/>
              </a:rPr>
              <a:t>إدارة الجودة </a:t>
            </a:r>
            <a:endParaRPr lang="ar-IQ" sz="8000" dirty="0">
              <a:solidFill>
                <a:schemeClr val="bg1"/>
              </a:solidFill>
              <a:latin typeface="+mn-lt"/>
              <a:cs typeface="Aldhabi" panose="01000000000000000000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5400" dirty="0" smtClean="0">
                <a:solidFill>
                  <a:schemeClr val="bg1"/>
                </a:solidFill>
                <a:cs typeface="Farsi Simple Bold" panose="02010400000000000000" pitchFamily="2" charset="-78"/>
              </a:rPr>
              <a:t>كلف الجودة </a:t>
            </a:r>
            <a:endParaRPr lang="ar-IQ" sz="5400" dirty="0">
              <a:solidFill>
                <a:schemeClr val="bg1"/>
              </a:solidFill>
              <a:cs typeface="Farsi Simple Bold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017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dirty="0" smtClean="0">
                <a:solidFill>
                  <a:schemeClr val="bg1"/>
                </a:solidFill>
              </a:rPr>
              <a:t>مفهوم الجودة</a:t>
            </a:r>
            <a:endParaRPr lang="ar-IQ" sz="48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305300"/>
          </a:xfrm>
        </p:spPr>
        <p:txBody>
          <a:bodyPr>
            <a:normAutofit/>
          </a:bodyPr>
          <a:lstStyle/>
          <a:p>
            <a:pPr lvl="0"/>
            <a:r>
              <a:rPr lang="ar-IQ" dirty="0"/>
              <a:t>مجموع النفقات التي يتحملها المنتج والمتعلقة بتحديد مستوى جودة المنتوج وتحقيقه والتحكم فيه وتقييم مدى مطابقة مواصفات المنتوج مع متطلبات ورغبات الزبون.</a:t>
            </a:r>
            <a:endParaRPr lang="en-US" dirty="0"/>
          </a:p>
          <a:p>
            <a:pPr lvl="0"/>
            <a:r>
              <a:rPr lang="ar-IQ" dirty="0" smtClean="0"/>
              <a:t>مجموع </a:t>
            </a:r>
            <a:r>
              <a:rPr lang="ar-IQ" dirty="0"/>
              <a:t>النفقات التي يتم إنفاقها في المنظمة لضمان تقديم المنتوج الى الزبون وفقا لمتطلباته ورغباته.</a:t>
            </a:r>
            <a:endParaRPr lang="en-US" dirty="0"/>
          </a:p>
          <a:p>
            <a:pPr lvl="0"/>
            <a:r>
              <a:rPr lang="ar-IQ" dirty="0" smtClean="0"/>
              <a:t>النفقات </a:t>
            </a:r>
            <a:r>
              <a:rPr lang="ar-IQ" dirty="0"/>
              <a:t>التي تتحملها المنظمة لضمان الجودة بالإضافة الى الفقدان والخسارة التي تحدث عند عدم تحقيق الجودة.</a:t>
            </a:r>
            <a:endParaRPr lang="en-US" dirty="0"/>
          </a:p>
          <a:p>
            <a:r>
              <a:rPr lang="ar-IQ" dirty="0" smtClean="0"/>
              <a:t>مجموع </a:t>
            </a:r>
            <a:r>
              <a:rPr lang="ar-IQ" dirty="0"/>
              <a:t>النفقات التي تتحملها المنظمة مقابل إنتاج سلع وخدمات خالية من العيوب ومطابقة للمواصفات وتحقق رضا الزبون وتوقعاته.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0202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3" y="135798"/>
            <a:ext cx="9905998" cy="1135790"/>
          </a:xfrm>
        </p:spPr>
        <p:txBody>
          <a:bodyPr>
            <a:normAutofit/>
          </a:bodyPr>
          <a:lstStyle/>
          <a:p>
            <a:pPr algn="ctr"/>
            <a:r>
              <a:rPr lang="ar-IQ" sz="4800" dirty="0" smtClean="0">
                <a:solidFill>
                  <a:schemeClr val="bg1"/>
                </a:solidFill>
              </a:rPr>
              <a:t>أنواع كلف الجودة</a:t>
            </a:r>
            <a:endParaRPr lang="ar-IQ" sz="48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1412" y="1409700"/>
            <a:ext cx="9905999" cy="49149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498600" y="1935761"/>
            <a:ext cx="8940800" cy="3887786"/>
            <a:chOff x="1553" y="1440"/>
            <a:chExt cx="6712" cy="6840"/>
          </a:xfrm>
        </p:grpSpPr>
        <p:sp>
          <p:nvSpPr>
            <p:cNvPr id="6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553" y="1440"/>
              <a:ext cx="6712" cy="6840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3662" y="1778"/>
              <a:ext cx="2210" cy="540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75895" tIns="37948" rIns="75895" bIns="379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الجودة</a:t>
              </a:r>
              <a:endPara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5462" y="3218"/>
              <a:ext cx="1979" cy="80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5895" tIns="37948" rIns="75895" bIns="379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الجودة المباشرة</a:t>
              </a: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1878" y="3218"/>
              <a:ext cx="2144" cy="900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5895" tIns="37948" rIns="75895" bIns="379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الجودة غير المباشرة</a:t>
              </a: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6514" y="4838"/>
              <a:ext cx="1416" cy="1123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5895" tIns="37948" rIns="75895" bIns="379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الضبط</a:t>
              </a: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3817" y="4699"/>
              <a:ext cx="1260" cy="91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5895" tIns="37948" rIns="75895" bIns="379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الفشل</a:t>
              </a: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7442" y="6762"/>
              <a:ext cx="720" cy="126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5895" tIns="37948" rIns="75895" bIns="379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الوقاية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6002" y="6745"/>
              <a:ext cx="720" cy="126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5895" tIns="37948" rIns="75895" bIns="379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التقييم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4562" y="6247"/>
              <a:ext cx="720" cy="180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5895" tIns="37948" rIns="75895" bIns="379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الفشل الداخلي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3302" y="6156"/>
              <a:ext cx="720" cy="1800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5895" tIns="37948" rIns="75895" bIns="379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الفشل الخارجي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2762" y="2678"/>
              <a:ext cx="39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4742" y="2318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6722" y="2678"/>
              <a:ext cx="0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2762" y="2678"/>
              <a:ext cx="1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V="1">
              <a:off x="4382" y="4404"/>
              <a:ext cx="306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6236" y="4066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4381" y="4360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7441" y="4457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7801" y="6379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6361" y="6425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3662" y="5841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4921" y="5929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>
              <a:off x="6362" y="6401"/>
              <a:ext cx="14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9" name="Line 4"/>
            <p:cNvSpPr>
              <a:spLocks noChangeShapeType="1"/>
            </p:cNvSpPr>
            <p:nvPr/>
          </p:nvSpPr>
          <p:spPr bwMode="auto">
            <a:xfrm>
              <a:off x="3662" y="5864"/>
              <a:ext cx="126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7212" y="6001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31" name="Line 2"/>
            <p:cNvSpPr>
              <a:spLocks noChangeShapeType="1"/>
            </p:cNvSpPr>
            <p:nvPr/>
          </p:nvSpPr>
          <p:spPr bwMode="auto">
            <a:xfrm>
              <a:off x="4382" y="5546"/>
              <a:ext cx="1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88284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dirty="0" smtClean="0">
                <a:solidFill>
                  <a:schemeClr val="bg1"/>
                </a:solidFill>
              </a:rPr>
              <a:t>وجهة النظر التقليدية لكلف الجودة</a:t>
            </a:r>
            <a:endParaRPr lang="ar-IQ" sz="40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2145643" y="2451100"/>
            <a:ext cx="8153400" cy="2879727"/>
            <a:chOff x="1426" y="6755"/>
            <a:chExt cx="7200" cy="4536"/>
          </a:xfrm>
        </p:grpSpPr>
        <p:sp>
          <p:nvSpPr>
            <p:cNvPr id="6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426" y="6755"/>
              <a:ext cx="7200" cy="453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2602" y="6805"/>
              <a:ext cx="1" cy="39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972" y="10667"/>
              <a:ext cx="2160" cy="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865" tIns="34431" rIns="68865" bIns="3443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  <a:cs typeface="Simplified Arabic" panose="02020603050405020304" pitchFamily="18" charset="-78"/>
                </a:rPr>
                <a:t>نسب المعيب </a:t>
              </a:r>
              <a:r>
                <a:rPr kumimoji="0" lang="ar-IQ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Simplified Arabic" panose="02020603050405020304" pitchFamily="18" charset="-78"/>
                </a:rPr>
                <a:t>100%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2012" y="7213"/>
              <a:ext cx="621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865" tIns="34431" rIns="68865" bIns="3443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</a:t>
              </a:r>
              <a:r>
                <a:rPr kumimoji="0" lang="ar-IQ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  <a:cs typeface="Simplified Arabic" panose="02020603050405020304" pitchFamily="18" charset="-78"/>
                </a:rPr>
                <a:t>لكلف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4547" y="7085"/>
              <a:ext cx="2094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865" tIns="34431" rIns="68865" bIns="3443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الكلف الكلية المباشرة للجودة </a:t>
              </a:r>
              <a:endPara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604" y="10757"/>
              <a:ext cx="54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603" y="7633"/>
              <a:ext cx="4617" cy="3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3" name="Arc 9"/>
            <p:cNvSpPr>
              <a:spLocks/>
            </p:cNvSpPr>
            <p:nvPr/>
          </p:nvSpPr>
          <p:spPr bwMode="auto">
            <a:xfrm rot="10661037">
              <a:off x="2777" y="7438"/>
              <a:ext cx="3244" cy="2778"/>
            </a:xfrm>
            <a:custGeom>
              <a:avLst/>
              <a:gdLst>
                <a:gd name="G0" fmla="+- 123 0 0"/>
                <a:gd name="G1" fmla="+- 21600 0 0"/>
                <a:gd name="G2" fmla="+- 21600 0 0"/>
                <a:gd name="T0" fmla="*/ 0 w 21541"/>
                <a:gd name="T1" fmla="*/ 0 h 21600"/>
                <a:gd name="T2" fmla="*/ 21541 w 21541"/>
                <a:gd name="T3" fmla="*/ 18803 h 21600"/>
                <a:gd name="T4" fmla="*/ 123 w 2154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41" h="21600" fill="none" extrusionOk="0">
                  <a:moveTo>
                    <a:pt x="0" y="0"/>
                  </a:moveTo>
                  <a:cubicBezTo>
                    <a:pt x="41" y="0"/>
                    <a:pt x="82" y="-1"/>
                    <a:pt x="123" y="0"/>
                  </a:cubicBezTo>
                  <a:cubicBezTo>
                    <a:pt x="10971" y="0"/>
                    <a:pt x="20136" y="8046"/>
                    <a:pt x="21541" y="18802"/>
                  </a:cubicBezTo>
                </a:path>
                <a:path w="21541" h="21600" stroke="0" extrusionOk="0">
                  <a:moveTo>
                    <a:pt x="0" y="0"/>
                  </a:moveTo>
                  <a:cubicBezTo>
                    <a:pt x="41" y="0"/>
                    <a:pt x="82" y="-1"/>
                    <a:pt x="123" y="0"/>
                  </a:cubicBezTo>
                  <a:cubicBezTo>
                    <a:pt x="10971" y="0"/>
                    <a:pt x="20136" y="8046"/>
                    <a:pt x="21541" y="18802"/>
                  </a:cubicBezTo>
                  <a:lnTo>
                    <a:pt x="12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825" y="8584"/>
              <a:ext cx="0" cy="21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oval" w="med" len="med"/>
              <a:tailEnd type="non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2774" y="7227"/>
              <a:ext cx="2852" cy="1357"/>
            </a:xfrm>
            <a:custGeom>
              <a:avLst/>
              <a:gdLst>
                <a:gd name="T0" fmla="*/ 0 w 3780"/>
                <a:gd name="T1" fmla="*/ 0 h 1800"/>
                <a:gd name="T2" fmla="*/ 1440 w 3780"/>
                <a:gd name="T3" fmla="*/ 1800 h 1800"/>
                <a:gd name="T4" fmla="*/ 3780 w 3780"/>
                <a:gd name="T5" fmla="*/ 0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0" h="1800">
                  <a:moveTo>
                    <a:pt x="0" y="0"/>
                  </a:moveTo>
                  <a:cubicBezTo>
                    <a:pt x="405" y="900"/>
                    <a:pt x="810" y="1800"/>
                    <a:pt x="1440" y="1800"/>
                  </a:cubicBezTo>
                  <a:cubicBezTo>
                    <a:pt x="2070" y="1800"/>
                    <a:pt x="3390" y="300"/>
                    <a:pt x="37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6766" y="7335"/>
              <a:ext cx="1186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865" tIns="34431" rIns="68865" bIns="3443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  <a:cs typeface="Simplified Arabic" panose="02020603050405020304" pitchFamily="18" charset="-78"/>
                </a:rPr>
                <a:t>كلف الفشل</a:t>
              </a:r>
              <a:endPara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5671" y="9959"/>
              <a:ext cx="2015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865" tIns="34431" rIns="68865" bIns="3443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  <a:cs typeface="Simplified Arabic" panose="02020603050405020304" pitchFamily="18" charset="-78"/>
                </a:rPr>
                <a:t>كلف الضبط (تقويم ووقاية)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3452" y="7227"/>
              <a:ext cx="758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865" tIns="34431" rIns="68865" bIns="3443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أدنى كلفة</a:t>
              </a:r>
              <a:endPara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3"/>
            <p:cNvSpPr>
              <a:spLocks noChangeShapeType="1"/>
            </p:cNvSpPr>
            <p:nvPr/>
          </p:nvSpPr>
          <p:spPr bwMode="auto">
            <a:xfrm>
              <a:off x="3914" y="7770"/>
              <a:ext cx="1" cy="67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2984" y="10783"/>
              <a:ext cx="1511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865" tIns="34431" rIns="68865" bIns="3443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المستوى الأمثل 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167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dirty="0" smtClean="0"/>
              <a:t>وجهة النظر الحديثة</a:t>
            </a: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1412" y="1790700"/>
            <a:ext cx="9905999" cy="4000501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854200" y="1790700"/>
            <a:ext cx="8369300" cy="3598863"/>
            <a:chOff x="1152" y="1980"/>
            <a:chExt cx="6499" cy="5668"/>
          </a:xfrm>
        </p:grpSpPr>
        <p:sp>
          <p:nvSpPr>
            <p:cNvPr id="6" name="AutoShape 23" descr="Divot"/>
            <p:cNvSpPr>
              <a:spLocks noChangeAspect="1" noChangeArrowheads="1" noTextEdit="1"/>
            </p:cNvSpPr>
            <p:nvPr/>
          </p:nvSpPr>
          <p:spPr bwMode="auto">
            <a:xfrm>
              <a:off x="1152" y="1980"/>
              <a:ext cx="6499" cy="5668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7" name="Line 22"/>
            <p:cNvSpPr>
              <a:spLocks noChangeShapeType="1"/>
            </p:cNvSpPr>
            <p:nvPr/>
          </p:nvSpPr>
          <p:spPr bwMode="auto">
            <a:xfrm flipV="1">
              <a:off x="1910" y="2790"/>
              <a:ext cx="1" cy="36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2907" y="6829"/>
              <a:ext cx="221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0432" tIns="35215" rIns="70432" bIns="35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  <a:cs typeface="Simplified Arabic" panose="02020603050405020304" pitchFamily="18" charset="-78"/>
                </a:rPr>
                <a:t>عدد المنتوجات المعيبة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1332" y="3227"/>
              <a:ext cx="540" cy="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0432" tIns="35215" rIns="70432" bIns="35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implified Arabic" panose="02020603050405020304" pitchFamily="18" charset="-78"/>
                  <a:ea typeface="Times New Roman" panose="02020603050405020304" pitchFamily="18" charset="0"/>
                  <a:cs typeface="Simplified Arabic" panose="02020603050405020304" pitchFamily="18" charset="-78"/>
                </a:rPr>
                <a:t>الكلف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>
              <a:off x="1940" y="6391"/>
              <a:ext cx="552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1922" y="5913"/>
              <a:ext cx="537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1922" y="5300"/>
              <a:ext cx="521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3" name="Arc 16"/>
            <p:cNvSpPr>
              <a:spLocks/>
            </p:cNvSpPr>
            <p:nvPr/>
          </p:nvSpPr>
          <p:spPr bwMode="auto">
            <a:xfrm flipV="1">
              <a:off x="1922" y="3612"/>
              <a:ext cx="2828" cy="27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950"/>
                <a:gd name="T1" fmla="*/ 0 h 21600"/>
                <a:gd name="T2" fmla="*/ 20950 w 20950"/>
                <a:gd name="T3" fmla="*/ 16343 h 21600"/>
                <a:gd name="T4" fmla="*/ 0 w 2095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0" h="21600" fill="none" extrusionOk="0">
                  <a:moveTo>
                    <a:pt x="0" y="0"/>
                  </a:moveTo>
                  <a:cubicBezTo>
                    <a:pt x="9904" y="0"/>
                    <a:pt x="18539" y="6736"/>
                    <a:pt x="20950" y="16342"/>
                  </a:cubicBezTo>
                </a:path>
                <a:path w="20950" h="21600" stroke="0" extrusionOk="0">
                  <a:moveTo>
                    <a:pt x="0" y="0"/>
                  </a:moveTo>
                  <a:cubicBezTo>
                    <a:pt x="9904" y="0"/>
                    <a:pt x="18539" y="6736"/>
                    <a:pt x="20950" y="1634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6219" y="4513"/>
              <a:ext cx="1227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57" tIns="39128" rIns="78257" bIns="391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كلف التقويم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214" y="5387"/>
              <a:ext cx="1227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57" tIns="39128" rIns="78257" bIns="391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الوقاية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327" y="4533"/>
              <a:ext cx="1227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57" tIns="39128" rIns="78257" bIns="391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كلف الفشل</a:t>
              </a:r>
              <a:endPara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844" y="3766"/>
              <a:ext cx="1227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57" tIns="39128" rIns="78257" bIns="391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الكلف الكلية</a:t>
              </a:r>
              <a:endPara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3326" y="6433"/>
              <a:ext cx="1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6970" y="6433"/>
              <a:ext cx="1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4137" y="6433"/>
              <a:ext cx="1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6363" y="6433"/>
              <a:ext cx="1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5756" y="6433"/>
              <a:ext cx="1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4947" y="6433"/>
              <a:ext cx="1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2517" y="6433"/>
              <a:ext cx="2" cy="2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1303" y="6433"/>
              <a:ext cx="121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57" tIns="39128" rIns="78257" bIns="391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معيب صفري </a:t>
              </a:r>
              <a:endPara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1306" y="6986"/>
              <a:ext cx="1025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57" tIns="39128" rIns="78257" bIns="3912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IQ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أدنى كلفة </a:t>
              </a:r>
              <a:endPara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Arc 2"/>
            <p:cNvSpPr>
              <a:spLocks/>
            </p:cNvSpPr>
            <p:nvPr/>
          </p:nvSpPr>
          <p:spPr bwMode="auto">
            <a:xfrm flipV="1">
              <a:off x="1910" y="1980"/>
              <a:ext cx="2704" cy="27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037"/>
                <a:gd name="T1" fmla="*/ 0 h 21600"/>
                <a:gd name="T2" fmla="*/ 20037 w 20037"/>
                <a:gd name="T3" fmla="*/ 13534 h 21600"/>
                <a:gd name="T4" fmla="*/ 0 w 2003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37" h="21600" fill="none" extrusionOk="0">
                  <a:moveTo>
                    <a:pt x="0" y="0"/>
                  </a:moveTo>
                  <a:cubicBezTo>
                    <a:pt x="8815" y="0"/>
                    <a:pt x="16745" y="5356"/>
                    <a:pt x="20037" y="13533"/>
                  </a:cubicBezTo>
                </a:path>
                <a:path w="20037" h="21600" stroke="0" extrusionOk="0">
                  <a:moveTo>
                    <a:pt x="0" y="0"/>
                  </a:moveTo>
                  <a:cubicBezTo>
                    <a:pt x="8815" y="0"/>
                    <a:pt x="16745" y="5356"/>
                    <a:pt x="20037" y="1353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IQ"/>
            </a:p>
          </p:txBody>
        </p:sp>
      </p:grpSp>
    </p:spTree>
    <p:extLst>
      <p:ext uri="{BB962C8B-B14F-4D97-AF65-F5344CB8AC3E}">
        <p14:creationId xmlns:p14="http://schemas.microsoft.com/office/powerpoint/2010/main" val="388392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400" dirty="0" smtClean="0">
                <a:solidFill>
                  <a:schemeClr val="bg1"/>
                </a:solidFill>
              </a:rPr>
              <a:t>قياس كلف الجودة</a:t>
            </a:r>
            <a:endParaRPr lang="ar-IQ" sz="44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400" dirty="0" smtClean="0"/>
              <a:t>تحليل الاتجاه</a:t>
            </a:r>
          </a:p>
          <a:p>
            <a:r>
              <a:rPr lang="ar-IQ" sz="4400" dirty="0" smtClean="0"/>
              <a:t>تحليل باريتو</a:t>
            </a:r>
            <a:endParaRPr lang="ar-IQ" sz="4000" dirty="0" smtClean="0"/>
          </a:p>
          <a:p>
            <a:endParaRPr lang="ar-IQ" sz="4000" dirty="0"/>
          </a:p>
          <a:p>
            <a:r>
              <a:rPr lang="ar-IQ" sz="4000" dirty="0" err="1" smtClean="0"/>
              <a:t>تاثير</a:t>
            </a:r>
            <a:r>
              <a:rPr lang="ar-IQ" sz="4000" dirty="0" smtClean="0"/>
              <a:t> إدارة الجودة على الانتاجية</a:t>
            </a:r>
            <a:endParaRPr lang="ar-IQ" sz="4400" dirty="0" smtClean="0"/>
          </a:p>
        </p:txBody>
      </p:sp>
    </p:spTree>
    <p:extLst>
      <p:ext uri="{BB962C8B-B14F-4D97-AF65-F5344CB8AC3E}">
        <p14:creationId xmlns:p14="http://schemas.microsoft.com/office/powerpoint/2010/main" val="1634775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دارة</Template>
  <TotalTime>26</TotalTime>
  <Words>164</Words>
  <Application>Microsoft Office PowerPoint</Application>
  <PresentationFormat>ملء الشاشة</PresentationFormat>
  <Paragraphs>39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4" baseType="lpstr">
      <vt:lpstr>Aldhabi</vt:lpstr>
      <vt:lpstr>Arial</vt:lpstr>
      <vt:lpstr>Farsi Simple Bold</vt:lpstr>
      <vt:lpstr>Simplified Arabic</vt:lpstr>
      <vt:lpstr>Times New Roman</vt:lpstr>
      <vt:lpstr>Trebuchet MS</vt:lpstr>
      <vt:lpstr>Tw Cen MT</vt:lpstr>
      <vt:lpstr>دارة</vt:lpstr>
      <vt:lpstr>إدارة الجودة </vt:lpstr>
      <vt:lpstr>مفهوم الجودة</vt:lpstr>
      <vt:lpstr>أنواع كلف الجودة</vt:lpstr>
      <vt:lpstr>وجهة النظر التقليدية لكلف الجودة</vt:lpstr>
      <vt:lpstr>وجهة النظر الحديثة</vt:lpstr>
      <vt:lpstr>قياس كلف الجودة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الجودة</dc:title>
  <dc:creator>hp15</dc:creator>
  <cp:lastModifiedBy>hp15</cp:lastModifiedBy>
  <cp:revision>4</cp:revision>
  <dcterms:created xsi:type="dcterms:W3CDTF">2018-11-24T23:35:25Z</dcterms:created>
  <dcterms:modified xsi:type="dcterms:W3CDTF">2018-11-25T00:02:10Z</dcterms:modified>
</cp:coreProperties>
</file>