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315" r:id="rId3"/>
    <p:sldId id="257" r:id="rId4"/>
    <p:sldId id="320" r:id="rId5"/>
    <p:sldId id="259" r:id="rId6"/>
    <p:sldId id="321" r:id="rId7"/>
    <p:sldId id="258" r:id="rId8"/>
    <p:sldId id="260" r:id="rId9"/>
    <p:sldId id="261" r:id="rId10"/>
    <p:sldId id="316" r:id="rId11"/>
    <p:sldId id="324" r:id="rId12"/>
    <p:sldId id="262" r:id="rId13"/>
    <p:sldId id="317" r:id="rId14"/>
    <p:sldId id="318" r:id="rId15"/>
    <p:sldId id="265" r:id="rId16"/>
    <p:sldId id="327" r:id="rId17"/>
    <p:sldId id="263" r:id="rId18"/>
    <p:sldId id="264" r:id="rId19"/>
    <p:sldId id="322" r:id="rId20"/>
    <p:sldId id="268" r:id="rId21"/>
    <p:sldId id="266" r:id="rId22"/>
    <p:sldId id="267" r:id="rId23"/>
    <p:sldId id="269" r:id="rId24"/>
    <p:sldId id="319" r:id="rId25"/>
    <p:sldId id="270" r:id="rId26"/>
    <p:sldId id="271" r:id="rId27"/>
    <p:sldId id="272" r:id="rId28"/>
    <p:sldId id="323" r:id="rId29"/>
    <p:sldId id="273" r:id="rId30"/>
    <p:sldId id="325" r:id="rId31"/>
    <p:sldId id="274" r:id="rId32"/>
    <p:sldId id="275" r:id="rId33"/>
    <p:sldId id="276" r:id="rId34"/>
    <p:sldId id="277" r:id="rId35"/>
    <p:sldId id="278" r:id="rId36"/>
    <p:sldId id="279" r:id="rId37"/>
    <p:sldId id="326" r:id="rId38"/>
    <p:sldId id="280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2" r:id="rId48"/>
    <p:sldId id="293" r:id="rId49"/>
    <p:sldId id="294" r:id="rId50"/>
    <p:sldId id="296" r:id="rId5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E9A"/>
    <a:srgbClr val="F5CFF2"/>
    <a:srgbClr val="FF6600"/>
    <a:srgbClr val="9C248E"/>
    <a:srgbClr val="800080"/>
    <a:srgbClr val="009900"/>
    <a:srgbClr val="1D6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390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8915B5-A38C-4EF8-B955-70BAA15EFB07}" type="datetimeFigureOut">
              <a:rPr lang="ar-IQ" smtClean="0"/>
              <a:pPr/>
              <a:t>22/02/1441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8C2106-2014-4B7F-AE98-37958F702F93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491680" y="3284984"/>
            <a:ext cx="6400800" cy="1296144"/>
          </a:xfrm>
        </p:spPr>
        <p:txBody>
          <a:bodyPr>
            <a:noAutofit/>
          </a:bodyPr>
          <a:lstStyle/>
          <a:p>
            <a:r>
              <a:rPr lang="ar-IQ" sz="4400" dirty="0" smtClean="0"/>
              <a:t>القرارات المالية طويلة الاجل</a:t>
            </a:r>
          </a:p>
          <a:p>
            <a:r>
              <a:rPr lang="ar-IQ" sz="4400" dirty="0" smtClean="0"/>
              <a:t>الرافعة وهيكل راس المال</a:t>
            </a:r>
            <a:endParaRPr lang="ar-IQ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9967"/>
            <a:ext cx="7056784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708699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8864" y="4230216"/>
            <a:ext cx="8229600" cy="1431032"/>
          </a:xfrm>
        </p:spPr>
        <p:txBody>
          <a:bodyPr>
            <a:noAutofit/>
          </a:bodyPr>
          <a:lstStyle/>
          <a:p>
            <a:pPr algn="r"/>
            <a:r>
              <a:rPr lang="ar-IQ" sz="2800" dirty="0" smtClean="0"/>
              <a:t>شركة لبيع </a:t>
            </a:r>
            <a:r>
              <a:rPr lang="ar-IQ" sz="2800" dirty="0" err="1" smtClean="0"/>
              <a:t>البوسترات</a:t>
            </a:r>
            <a:r>
              <a:rPr lang="ar-IQ" sz="2800" dirty="0" smtClean="0"/>
              <a:t> بالمفرد لديها تكاليف تشغيلية ثابتة مقدارها 2500 دولار وسعر بيع للوحدة الواحدة 10 دولار والتكاليف المتغيرة للوحدة الواحدة 5 </a:t>
            </a:r>
            <a:r>
              <a:rPr lang="ar-IQ" sz="2800" dirty="0" err="1" smtClean="0"/>
              <a:t>دولار .</a:t>
            </a:r>
            <a:r>
              <a:rPr lang="ar-IQ" sz="2800" dirty="0" smtClean="0"/>
              <a:t/>
            </a:r>
            <a:br>
              <a:rPr lang="ar-IQ" sz="2800" dirty="0" smtClean="0"/>
            </a:br>
            <a:r>
              <a:rPr lang="en-US" sz="2800" dirty="0" smtClean="0"/>
              <a:t>Q</a:t>
            </a:r>
            <a:r>
              <a:rPr lang="ar-IQ" sz="2800" dirty="0" smtClean="0"/>
              <a:t>= </a:t>
            </a:r>
            <a:r>
              <a:rPr lang="ar-IQ" sz="2800" u="sng" dirty="0" smtClean="0"/>
              <a:t>2500   </a:t>
            </a:r>
            <a:r>
              <a:rPr lang="ar-IQ" sz="2800" dirty="0" smtClean="0"/>
              <a:t/>
            </a:r>
            <a:br>
              <a:rPr lang="ar-IQ" sz="2800" dirty="0" smtClean="0"/>
            </a:br>
            <a:r>
              <a:rPr lang="ar-IQ" sz="2800" dirty="0" smtClean="0"/>
              <a:t>       10-5</a:t>
            </a:r>
            <a:br>
              <a:rPr lang="ar-IQ" sz="2800" dirty="0" smtClean="0"/>
            </a:br>
            <a:r>
              <a:rPr lang="en-US" sz="2800" dirty="0" smtClean="0"/>
              <a:t>Q</a:t>
            </a:r>
            <a:r>
              <a:rPr lang="ar-IQ" sz="2800" dirty="0" smtClean="0"/>
              <a:t>= 500 وحدة</a:t>
            </a:r>
            <a:endParaRPr lang="ar-IQ" sz="2800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76808" y="9178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ar-IQ" sz="7200" dirty="0" smtClean="0">
                <a:solidFill>
                  <a:schemeClr val="accent1">
                    <a:lumMod val="75000"/>
                  </a:schemeClr>
                </a:solidFill>
              </a:rPr>
              <a:t>المدخل البياني</a:t>
            </a:r>
            <a:endParaRPr lang="ar-IQ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0553"/>
            <a:ext cx="8640960" cy="628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 rot="16200000">
            <a:off x="1666048" y="2725260"/>
            <a:ext cx="18421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/>
              <a:t>ايراد المبيعات/التكاليف</a:t>
            </a:r>
            <a:endParaRPr lang="ar-IQ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749542" y="5805264"/>
            <a:ext cx="16145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err="1" smtClean="0"/>
              <a:t>المبيعات </a:t>
            </a:r>
            <a:r>
              <a:rPr lang="ar-IQ" dirty="0" smtClean="0"/>
              <a:t>(الوحدات</a:t>
            </a:r>
            <a:r>
              <a:rPr lang="ar-IQ" dirty="0" err="1" smtClean="0"/>
              <a:t>)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27384"/>
            <a:ext cx="868122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7380312" y="3717032"/>
            <a:ext cx="75213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800" dirty="0" smtClean="0">
                <a:solidFill>
                  <a:srgbClr val="009900"/>
                </a:solidFill>
              </a:rPr>
              <a:t>زيادة</a:t>
            </a:r>
            <a:endParaRPr lang="ar-IQ" sz="2800" dirty="0">
              <a:solidFill>
                <a:srgbClr val="0099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308304" y="2708920"/>
            <a:ext cx="75213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800" dirty="0" smtClean="0">
                <a:solidFill>
                  <a:srgbClr val="009900"/>
                </a:solidFill>
              </a:rPr>
              <a:t>زيادة</a:t>
            </a:r>
            <a:endParaRPr lang="ar-IQ" sz="2800" dirty="0">
              <a:solidFill>
                <a:srgbClr val="0099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380312" y="3212976"/>
            <a:ext cx="76174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800" dirty="0" smtClean="0">
                <a:solidFill>
                  <a:srgbClr val="009900"/>
                </a:solidFill>
              </a:rPr>
              <a:t>نقص</a:t>
            </a:r>
            <a:endParaRPr lang="ar-IQ" sz="2800" dirty="0">
              <a:solidFill>
                <a:srgbClr val="0099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017831" y="2708920"/>
            <a:ext cx="192232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/>
              <a:t>التكاليف التشغيلية الثابتة</a:t>
            </a:r>
            <a:endParaRPr lang="ar-IQ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995936" y="3140968"/>
            <a:ext cx="20649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/>
              <a:t>التكاليف التشغيلية المتغيرة</a:t>
            </a:r>
            <a:endParaRPr lang="ar-IQ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004048" y="3635732"/>
            <a:ext cx="136127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/>
              <a:t>سعر بيع الوحدة </a:t>
            </a:r>
          </a:p>
          <a:p>
            <a:r>
              <a:rPr lang="ar-IQ" dirty="0" smtClean="0"/>
              <a:t>الواحدة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IQ" sz="4800" dirty="0" smtClean="0"/>
              <a:t>الرافعة التشغيلية</a:t>
            </a:r>
            <a:endParaRPr lang="ar-IQ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IQ" sz="4000" dirty="0" smtClean="0"/>
              <a:t>هي الاستخدام المحتمل (الممكن)للتكاليف التشغيلية الثابتة لتعظيم اثار التغيير في المبيعات على الربح قبل الضريبة والفائدة </a:t>
            </a:r>
            <a:endParaRPr lang="ar-IQ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993130"/>
            <a:ext cx="8352928" cy="22918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مربع نص 5"/>
          <p:cNvSpPr txBox="1"/>
          <p:nvPr/>
        </p:nvSpPr>
        <p:spPr>
          <a:xfrm>
            <a:off x="251520" y="3284984"/>
            <a:ext cx="8352928" cy="2400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sz="4400" dirty="0" smtClean="0">
                <a:ln>
                  <a:solidFill>
                    <a:sysClr val="windowText" lastClr="000000"/>
                  </a:solidFill>
                </a:ln>
              </a:rPr>
              <a:t>التغيير النسبي في 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</a:rPr>
              <a:t>EBIT </a:t>
            </a:r>
          </a:p>
          <a:p>
            <a:pPr algn="ctr"/>
            <a:r>
              <a:rPr lang="ar-IQ" sz="4400" dirty="0" err="1" smtClean="0">
                <a:ln>
                  <a:solidFill>
                    <a:sysClr val="windowText" lastClr="000000"/>
                  </a:solidFill>
                </a:ln>
              </a:rPr>
              <a:t>ـــــــــــــــــــــــــــــــــــــــــــــــ =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</a:rPr>
              <a:t>DOL </a:t>
            </a:r>
          </a:p>
          <a:p>
            <a:pPr algn="ctr"/>
            <a:r>
              <a:rPr lang="ar-IQ" sz="4400" dirty="0" smtClean="0">
                <a:ln>
                  <a:solidFill>
                    <a:sysClr val="windowText" lastClr="000000"/>
                  </a:solidFill>
                </a:ln>
              </a:rPr>
              <a:t>التغيير النسبي في </a:t>
            </a:r>
            <a:r>
              <a:rPr lang="ar-IQ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المبيعات</a:t>
            </a:r>
            <a:endParaRPr lang="en-US" sz="4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endParaRPr lang="ar-IQ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11560" y="188640"/>
            <a:ext cx="79928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4400" dirty="0" smtClean="0">
                <a:solidFill>
                  <a:schemeClr val="accent1">
                    <a:lumMod val="75000"/>
                  </a:schemeClr>
                </a:solidFill>
              </a:rPr>
              <a:t>قياس درجة الرافعة التشغيلية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DOL</a:t>
            </a:r>
            <a:endParaRPr lang="ar-IQ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24936" cy="1143000"/>
          </a:xfrm>
        </p:spPr>
        <p:txBody>
          <a:bodyPr>
            <a:noAutofit/>
          </a:bodyPr>
          <a:lstStyle/>
          <a:p>
            <a:pPr algn="r"/>
            <a:r>
              <a:rPr lang="ar-IQ" sz="3600" dirty="0" smtClean="0">
                <a:solidFill>
                  <a:schemeClr val="accent6"/>
                </a:solidFill>
              </a:rPr>
              <a:t>لاحتساب درجة الرافعة التشغيلية عند مستوى واحد من المبيعات</a:t>
            </a:r>
            <a:endParaRPr lang="ar-IQ" sz="3600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618184"/>
            <a:ext cx="7488832" cy="27469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42915" cy="50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360040"/>
            <a:ext cx="842493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2186333" y="2060848"/>
            <a:ext cx="15215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المبيعات بالوحدات</a:t>
            </a:r>
            <a:endParaRPr lang="ar-IQ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865273" y="2708920"/>
            <a:ext cx="11945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ايراد المبيعات</a:t>
            </a:r>
            <a:endParaRPr lang="ar-IQ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95822" y="2996952"/>
            <a:ext cx="11881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ت.م تشغيلية</a:t>
            </a:r>
            <a:endParaRPr lang="ar-IQ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937251" y="3356992"/>
            <a:ext cx="12747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ت.ث تشغيلية</a:t>
            </a:r>
            <a:endParaRPr lang="ar-IQ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547664" y="4005064"/>
            <a:ext cx="21659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ربح فبل الضرائب و الفوائد</a:t>
            </a:r>
            <a:endParaRPr lang="ar-IQ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600" dirty="0" smtClean="0">
                <a:solidFill>
                  <a:srgbClr val="C00000"/>
                </a:solidFill>
              </a:rPr>
              <a:t>الرافعة المالية</a:t>
            </a:r>
            <a:endParaRPr lang="ar-IQ" sz="66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هي الاستخدام المحتمل للتكاليف المالية الثابتة لتعظيم اثر تغير الربح قبل الفائدة والضريبة في ربحية السهم الواحد للشركة</a:t>
            </a:r>
          </a:p>
          <a:p>
            <a:endParaRPr lang="ar-IQ" sz="2800" dirty="0" smtClean="0"/>
          </a:p>
          <a:p>
            <a:r>
              <a:rPr lang="ar-IQ" sz="4000" dirty="0" smtClean="0">
                <a:solidFill>
                  <a:schemeClr val="accent1">
                    <a:lumMod val="75000"/>
                  </a:schemeClr>
                </a:solidFill>
              </a:rPr>
              <a:t>وتقاس الرافعة المالية بالمعادلة </a:t>
            </a:r>
            <a:r>
              <a:rPr lang="ar-IQ" sz="4000" dirty="0" err="1" smtClean="0">
                <a:solidFill>
                  <a:schemeClr val="accent1">
                    <a:lumMod val="75000"/>
                  </a:schemeClr>
                </a:solidFill>
              </a:rPr>
              <a:t>التالية:</a:t>
            </a:r>
            <a:endParaRPr lang="ar-IQ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 smtClean="0"/>
          </a:p>
          <a:p>
            <a:r>
              <a:rPr lang="ar-IQ" sz="2800" dirty="0" smtClean="0"/>
              <a:t>النسبة المئوية في التغير النسبي </a:t>
            </a:r>
            <a:r>
              <a:rPr lang="en-US" sz="2800" dirty="0" smtClean="0"/>
              <a:t>EPS</a:t>
            </a:r>
          </a:p>
          <a:p>
            <a:pPr>
              <a:buNone/>
            </a:pPr>
            <a:r>
              <a:rPr lang="ar-IQ" sz="2800" dirty="0" smtClean="0"/>
              <a:t>ــــــــــــــــــــــــــــــــــــــــــــــــــــــــــــ</a:t>
            </a:r>
            <a:r>
              <a:rPr lang="en-US" sz="2800" dirty="0" smtClean="0"/>
              <a:t> DFL=    </a:t>
            </a:r>
            <a:r>
              <a:rPr lang="ar-IQ" sz="2800" dirty="0" smtClean="0"/>
              <a:t> </a:t>
            </a:r>
          </a:p>
          <a:p>
            <a:pPr>
              <a:buNone/>
            </a:pPr>
            <a:r>
              <a:rPr lang="ar-IQ" sz="2800" dirty="0" smtClean="0"/>
              <a:t>النسبة المئوية للتغير النسبي في </a:t>
            </a:r>
            <a:r>
              <a:rPr lang="en-US" sz="2800" dirty="0" smtClean="0"/>
              <a:t>EBIT</a:t>
            </a:r>
            <a:endParaRPr lang="ar-IQ" sz="2800" dirty="0" smtClean="0"/>
          </a:p>
          <a:p>
            <a:pPr>
              <a:buNone/>
            </a:pP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leverage</a:t>
            </a:r>
            <a:b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Refers to the effects that fixed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costs have on the returns that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shareholders earn; higher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leverage generally results in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higher but more volatile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return</a:t>
            </a:r>
            <a:endParaRPr lang="ar-IQ" sz="24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816424" y="1654929"/>
            <a:ext cx="4932040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الرافعة : </a:t>
            </a:r>
            <a:r>
              <a:rPr lang="ar-IQ" sz="3200" dirty="0" smtClean="0">
                <a:ln>
                  <a:solidFill>
                    <a:schemeClr val="tx1"/>
                  </a:solidFill>
                </a:ln>
              </a:rPr>
              <a:t>تنتج الرافعة عن استخدام الموجودات او الاموال ذات التكاليف الثابتة والتي تؤدي الى تحمل الشركة للتكاليف الثابتة التشغيلية </a:t>
            </a:r>
            <a:r>
              <a:rPr lang="ar-IQ" sz="3600" dirty="0" smtClean="0"/>
              <a:t>للتكاليف الثابتة </a:t>
            </a:r>
            <a:r>
              <a:rPr lang="ar-IQ" sz="3600" dirty="0" err="1" smtClean="0"/>
              <a:t>التشغيلية </a:t>
            </a:r>
            <a:r>
              <a:rPr lang="ar-IQ" sz="3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ar-IQ" sz="2400" dirty="0" smtClean="0">
                <a:solidFill>
                  <a:schemeClr val="accent1">
                    <a:lumMod val="75000"/>
                  </a:schemeClr>
                </a:solidFill>
              </a:rPr>
              <a:t>الاندثار-الايجار)بصورة عامة تؤدي زيادة الرافعة الى زيادة العوائد والمخاطرة بينما يؤدي انخفاض الرافعة الى انخفاض العائد </a:t>
            </a:r>
            <a:r>
              <a:rPr lang="ar-IQ" sz="2400" dirty="0" err="1" smtClean="0">
                <a:solidFill>
                  <a:schemeClr val="accent1">
                    <a:lumMod val="75000"/>
                  </a:schemeClr>
                </a:solidFill>
              </a:rPr>
              <a:t>والمخاطرة .</a:t>
            </a:r>
            <a:endParaRPr lang="ar-IQ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IQ" sz="3200" dirty="0" smtClean="0">
                <a:solidFill>
                  <a:srgbClr val="FF6600"/>
                </a:solidFill>
              </a:rPr>
              <a:t>       هيكل راس المال</a:t>
            </a:r>
            <a:r>
              <a:rPr lang="ar-IQ" sz="3200" dirty="0" smtClean="0"/>
              <a:t>: هو مزيج  من   </a:t>
            </a:r>
          </a:p>
          <a:p>
            <a:r>
              <a:rPr lang="ar-IQ" sz="3200" dirty="0" smtClean="0"/>
              <a:t>       القروض طويلة الاجل وحق الملكية في الشركة</a:t>
            </a:r>
          </a:p>
          <a:p>
            <a:endParaRPr lang="ar-IQ" sz="3200" dirty="0" smtClean="0">
              <a:ln>
                <a:solidFill>
                  <a:schemeClr val="tx1"/>
                </a:solidFill>
              </a:ln>
            </a:endParaRPr>
          </a:p>
          <a:p>
            <a:endParaRPr lang="ar-IQ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5536" y="2780928"/>
            <a:ext cx="3240360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Capital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tructure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mix of long-term debt and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Equity maintained by the firm.</a:t>
            </a:r>
            <a:endParaRPr lang="ar-IQ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ar-IQ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836712"/>
            <a:ext cx="8352928" cy="2664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مربع نص 4"/>
          <p:cNvSpPr txBox="1"/>
          <p:nvPr/>
        </p:nvSpPr>
        <p:spPr>
          <a:xfrm>
            <a:off x="557306" y="3645024"/>
            <a:ext cx="79031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المعادلة المباشرة لقياس درجة الرافعة المالية عند مستوى اساسي من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EBIT</a:t>
            </a:r>
            <a:endParaRPr lang="ar-IQ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548680"/>
            <a:ext cx="82192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2186333" y="2123564"/>
            <a:ext cx="15215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/>
              <a:t>المبيعات بالوحدات</a:t>
            </a:r>
            <a:endParaRPr lang="ar-IQ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009289" y="2627620"/>
            <a:ext cx="11945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/>
              <a:t>ايراد المبيعات</a:t>
            </a:r>
            <a:endParaRPr lang="ar-IQ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239838" y="2987660"/>
            <a:ext cx="11881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/>
              <a:t>- ت.م تشغيلية</a:t>
            </a:r>
            <a:endParaRPr lang="ar-IQ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009259" y="3275692"/>
            <a:ext cx="12747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/>
              <a:t>- ت.ث تشغيلية</a:t>
            </a:r>
            <a:endParaRPr lang="ar-IQ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547664" y="3923764"/>
            <a:ext cx="21659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/>
              <a:t>ربح فبل الضرائب و الفوائد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7" y="548680"/>
            <a:ext cx="8064895" cy="52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2298851" y="1988840"/>
            <a:ext cx="7296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rgbClr val="FF0000"/>
                </a:solidFill>
              </a:rPr>
              <a:t>- الفائدة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90278" y="2204864"/>
            <a:ext cx="114967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dirty="0" smtClean="0">
                <a:solidFill>
                  <a:srgbClr val="FF0000"/>
                </a:solidFill>
              </a:rPr>
              <a:t>صافي الربح قبل </a:t>
            </a:r>
          </a:p>
          <a:p>
            <a:r>
              <a:rPr lang="ar-IQ" sz="1400" dirty="0" smtClean="0">
                <a:solidFill>
                  <a:srgbClr val="FF0000"/>
                </a:solidFill>
              </a:rPr>
              <a:t>الضريبة والفائدة </a:t>
            </a:r>
            <a:endParaRPr lang="ar-IQ" sz="1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691406" y="2564904"/>
            <a:ext cx="9444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rgbClr val="FF0000"/>
                </a:solidFill>
              </a:rPr>
              <a:t>- الضريبة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736991" y="2905199"/>
            <a:ext cx="160172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b="1" dirty="0" smtClean="0">
                <a:solidFill>
                  <a:srgbClr val="FF0000"/>
                </a:solidFill>
              </a:rPr>
              <a:t>صافي الربح بعد الضريبة</a:t>
            </a:r>
            <a:endParaRPr lang="ar-IQ" sz="1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347864" y="3068960"/>
            <a:ext cx="11608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Tx/>
              <a:buChar char="-"/>
            </a:pPr>
            <a:r>
              <a:rPr lang="ar-IQ" sz="1200" b="1" dirty="0" smtClean="0">
                <a:solidFill>
                  <a:srgbClr val="FF0000"/>
                </a:solidFill>
              </a:rPr>
              <a:t> مدفوعات(مقسوم</a:t>
            </a:r>
            <a:r>
              <a:rPr lang="ar-IQ" sz="1200" b="1" dirty="0" err="1" smtClean="0">
                <a:solidFill>
                  <a:srgbClr val="FF0000"/>
                </a:solidFill>
              </a:rPr>
              <a:t>)</a:t>
            </a:r>
            <a:endParaRPr lang="ar-IQ" sz="1200" b="1" dirty="0" smtClean="0">
              <a:solidFill>
                <a:srgbClr val="FF0000"/>
              </a:solidFill>
            </a:endParaRPr>
          </a:p>
          <a:p>
            <a:r>
              <a:rPr lang="ar-IQ" sz="1200" b="1" dirty="0" smtClean="0">
                <a:solidFill>
                  <a:srgbClr val="FF0000"/>
                </a:solidFill>
              </a:rPr>
              <a:t>    الاسهم الممتازة</a:t>
            </a:r>
            <a:endParaRPr lang="ar-IQ" sz="1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580197" y="3645024"/>
            <a:ext cx="173637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b="1" dirty="0" smtClean="0">
                <a:solidFill>
                  <a:srgbClr val="FF0000"/>
                </a:solidFill>
              </a:rPr>
              <a:t>الربح المتاح </a:t>
            </a:r>
            <a:r>
              <a:rPr lang="ar-IQ" sz="1400" b="1" dirty="0" err="1" smtClean="0">
                <a:solidFill>
                  <a:srgbClr val="FF0000"/>
                </a:solidFill>
              </a:rPr>
              <a:t>للاسهم</a:t>
            </a:r>
            <a:r>
              <a:rPr lang="ar-IQ" sz="1400" b="1" dirty="0" smtClean="0">
                <a:solidFill>
                  <a:srgbClr val="FF0000"/>
                </a:solidFill>
              </a:rPr>
              <a:t> العادية</a:t>
            </a:r>
            <a:endParaRPr lang="ar-IQ" sz="1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001691" y="4293096"/>
            <a:ext cx="130676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b="1" dirty="0" smtClean="0">
                <a:solidFill>
                  <a:srgbClr val="FF0000"/>
                </a:solidFill>
              </a:rPr>
              <a:t>ربحية السهم الواحد</a:t>
            </a:r>
            <a:endParaRPr lang="ar-IQ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5982"/>
            <a:ext cx="8280920" cy="51252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0824" y="620688"/>
            <a:ext cx="7467600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IQ" sz="4900" dirty="0" smtClean="0">
                <a:solidFill>
                  <a:schemeClr val="accent3">
                    <a:lumMod val="50000"/>
                  </a:schemeClr>
                </a:solidFill>
              </a:rPr>
              <a:t>الرافعة الكلية 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sz="4400" dirty="0" smtClean="0"/>
              <a:t>هي الاستخدام المحتمل(الممكن) للتكاليف الثابتة </a:t>
            </a:r>
            <a:r>
              <a:rPr lang="ar-IQ" sz="4400" dirty="0" err="1" smtClean="0"/>
              <a:t>بكلا</a:t>
            </a:r>
            <a:r>
              <a:rPr lang="ar-IQ" sz="4400" dirty="0" smtClean="0"/>
              <a:t> نوعيها التشغيلية والمالية لتعظيم </a:t>
            </a:r>
            <a:r>
              <a:rPr lang="ar-IQ" sz="4400" dirty="0" err="1" smtClean="0"/>
              <a:t>تاثير</a:t>
            </a:r>
            <a:r>
              <a:rPr lang="ar-IQ" sz="4400" dirty="0" smtClean="0"/>
              <a:t> التغيير في المبيعات على ربحية السهم الواحد للشركة</a:t>
            </a:r>
            <a:endParaRPr lang="ar-IQ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4840" y="116632"/>
            <a:ext cx="7467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IQ" sz="4000" dirty="0" smtClean="0"/>
              <a:t>لقياس درجة الرافعة الكلية </a:t>
            </a:r>
            <a:r>
              <a:rPr lang="en-US" sz="4000" dirty="0" smtClean="0"/>
              <a:t>DTL</a:t>
            </a:r>
            <a:endParaRPr lang="ar-IQ" sz="400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412776"/>
            <a:ext cx="851996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1619672" y="4307612"/>
            <a:ext cx="626469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sz="3200" dirty="0" smtClean="0"/>
              <a:t>النسبة المئوية للتغيير في </a:t>
            </a:r>
            <a:r>
              <a:rPr lang="en-US" sz="3200" dirty="0" smtClean="0"/>
              <a:t>EPS</a:t>
            </a:r>
          </a:p>
          <a:p>
            <a:r>
              <a:rPr lang="ar-IQ" sz="3200" dirty="0" err="1" smtClean="0"/>
              <a:t>ــــــــــــــــــــــــــــــــــــــــــــــــ =</a:t>
            </a:r>
            <a:r>
              <a:rPr lang="ar-IQ" sz="3200" dirty="0" smtClean="0"/>
              <a:t> </a:t>
            </a:r>
            <a:r>
              <a:rPr lang="en-US" sz="3200" dirty="0" smtClean="0"/>
              <a:t>DTL</a:t>
            </a:r>
            <a:endParaRPr lang="ar-IQ" sz="3200" dirty="0" smtClean="0"/>
          </a:p>
          <a:p>
            <a:r>
              <a:rPr lang="ar-IQ" sz="3200" dirty="0" smtClean="0"/>
              <a:t>النسبة المئوية للتغيير في المبيعات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6104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825644" y="416858"/>
            <a:ext cx="7274748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rtlCol="1">
            <a:spAutoFit/>
          </a:bodyPr>
          <a:lstStyle/>
          <a:p>
            <a:r>
              <a:rPr lang="ar-IQ" sz="4000" dirty="0" smtClean="0"/>
              <a:t>المعادلة المباشرة لقياس الرافعة الكلية </a:t>
            </a:r>
            <a:r>
              <a:rPr lang="en-US" sz="4000" dirty="0" smtClean="0"/>
              <a:t>DTL</a:t>
            </a:r>
            <a:endParaRPr lang="ar-IQ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84784"/>
            <a:ext cx="7848872" cy="230276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107504" y="836712"/>
            <a:ext cx="8650125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1">
            <a:spAutoFit/>
          </a:bodyPr>
          <a:lstStyle/>
          <a:p>
            <a:r>
              <a:rPr lang="ar-IQ" sz="3200" dirty="0" smtClean="0"/>
              <a:t>الرافعة الكلية هي حاصل ضرب الرافعة </a:t>
            </a:r>
            <a:r>
              <a:rPr lang="ar-IQ" sz="3200" dirty="0" err="1" smtClean="0"/>
              <a:t>المالية </a:t>
            </a:r>
            <a:r>
              <a:rPr lang="ar-IQ" sz="3200" dirty="0" smtClean="0"/>
              <a:t>× الرافعة التشغيلية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800" dirty="0" smtClean="0">
                <a:solidFill>
                  <a:schemeClr val="accent1">
                    <a:lumMod val="75000"/>
                  </a:schemeClr>
                </a:solidFill>
              </a:rPr>
              <a:t>هيكل راس المال في الشركة </a:t>
            </a:r>
            <a:endParaRPr lang="ar-IQ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IQ" sz="4000" dirty="0" smtClean="0"/>
              <a:t>هو واحد من اكثر المجالات تعقيدا في القرارات المالية وذلك بسبب علاقته المتداخلة مع باقي متغيرات القرار المالي </a:t>
            </a:r>
          </a:p>
          <a:p>
            <a:r>
              <a:rPr lang="ar-IQ" sz="4000" dirty="0" smtClean="0"/>
              <a:t>ان قرارات راس المال الضعيفة يمكن ان </a:t>
            </a:r>
            <a:r>
              <a:rPr lang="ar-IQ" sz="4000" dirty="0" err="1" smtClean="0"/>
              <a:t>تادي</a:t>
            </a:r>
            <a:r>
              <a:rPr lang="ar-IQ" sz="4000" dirty="0" smtClean="0"/>
              <a:t> الى تحمل الشركة تكاليف عالية</a:t>
            </a:r>
          </a:p>
          <a:p>
            <a:r>
              <a:rPr lang="ar-IQ" sz="4000" dirty="0" smtClean="0"/>
              <a:t>اما القرارات الفعالة يمكن ان تخفض من كلفة التمويل وارتفاع صافي القيمة الحالية</a:t>
            </a:r>
            <a:endParaRPr lang="ar-IQ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IQ" sz="4000" dirty="0" smtClean="0">
                <a:solidFill>
                  <a:srgbClr val="00B050"/>
                </a:solidFill>
              </a:rPr>
              <a:t>هيكل راس المال</a:t>
            </a:r>
            <a:endParaRPr lang="ar-IQ" sz="4000" dirty="0">
              <a:solidFill>
                <a:srgbClr val="00B05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7" y="1070595"/>
            <a:ext cx="72008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3881757" y="1412776"/>
            <a:ext cx="14510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6"/>
                </a:solidFill>
              </a:rPr>
              <a:t>الميزانية العمومية</a:t>
            </a:r>
            <a:endParaRPr lang="ar-IQ" dirty="0">
              <a:solidFill>
                <a:schemeClr val="accent6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33628" y="1844824"/>
            <a:ext cx="15905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6"/>
                </a:solidFill>
              </a:rPr>
              <a:t>المطلوبات المتداولة</a:t>
            </a:r>
            <a:endParaRPr lang="ar-IQ" dirty="0">
              <a:solidFill>
                <a:schemeClr val="accent6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89253" y="2204864"/>
            <a:ext cx="134684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6"/>
                </a:solidFill>
              </a:rPr>
              <a:t>القروض طويلة </a:t>
            </a:r>
          </a:p>
          <a:p>
            <a:r>
              <a:rPr lang="ar-IQ" dirty="0" smtClean="0">
                <a:solidFill>
                  <a:schemeClr val="accent6"/>
                </a:solidFill>
              </a:rPr>
              <a:t>الاجل</a:t>
            </a:r>
            <a:endParaRPr lang="ar-IQ" dirty="0">
              <a:solidFill>
                <a:schemeClr val="accent6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3968" y="3162454"/>
            <a:ext cx="115127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600" dirty="0" smtClean="0">
                <a:solidFill>
                  <a:schemeClr val="accent6"/>
                </a:solidFill>
              </a:rPr>
              <a:t>الاسهم الممتازة</a:t>
            </a:r>
            <a:endParaRPr lang="ar-IQ" sz="1600" dirty="0">
              <a:solidFill>
                <a:schemeClr val="accent6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406393" y="3707740"/>
            <a:ext cx="11737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6"/>
                </a:solidFill>
              </a:rPr>
              <a:t>الاسهم العادية</a:t>
            </a:r>
            <a:endParaRPr lang="ar-IQ" dirty="0">
              <a:solidFill>
                <a:schemeClr val="accent6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577472" y="2627620"/>
            <a:ext cx="13789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6"/>
                </a:solidFill>
              </a:rPr>
              <a:t>راس المال الكلي</a:t>
            </a:r>
            <a:endParaRPr lang="ar-IQ" dirty="0">
              <a:solidFill>
                <a:schemeClr val="accent6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44008" y="3933056"/>
            <a:ext cx="84991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chemeClr val="accent6"/>
                </a:solidFill>
              </a:rPr>
              <a:t>الارباح </a:t>
            </a:r>
          </a:p>
          <a:p>
            <a:r>
              <a:rPr lang="ar-IQ" dirty="0" smtClean="0">
                <a:solidFill>
                  <a:schemeClr val="accent6"/>
                </a:solidFill>
              </a:rPr>
              <a:t>المحتجزة</a:t>
            </a:r>
            <a:endParaRPr lang="ar-IQ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94928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IQ" sz="3600" dirty="0" smtClean="0">
                <a:ln>
                  <a:solidFill>
                    <a:srgbClr val="1D651F"/>
                  </a:solidFill>
                </a:ln>
                <a:solidFill>
                  <a:srgbClr val="1D651F"/>
                </a:solidFill>
              </a:rPr>
              <a:t>الصيغة العامة لكشف الدخل وانواع الرافعة</a:t>
            </a:r>
            <a:endParaRPr lang="ar-IQ" sz="3600" dirty="0">
              <a:ln>
                <a:solidFill>
                  <a:srgbClr val="1D651F"/>
                </a:solidFill>
              </a:ln>
              <a:solidFill>
                <a:srgbClr val="1D651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41497"/>
            <a:ext cx="8229600" cy="39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4427984" y="1412776"/>
            <a:ext cx="12241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ايراد المبيعات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932040" y="1700808"/>
            <a:ext cx="15121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- كلفة البضاعة المباعة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860032" y="1988840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smtClean="0">
                <a:solidFill>
                  <a:srgbClr val="002060"/>
                </a:solidFill>
              </a:rPr>
              <a:t> </a:t>
            </a:r>
            <a:r>
              <a:rPr lang="ar-IQ" sz="1400" dirty="0" smtClean="0">
                <a:solidFill>
                  <a:srgbClr val="002060"/>
                </a:solidFill>
              </a:rPr>
              <a:t>اجمالي الربح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08104" y="2204864"/>
            <a:ext cx="20162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1600" dirty="0" smtClean="0">
                <a:solidFill>
                  <a:srgbClr val="002060"/>
                </a:solidFill>
              </a:rPr>
              <a:t>- المصاريف التشغيلية</a:t>
            </a:r>
            <a:endParaRPr lang="ar-IQ" sz="1600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516216" y="3068960"/>
            <a:ext cx="14401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1600" dirty="0" smtClean="0">
                <a:solidFill>
                  <a:srgbClr val="002060"/>
                </a:solidFill>
              </a:rPr>
              <a:t>الرافعة الكلية</a:t>
            </a:r>
            <a:endParaRPr lang="ar-IQ" sz="1600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259632" y="2276872"/>
            <a:ext cx="13452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rgbClr val="002060"/>
                </a:solidFill>
              </a:rPr>
              <a:t>الرافعة التشغيلية</a:t>
            </a:r>
            <a:endParaRPr lang="ar-IQ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259632" y="3645024"/>
            <a:ext cx="11641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rgbClr val="002060"/>
                </a:solidFill>
              </a:rPr>
              <a:t>الرافعة المالية</a:t>
            </a:r>
            <a:endParaRPr lang="ar-IQ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231732" y="2492896"/>
            <a:ext cx="143661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الربح الضريبة والفائدة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572000" y="285293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705700" y="2708920"/>
            <a:ext cx="62709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- الفوائد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042481" y="2996952"/>
            <a:ext cx="161775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صافي الربح قبل الضريبة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048592" y="3212976"/>
            <a:ext cx="81144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- الضرائب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978488" y="3481263"/>
            <a:ext cx="16097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صافي الربح بعد الضريبة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12365" y="3717032"/>
            <a:ext cx="271196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- مقسوم الارباح </a:t>
            </a:r>
            <a:r>
              <a:rPr lang="ar-IQ" sz="1400" dirty="0" err="1" smtClean="0">
                <a:solidFill>
                  <a:srgbClr val="002060"/>
                </a:solidFill>
              </a:rPr>
              <a:t>للاسهم</a:t>
            </a:r>
            <a:r>
              <a:rPr lang="ar-IQ" sz="1400" dirty="0" smtClean="0">
                <a:solidFill>
                  <a:srgbClr val="002060"/>
                </a:solidFill>
              </a:rPr>
              <a:t> </a:t>
            </a:r>
            <a:r>
              <a:rPr lang="ar-IQ" sz="1400" dirty="0" err="1" smtClean="0">
                <a:solidFill>
                  <a:srgbClr val="002060"/>
                </a:solidFill>
              </a:rPr>
              <a:t>العاالممتازة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372200" y="3933056"/>
            <a:ext cx="218842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الارباح المتاحة لحملة الاسهم العادية</a:t>
            </a:r>
            <a:endParaRPr lang="ar-IQ" sz="1400" dirty="0">
              <a:solidFill>
                <a:srgbClr val="00206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974316" y="4345359"/>
            <a:ext cx="125386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dirty="0" smtClean="0">
                <a:solidFill>
                  <a:srgbClr val="002060"/>
                </a:solidFill>
              </a:rPr>
              <a:t>ربحية السهم الواحد</a:t>
            </a:r>
            <a:endParaRPr lang="ar-IQ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6600" dirty="0" smtClean="0">
                <a:solidFill>
                  <a:schemeClr val="accent1">
                    <a:lumMod val="75000"/>
                  </a:schemeClr>
                </a:solidFill>
              </a:rPr>
              <a:t>نظرية هيكل راس المال</a:t>
            </a:r>
            <a:endParaRPr lang="ar-IQ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IQ" sz="4000" dirty="0" smtClean="0">
                <a:solidFill>
                  <a:schemeClr val="tx2">
                    <a:lumMod val="50000"/>
                  </a:schemeClr>
                </a:solidFill>
              </a:rPr>
              <a:t>يمكن استخدامها في تحديد هيكل راس المال الامثل في الشركة </a:t>
            </a:r>
          </a:p>
          <a:p>
            <a:r>
              <a:rPr lang="ar-IQ" sz="4000" dirty="0" smtClean="0">
                <a:solidFill>
                  <a:schemeClr val="tx2">
                    <a:lumMod val="50000"/>
                  </a:schemeClr>
                </a:solidFill>
              </a:rPr>
              <a:t>ان النظرية المالية تقدم المساعدة في فهم كيفية اختيار الشركة لمزيج الاموال وكيفية </a:t>
            </a:r>
            <a:r>
              <a:rPr lang="ar-IQ" sz="4000" dirty="0" err="1" smtClean="0">
                <a:solidFill>
                  <a:schemeClr val="tx2">
                    <a:lumMod val="50000"/>
                  </a:schemeClr>
                </a:solidFill>
              </a:rPr>
              <a:t>تاثير</a:t>
            </a:r>
            <a:r>
              <a:rPr lang="ar-IQ" sz="4000" dirty="0" smtClean="0">
                <a:solidFill>
                  <a:schemeClr val="tx2">
                    <a:lumMod val="50000"/>
                  </a:schemeClr>
                </a:solidFill>
              </a:rPr>
              <a:t> ذلك في قيمة الشركة </a:t>
            </a:r>
            <a:endParaRPr lang="ar-IQ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63141"/>
            <a:ext cx="8537762" cy="492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126"/>
            <a:ext cx="8424936" cy="52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63" y="116632"/>
            <a:ext cx="877156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942"/>
            <a:ext cx="8424936" cy="657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764704"/>
            <a:ext cx="78488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r>
              <a:rPr lang="ar-IQ" dirty="0" smtClean="0"/>
              <a:t>اس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4890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251520" y="-27384"/>
            <a:ext cx="8518678" cy="1261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IQ" sz="3600" dirty="0" smtClean="0">
                <a:solidFill>
                  <a:schemeClr val="accent6"/>
                </a:solidFill>
              </a:rPr>
              <a:t>استبدال حق الملكية </a:t>
            </a:r>
            <a:r>
              <a:rPr lang="ar-IQ" sz="3600" dirty="0" err="1" smtClean="0">
                <a:solidFill>
                  <a:schemeClr val="accent6"/>
                </a:solidFill>
              </a:rPr>
              <a:t>بالقروض </a:t>
            </a:r>
            <a:r>
              <a:rPr lang="ar-IQ" sz="3600" dirty="0" smtClean="0">
                <a:solidFill>
                  <a:schemeClr val="accent6"/>
                </a:solidFill>
              </a:rPr>
              <a:t>(عند زيادة نسبة </a:t>
            </a:r>
            <a:r>
              <a:rPr lang="ar-IQ" sz="3600" dirty="0" err="1" smtClean="0">
                <a:solidFill>
                  <a:schemeClr val="accent6"/>
                </a:solidFill>
              </a:rPr>
              <a:t>المديونية )</a:t>
            </a:r>
            <a:r>
              <a:rPr lang="ar-IQ" sz="36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ar-IQ" sz="3600" dirty="0" smtClean="0">
                <a:solidFill>
                  <a:schemeClr val="accent6"/>
                </a:solidFill>
              </a:rPr>
              <a:t>فان مستويات </a:t>
            </a:r>
            <a:r>
              <a:rPr lang="en-US" sz="3600" dirty="0" smtClean="0">
                <a:solidFill>
                  <a:schemeClr val="accent6"/>
                </a:solidFill>
              </a:rPr>
              <a:t> EPS</a:t>
            </a:r>
            <a:r>
              <a:rPr lang="ar-IQ" sz="4000" dirty="0" smtClean="0">
                <a:solidFill>
                  <a:schemeClr val="accent6"/>
                </a:solidFill>
              </a:rPr>
              <a:t>تزداد</a:t>
            </a:r>
            <a:endParaRPr lang="ar-IQ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7152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IQ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هيكل رأس المال الامثل</a:t>
            </a:r>
            <a:endParaRPr lang="ar-IQ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77213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7282"/>
            <a:ext cx="8496944" cy="21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945869" y="404664"/>
            <a:ext cx="7154523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IQ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تحديد قيمة الشركة من المعادلة الاتية</a:t>
            </a:r>
            <a:endParaRPr lang="ar-IQ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345710" y="171797"/>
            <a:ext cx="7970706" cy="138499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r>
              <a:rPr lang="ar-IQ" sz="2800" dirty="0" smtClean="0"/>
              <a:t>مقارنة هياكل رأس المال البديلة</a:t>
            </a:r>
          </a:p>
          <a:p>
            <a:r>
              <a:rPr lang="ar-IQ" sz="2800" dirty="0" smtClean="0"/>
              <a:t>يوضح الشكل مستوى </a:t>
            </a:r>
            <a:r>
              <a:rPr lang="en-US" sz="2800" dirty="0" smtClean="0"/>
              <a:t>EPS</a:t>
            </a:r>
            <a:r>
              <a:rPr lang="ar-IQ" sz="2800" dirty="0" smtClean="0"/>
              <a:t>المتوقع لكل مستوى من مستويات </a:t>
            </a:r>
            <a:r>
              <a:rPr lang="en-US" sz="2800" dirty="0" smtClean="0"/>
              <a:t>EBIT</a:t>
            </a:r>
            <a:r>
              <a:rPr lang="ar-IQ" dirty="0" smtClean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600" dirty="0" smtClean="0">
                <a:solidFill>
                  <a:schemeClr val="accent1">
                    <a:lumMod val="75000"/>
                  </a:schemeClr>
                </a:solidFill>
              </a:rPr>
              <a:t>تحليل التعادل</a:t>
            </a:r>
            <a:endParaRPr lang="ar-IQ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IQ" sz="3600" dirty="0" smtClean="0"/>
              <a:t>يسمى احيانا بتحليل </a:t>
            </a:r>
            <a:r>
              <a:rPr lang="ar-IQ" sz="3600" dirty="0" err="1" smtClean="0"/>
              <a:t>الكلفة </a:t>
            </a:r>
            <a:r>
              <a:rPr lang="ar-IQ" sz="3600" dirty="0" smtClean="0"/>
              <a:t>–الحجم-الربح ويستخدم من قبل الشركة من اجل </a:t>
            </a:r>
          </a:p>
          <a:p>
            <a:r>
              <a:rPr lang="ar-IQ" sz="3600" dirty="0" smtClean="0"/>
              <a:t>تحديد مستوى العمليات الضرورية لتغطية كل التكاليف التشغيلية </a:t>
            </a:r>
          </a:p>
          <a:p>
            <a:r>
              <a:rPr lang="ar-IQ" sz="3600" dirty="0" smtClean="0"/>
              <a:t>وتقسيم الارباح المتحققة في مستويات مختلفة من المبيعات</a:t>
            </a: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09725"/>
            <a:ext cx="7920880" cy="25953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ربع نص 3"/>
          <p:cNvSpPr txBox="1"/>
          <p:nvPr/>
        </p:nvSpPr>
        <p:spPr>
          <a:xfrm>
            <a:off x="899592" y="548680"/>
            <a:ext cx="6953483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IQ" sz="4400" dirty="0" smtClean="0"/>
              <a:t>لتقدير قيمة السهم الواحد للشركة</a:t>
            </a:r>
            <a:endParaRPr lang="ar-IQ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416824" cy="512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462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84" y="1412776"/>
            <a:ext cx="8100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107504" y="332656"/>
            <a:ext cx="867577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IQ" sz="3600" dirty="0" smtClean="0">
                <a:solidFill>
                  <a:schemeClr val="accent6"/>
                </a:solidFill>
              </a:rPr>
              <a:t>تقدير قيمة السهم و </a:t>
            </a:r>
            <a:r>
              <a:rPr lang="en-US" sz="3600" dirty="0" smtClean="0">
                <a:solidFill>
                  <a:schemeClr val="accent6"/>
                </a:solidFill>
              </a:rPr>
              <a:t> EPS </a:t>
            </a:r>
            <a:r>
              <a:rPr lang="ar-IQ" sz="3600" dirty="0" smtClean="0">
                <a:solidFill>
                  <a:schemeClr val="accent6"/>
                </a:solidFill>
              </a:rPr>
              <a:t>لهياكل بديلة لراس المال للشركة</a:t>
            </a:r>
            <a:endParaRPr lang="ar-IQ"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5"/>
            <a:ext cx="835292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19" cy="47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88640"/>
            <a:ext cx="807483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16" y="404664"/>
            <a:ext cx="78290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71" y="476672"/>
            <a:ext cx="88106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5003424" y="2348880"/>
            <a:ext cx="108074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600" dirty="0" smtClean="0">
                <a:solidFill>
                  <a:srgbClr val="0070C0"/>
                </a:solidFill>
              </a:rPr>
              <a:t>ايراد المبيعات</a:t>
            </a:r>
            <a:endParaRPr lang="ar-IQ" sz="1600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436096" y="2884874"/>
            <a:ext cx="151035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dirty="0" smtClean="0">
                <a:solidFill>
                  <a:srgbClr val="0070C0"/>
                </a:solidFill>
              </a:rPr>
              <a:t>التكاليف التشغيلية الثابتة</a:t>
            </a:r>
            <a:endParaRPr lang="ar-IQ" sz="1400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08104" y="3276273"/>
            <a:ext cx="135005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600" dirty="0" smtClean="0">
                <a:solidFill>
                  <a:srgbClr val="0070C0"/>
                </a:solidFill>
              </a:rPr>
              <a:t>التكاليف التشغيلية </a:t>
            </a:r>
          </a:p>
          <a:p>
            <a:r>
              <a:rPr lang="ar-IQ" sz="1600" dirty="0" smtClean="0">
                <a:solidFill>
                  <a:srgbClr val="0070C0"/>
                </a:solidFill>
              </a:rPr>
              <a:t>المتغيرة</a:t>
            </a:r>
            <a:endParaRPr lang="ar-IQ" sz="1600" dirty="0">
              <a:solidFill>
                <a:srgbClr val="0070C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923928" y="4005064"/>
            <a:ext cx="188064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600" dirty="0" smtClean="0">
                <a:solidFill>
                  <a:srgbClr val="0070C0"/>
                </a:solidFill>
              </a:rPr>
              <a:t>الربح قبل الضريبة والفائدة</a:t>
            </a:r>
            <a:endParaRPr lang="ar-IQ" sz="1600" dirty="0">
              <a:solidFill>
                <a:srgbClr val="0070C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71600" y="3356992"/>
            <a:ext cx="13452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dirty="0" smtClean="0">
                <a:solidFill>
                  <a:srgbClr val="0070C0"/>
                </a:solidFill>
              </a:rPr>
              <a:t>الرافعة التشغيلية</a:t>
            </a:r>
            <a:endParaRPr lang="ar-IQ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63" y="332656"/>
            <a:ext cx="872379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78194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IQ" sz="6600" dirty="0" smtClean="0"/>
              <a:t>المدخل الجبري</a:t>
            </a:r>
            <a:r>
              <a:rPr lang="ar-IQ" sz="3200" dirty="0" smtClean="0"/>
              <a:t/>
            </a:r>
            <a:br>
              <a:rPr lang="ar-IQ" sz="3200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08" y="260648"/>
            <a:ext cx="87724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5249523" y="1124744"/>
            <a:ext cx="12666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800" dirty="0" smtClean="0">
                <a:solidFill>
                  <a:srgbClr val="0070C0"/>
                </a:solidFill>
              </a:rPr>
              <a:t>سعر البيع</a:t>
            </a:r>
            <a:endParaRPr lang="ar-IQ" sz="2800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49179" y="1916832"/>
            <a:ext cx="285526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800" dirty="0" smtClean="0">
                <a:solidFill>
                  <a:srgbClr val="0070C0"/>
                </a:solidFill>
              </a:rPr>
              <a:t>كمية المبيعات بالوحدات</a:t>
            </a:r>
            <a:endParaRPr lang="ar-IQ" sz="2800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48264" y="2492896"/>
            <a:ext cx="193514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400" dirty="0" smtClean="0">
                <a:solidFill>
                  <a:srgbClr val="0070C0"/>
                </a:solidFill>
              </a:rPr>
              <a:t>التكاليف التشغيلية </a:t>
            </a:r>
          </a:p>
          <a:p>
            <a:r>
              <a:rPr lang="ar-IQ" sz="2400" dirty="0" smtClean="0">
                <a:solidFill>
                  <a:srgbClr val="0070C0"/>
                </a:solidFill>
              </a:rPr>
              <a:t>الثابتة</a:t>
            </a:r>
            <a:endParaRPr lang="ar-IQ" sz="2400" dirty="0">
              <a:solidFill>
                <a:srgbClr val="0070C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034279" y="3573016"/>
            <a:ext cx="185820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400" dirty="0" smtClean="0">
                <a:solidFill>
                  <a:srgbClr val="0070C0"/>
                </a:solidFill>
              </a:rPr>
              <a:t>التكاليف التشغيلية</a:t>
            </a:r>
          </a:p>
          <a:p>
            <a:r>
              <a:rPr lang="ar-IQ" sz="2400" dirty="0" smtClean="0">
                <a:solidFill>
                  <a:srgbClr val="0070C0"/>
                </a:solidFill>
              </a:rPr>
              <a:t> المتغيرة</a:t>
            </a:r>
            <a:endParaRPr lang="ar-IQ" sz="2400" dirty="0">
              <a:solidFill>
                <a:srgbClr val="0070C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164972" y="332656"/>
            <a:ext cx="722345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4000" dirty="0" smtClean="0"/>
              <a:t>المدخل الجبري باستخدام المتغيرات </a:t>
            </a:r>
            <a:r>
              <a:rPr lang="ar-IQ" sz="4000" dirty="0" err="1" smtClean="0"/>
              <a:t>الاتية:-</a:t>
            </a:r>
            <a:r>
              <a:rPr lang="ar-IQ" sz="4000" dirty="0" smtClean="0"/>
              <a:t> </a:t>
            </a:r>
            <a:endParaRPr lang="ar-IQ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3"/>
            <a:ext cx="822960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1187624" y="764704"/>
            <a:ext cx="680026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IQ" sz="4400" dirty="0" smtClean="0">
                <a:solidFill>
                  <a:schemeClr val="accent6"/>
                </a:solidFill>
              </a:rPr>
              <a:t>لاحتساب الربح قبل الضرائب والفوائد</a:t>
            </a:r>
            <a:endParaRPr lang="ar-IQ" sz="4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008" y="3510136"/>
            <a:ext cx="9036496" cy="1143000"/>
          </a:xfrm>
        </p:spPr>
        <p:txBody>
          <a:bodyPr>
            <a:normAutofit/>
          </a:bodyPr>
          <a:lstStyle/>
          <a:p>
            <a:r>
              <a:rPr lang="ar-IQ" sz="2700" b="1" dirty="0" smtClean="0"/>
              <a:t>كمية المبيعات بالوحدات= التكاليف التشغيلية </a:t>
            </a:r>
            <a:r>
              <a:rPr lang="ar-IQ" sz="2700" b="1" dirty="0" err="1" smtClean="0"/>
              <a:t>الثابتة </a:t>
            </a:r>
            <a:r>
              <a:rPr lang="ar-IQ" sz="2700" b="1" dirty="0" smtClean="0"/>
              <a:t>/ السعر- التكاليف المتغيرة</a:t>
            </a:r>
            <a:endParaRPr lang="ar-IQ" sz="27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2349186" y="908720"/>
            <a:ext cx="485581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800" dirty="0" smtClean="0">
                <a:solidFill>
                  <a:schemeClr val="accent6"/>
                </a:solidFill>
              </a:rPr>
              <a:t>لجعل </a:t>
            </a:r>
            <a:r>
              <a:rPr lang="en-US" sz="2800" dirty="0" smtClean="0">
                <a:solidFill>
                  <a:schemeClr val="accent6"/>
                </a:solidFill>
              </a:rPr>
              <a:t>EPIT</a:t>
            </a:r>
            <a:r>
              <a:rPr lang="ar-IQ" sz="2800" dirty="0" err="1" smtClean="0">
                <a:solidFill>
                  <a:schemeClr val="accent6"/>
                </a:solidFill>
              </a:rPr>
              <a:t>=صفر       </a:t>
            </a:r>
            <a:r>
              <a:rPr lang="ar-IQ" sz="2800" dirty="0" smtClean="0">
                <a:solidFill>
                  <a:schemeClr val="accent6"/>
                </a:solidFill>
              </a:rPr>
              <a:t>( نقطة التعادل</a:t>
            </a:r>
            <a:r>
              <a:rPr lang="ar-IQ" sz="2800" dirty="0" err="1" smtClean="0">
                <a:solidFill>
                  <a:schemeClr val="accent6"/>
                </a:solidFill>
              </a:rPr>
              <a:t>)</a:t>
            </a:r>
            <a:endParaRPr lang="ar-IQ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8394</TotalTime>
  <Words>608</Words>
  <Application>Microsoft Office PowerPoint</Application>
  <PresentationFormat>On-screen Show (4:3)</PresentationFormat>
  <Paragraphs>125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مشربية</vt:lpstr>
      <vt:lpstr>PowerPoint Presentation</vt:lpstr>
      <vt:lpstr>leverage Refers to the effects that fixed costs have on the returns that shareholders earn; higher leverage generally results in higher but more volatile return</vt:lpstr>
      <vt:lpstr>الصيغة العامة لكشف الدخل وانواع الرافعة</vt:lpstr>
      <vt:lpstr>تحليل التعادل</vt:lpstr>
      <vt:lpstr>PowerPoint Presentation</vt:lpstr>
      <vt:lpstr>المدخل الجبري </vt:lpstr>
      <vt:lpstr>PowerPoint Presentation</vt:lpstr>
      <vt:lpstr>PowerPoint Presentation</vt:lpstr>
      <vt:lpstr>كمية المبيعات بالوحدات= التكاليف التشغيلية الثابتة / السعر- التكاليف المتغيرة</vt:lpstr>
      <vt:lpstr>شركة لبيع البوسترات بالمفرد لديها تكاليف تشغيلية ثابتة مقدارها 2500 دولار وسعر بيع للوحدة الواحدة 10 دولار والتكاليف المتغيرة للوحدة الواحدة 5 دولار . Q= 2500           10-5 Q= 500 وحدة</vt:lpstr>
      <vt:lpstr>المدخل البياني</vt:lpstr>
      <vt:lpstr>PowerPoint Presentation</vt:lpstr>
      <vt:lpstr>PowerPoint Presentation</vt:lpstr>
      <vt:lpstr>الرافعة التشغيلية</vt:lpstr>
      <vt:lpstr>PowerPoint Presentation</vt:lpstr>
      <vt:lpstr>لاحتساب درجة الرافعة التشغيلية عند مستوى واحد من المبيعات</vt:lpstr>
      <vt:lpstr>PowerPoint Presentation</vt:lpstr>
      <vt:lpstr>PowerPoint Presentation</vt:lpstr>
      <vt:lpstr>الرافعة المالية</vt:lpstr>
      <vt:lpstr>PowerPoint Presentation</vt:lpstr>
      <vt:lpstr>PowerPoint Presentation</vt:lpstr>
      <vt:lpstr>PowerPoint Presentation</vt:lpstr>
      <vt:lpstr>PowerPoint Presentation</vt:lpstr>
      <vt:lpstr>الرافعة الكلية  هي الاستخدام المحتمل(الممكن) للتكاليف الثابتة بكلا نوعيها التشغيلية والمالية لتعظيم تاثير التغيير في المبيعات على ربحية السهم الواحد للشركة</vt:lpstr>
      <vt:lpstr>لقياس درجة الرافعة الكلية DTL</vt:lpstr>
      <vt:lpstr>PowerPoint Presentation</vt:lpstr>
      <vt:lpstr>PowerPoint Presentation</vt:lpstr>
      <vt:lpstr>هيكل راس المال في الشركة </vt:lpstr>
      <vt:lpstr>هيكل راس المال</vt:lpstr>
      <vt:lpstr>نظرية هيكل راس المال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</vt:lpstr>
      <vt:lpstr>هيكل رأس المال الامثل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omar</dc:creator>
  <cp:lastModifiedBy>DELL1</cp:lastModifiedBy>
  <cp:revision>109</cp:revision>
  <dcterms:created xsi:type="dcterms:W3CDTF">2015-12-11T06:47:22Z</dcterms:created>
  <dcterms:modified xsi:type="dcterms:W3CDTF">2019-10-20T22:37:05Z</dcterms:modified>
</cp:coreProperties>
</file>