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F6B70F9F-5D59-4373-AC4B-CE5372E7C715}" type="datetimeFigureOut">
              <a:rPr lang="en-US" smtClean="0"/>
              <a:t>10/24/2019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3DC9B69-7142-4576-A7F7-069687560D8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6B70F9F-5D59-4373-AC4B-CE5372E7C715}"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C9B69-7142-4576-A7F7-069687560D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6B70F9F-5D59-4373-AC4B-CE5372E7C715}"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C9B69-7142-4576-A7F7-069687560D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6B70F9F-5D59-4373-AC4B-CE5372E7C715}"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C9B69-7142-4576-A7F7-069687560D8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F6B70F9F-5D59-4373-AC4B-CE5372E7C715}"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C9B69-7142-4576-A7F7-069687560D8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6B70F9F-5D59-4373-AC4B-CE5372E7C715}"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DC9B69-7142-4576-A7F7-069687560D8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F6B70F9F-5D59-4373-AC4B-CE5372E7C715}" type="datetimeFigureOut">
              <a:rPr lang="en-US" smtClean="0"/>
              <a:t>10/24/2019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DC9B69-7142-4576-A7F7-069687560D8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F6B70F9F-5D59-4373-AC4B-CE5372E7C715}" type="datetimeFigureOut">
              <a:rPr lang="en-US" smtClean="0"/>
              <a:t>10/24/2019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DC9B69-7142-4576-A7F7-069687560D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70F9F-5D59-4373-AC4B-CE5372E7C715}" type="datetimeFigureOut">
              <a:rPr lang="en-US" smtClean="0"/>
              <a:t>10/24/2019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DC9B69-7142-4576-A7F7-069687560D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6B70F9F-5D59-4373-AC4B-CE5372E7C715}"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DC9B69-7142-4576-A7F7-069687560D8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F6B70F9F-5D59-4373-AC4B-CE5372E7C715}"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3DC9B69-7142-4576-A7F7-069687560D8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6B70F9F-5D59-4373-AC4B-CE5372E7C715}" type="datetimeFigureOut">
              <a:rPr lang="en-US" smtClean="0"/>
              <a:t>10/24/2019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3DC9B69-7142-4576-A7F7-069687560D8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IQ" dirty="0" smtClean="0"/>
              <a:t>المزيج التسويقي </a:t>
            </a:r>
            <a:endParaRPr lang="en-US" dirty="0"/>
          </a:p>
        </p:txBody>
      </p:sp>
      <p:sp>
        <p:nvSpPr>
          <p:cNvPr id="3" name="عنوان فرعي 2"/>
          <p:cNvSpPr>
            <a:spLocks noGrp="1"/>
          </p:cNvSpPr>
          <p:nvPr>
            <p:ph type="subTitle" idx="1"/>
          </p:nvPr>
        </p:nvSpPr>
        <p:spPr/>
        <p:txBody>
          <a:bodyPr/>
          <a:lstStyle/>
          <a:p>
            <a:pPr algn="ctr"/>
            <a:r>
              <a:rPr lang="ar-IQ" dirty="0" smtClean="0"/>
              <a:t>اعداد </a:t>
            </a:r>
          </a:p>
          <a:p>
            <a:pPr algn="ctr"/>
            <a:r>
              <a:rPr lang="ar-IQ" dirty="0" smtClean="0"/>
              <a:t>الدكتورة سارة علي سعيد العامري</a:t>
            </a:r>
            <a:endParaRPr lang="en-US" dirty="0"/>
          </a:p>
        </p:txBody>
      </p:sp>
    </p:spTree>
    <p:extLst>
      <p:ext uri="{BB962C8B-B14F-4D97-AF65-F5344CB8AC3E}">
        <p14:creationId xmlns:p14="http://schemas.microsoft.com/office/powerpoint/2010/main" val="1188410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r" rtl="1"/>
            <a:r>
              <a:rPr lang="ar-IQ" b="1" dirty="0" smtClean="0"/>
              <a:t>*</a:t>
            </a:r>
            <a:r>
              <a:rPr lang="ar-SA" b="1" dirty="0" smtClean="0"/>
              <a:t>المنتج  </a:t>
            </a:r>
            <a:r>
              <a:rPr lang="en-US" b="1" dirty="0"/>
              <a:t>product</a:t>
            </a:r>
            <a:r>
              <a:rPr lang="ar-SA" b="1" dirty="0"/>
              <a:t> .</a:t>
            </a:r>
            <a:endParaRPr lang="en-US" dirty="0"/>
          </a:p>
          <a:p>
            <a:pPr algn="r" rtl="1"/>
            <a:r>
              <a:rPr lang="ar-SA" b="1" dirty="0"/>
              <a:t>* السعر  </a:t>
            </a:r>
            <a:r>
              <a:rPr lang="en-US" b="1" dirty="0"/>
              <a:t>Price</a:t>
            </a:r>
            <a:r>
              <a:rPr lang="ar-SA" b="1" dirty="0"/>
              <a:t> .</a:t>
            </a:r>
            <a:endParaRPr lang="en-US" dirty="0"/>
          </a:p>
          <a:p>
            <a:pPr algn="r" rtl="1"/>
            <a:r>
              <a:rPr lang="ar-SA" b="1" dirty="0"/>
              <a:t>* التوزيع  </a:t>
            </a:r>
            <a:r>
              <a:rPr lang="en-US" b="1" dirty="0"/>
              <a:t>Place</a:t>
            </a:r>
            <a:r>
              <a:rPr lang="ar-SA" b="1" dirty="0"/>
              <a:t> .</a:t>
            </a:r>
            <a:endParaRPr lang="en-US" dirty="0"/>
          </a:p>
          <a:p>
            <a:pPr algn="r" rtl="1"/>
            <a:r>
              <a:rPr lang="ar-SA" b="1" dirty="0"/>
              <a:t>* الترويج  </a:t>
            </a:r>
            <a:r>
              <a:rPr lang="en-US" b="1" dirty="0"/>
              <a:t>Promotion </a:t>
            </a:r>
            <a:endParaRPr lang="en-US" dirty="0"/>
          </a:p>
        </p:txBody>
      </p:sp>
    </p:spTree>
    <p:extLst>
      <p:ext uri="{BB962C8B-B14F-4D97-AF65-F5344CB8AC3E}">
        <p14:creationId xmlns:p14="http://schemas.microsoft.com/office/powerpoint/2010/main" val="96572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ctr">
              <a:buNone/>
            </a:pPr>
            <a:r>
              <a:rPr lang="ar-SA" b="1" dirty="0"/>
              <a:t>يشير مصطلح </a:t>
            </a:r>
            <a:r>
              <a:rPr lang="ar-SA" b="1" u="sng" dirty="0"/>
              <a:t>المنتج</a:t>
            </a:r>
            <a:r>
              <a:rPr lang="ar-SA" b="1" dirty="0"/>
              <a:t> إلى ما تقدمه المنشآت الاقتصادية أو تلك التي لا تهدف إلى الربح إلى عملائها المرتقبين من سلع أو خدمات أو أفكار وعلى رجل التسويق الناجح أن يدرك المنتجات الأكثر ملاءمة لعملائه ولا يتسنى له أن يقوم بذلك إلا من خلال ممارسة العديد من الوظائف التسويقية في مقدمتها بحوث التسويق وتطوير المنتجات الحالية ودراسة دورة الحياة للمنتجات وتقديم السلع والمنتجات الجديدة التي تتمشى مع حاجات ورغبات المتعاملين هذا فضلا عن تقديم مجموعة من الأنشطة التي تسهل على المستهلك اقتناء واستخدام المنتجات مثل تمييز المنتجات بالعلامة التجارية المناسبة وتصميم العبوة وتقديم الضمان والخدمة والصيانة وقطع الغيار التي تضمن بقاء المنتجات في الاستخدام والإنتاج لمدة مناسبة.</a:t>
            </a:r>
            <a:endParaRPr lang="en-US" dirty="0"/>
          </a:p>
          <a:p>
            <a:endParaRPr lang="en-US" dirty="0"/>
          </a:p>
        </p:txBody>
      </p:sp>
    </p:spTree>
    <p:extLst>
      <p:ext uri="{BB962C8B-B14F-4D97-AF65-F5344CB8AC3E}">
        <p14:creationId xmlns:p14="http://schemas.microsoft.com/office/powerpoint/2010/main" val="242124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ctr">
              <a:buNone/>
            </a:pPr>
            <a:r>
              <a:rPr lang="ar-IQ" b="1" u="sng" dirty="0" smtClean="0"/>
              <a:t> السعر و القيمة </a:t>
            </a:r>
            <a:r>
              <a:rPr lang="ar-SA" b="1" dirty="0" smtClean="0"/>
              <a:t>هو </a:t>
            </a:r>
            <a:r>
              <a:rPr lang="ar-SA" b="1" dirty="0"/>
              <a:t>عملية موازنة المنافع التي يحصل عليها المشتري أو المستهلك بالقيم النقدية التي يمكن أن يدافعها وهي عملية معقدة ترتبط باعتبارات اقتصادية وسلوكية متعددة فكما يشتري العميل منتجاتنا بنقوده فنحن أيضا كرجال تسويق نشتري نقود العميل بمنتجاتنا . وينبني مزيج الأسعار على دراسة متأنية للعوامل المؤثرة كالعرض والطلب وقدرة المستهلك على الدفع وعلينا أن نعلم أن عدم الدقة في تحديد الأسعار سلاح ذو حدين إما أن يفقدك عميلك وإما أن يفقدك ربحك .</a:t>
            </a:r>
            <a:endParaRPr lang="en-US" dirty="0"/>
          </a:p>
        </p:txBody>
      </p:sp>
    </p:spTree>
    <p:extLst>
      <p:ext uri="{BB962C8B-B14F-4D97-AF65-F5344CB8AC3E}">
        <p14:creationId xmlns:p14="http://schemas.microsoft.com/office/powerpoint/2010/main" val="1583078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ctr">
              <a:buNone/>
            </a:pPr>
            <a:r>
              <a:rPr lang="ar-SA" b="1" dirty="0"/>
              <a:t>يعني جوهر عملية التوزيع الكيفية التي تصل بها إلى السلع والخدمات إلى العميل المرتقب في المكان والوقت المناسبين والكيفية التي تتضمن إدراكها وضمان عملية التبادل والتملك من جانب المستهلك أو المشتري الصناعي ويتمشى نظام التوزيع مع العديد من الأنشطة المركبة والتي تتمثل في أنشطة التوزيع المادي للسلع والخدمات مثل النقل والمناولة والتخزين واختيار استراتيجية التوزيع المناسبة . </a:t>
            </a:r>
            <a:endParaRPr lang="en-US" dirty="0"/>
          </a:p>
        </p:txBody>
      </p:sp>
    </p:spTree>
    <p:extLst>
      <p:ext uri="{BB962C8B-B14F-4D97-AF65-F5344CB8AC3E}">
        <p14:creationId xmlns:p14="http://schemas.microsoft.com/office/powerpoint/2010/main" val="2807090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ctr">
              <a:buNone/>
            </a:pPr>
            <a:r>
              <a:rPr lang="ar-SA" b="1" dirty="0"/>
              <a:t> الترويج هو المتحدث الرسمي عن الأنشطة التسويقية يؤدى من خلال بائع شخصي أو من خلال بائع غير شخصي ( الصحف والتليفزيون والإذاعة . . . إلخ ) ومن خلال ما بين يديك من تقاويم وميداليات ومعارض وعينات . . إلخ تقدم لها كلها تعرف على أيها العميل وإذا كان لديم الرغبة والقدرة . . فإن المنتج الذي أشبعك . . ويتضمن نشاط الترويج بجانب ذلك خدمة العملاء ومعالجة شكواهم لضمان الوجود الدائم في السوق المستقبلية.</a:t>
            </a:r>
            <a:endParaRPr lang="en-US" dirty="0"/>
          </a:p>
        </p:txBody>
      </p:sp>
    </p:spTree>
    <p:extLst>
      <p:ext uri="{BB962C8B-B14F-4D97-AF65-F5344CB8AC3E}">
        <p14:creationId xmlns:p14="http://schemas.microsoft.com/office/powerpoint/2010/main" val="9926967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341</Words>
  <Application>Microsoft Office PowerPoint</Application>
  <PresentationFormat>عرض على الشاشة (3:4)‏</PresentationFormat>
  <Paragraphs>11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تدفق</vt:lpstr>
      <vt:lpstr>المزيج التسويقي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المزيج التسويقي </dc:title>
  <dc:creator>Maher</dc:creator>
  <cp:lastModifiedBy>Maher</cp:lastModifiedBy>
  <cp:revision>1</cp:revision>
  <dcterms:created xsi:type="dcterms:W3CDTF">2019-10-24T00:12:32Z</dcterms:created>
  <dcterms:modified xsi:type="dcterms:W3CDTF">2019-10-24T00:20:09Z</dcterms:modified>
</cp:coreProperties>
</file>