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256" r:id="rId2"/>
    <p:sldId id="357" r:id="rId3"/>
    <p:sldId id="359" r:id="rId4"/>
    <p:sldId id="360"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4" r:id="rId18"/>
    <p:sldId id="375" r:id="rId19"/>
    <p:sldId id="376" r:id="rId20"/>
    <p:sldId id="377" r:id="rId21"/>
    <p:sldId id="373" r:id="rId22"/>
    <p:sldId id="358" r:id="rId23"/>
    <p:sldId id="378" r:id="rId24"/>
    <p:sldId id="33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1EEDB54-5FF3-4EFD-854D-75108EFA1DF3}">
          <p14:sldIdLst>
            <p14:sldId id="256"/>
            <p14:sldId id="357"/>
            <p14:sldId id="359"/>
            <p14:sldId id="360"/>
            <p14:sldId id="361"/>
            <p14:sldId id="362"/>
            <p14:sldId id="363"/>
            <p14:sldId id="364"/>
            <p14:sldId id="365"/>
            <p14:sldId id="366"/>
            <p14:sldId id="367"/>
            <p14:sldId id="368"/>
            <p14:sldId id="369"/>
            <p14:sldId id="370"/>
            <p14:sldId id="371"/>
            <p14:sldId id="372"/>
            <p14:sldId id="374"/>
            <p14:sldId id="375"/>
            <p14:sldId id="376"/>
            <p14:sldId id="377"/>
            <p14:sldId id="373"/>
            <p14:sldId id="358"/>
            <p14:sldId id="378"/>
          </p14:sldIdLst>
        </p14:section>
        <p14:section name="Untitled Section" id="{E8AED685-6783-4028-8978-7375F04C3F1B}">
          <p14:sldIdLst>
            <p14:sldId id="33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BDBFB9"/>
    <a:srgbClr val="F8FAF4"/>
    <a:srgbClr val="8FD1B5"/>
    <a:srgbClr val="99BACC"/>
    <a:srgbClr val="F4F7F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24" autoAdjust="0"/>
  </p:normalViewPr>
  <p:slideViewPr>
    <p:cSldViewPr>
      <p:cViewPr>
        <p:scale>
          <a:sx n="80" d="100"/>
          <a:sy n="80" d="100"/>
        </p:scale>
        <p:origin x="-109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9D3D47-97FE-48B6-B6FD-28DD801AB6F5}" type="datetimeFigureOut">
              <a:rPr lang="ar-SA" smtClean="0"/>
              <a:pPr/>
              <a:t>15/02/1441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0551494-2A84-4BCA-A1D0-3E018A826794}" type="slidenum">
              <a:rPr lang="ar-SA" smtClean="0"/>
              <a:pPr/>
              <a:t>‹#›</a:t>
            </a:fld>
            <a:endParaRPr lang="ar-SA"/>
          </a:p>
        </p:txBody>
      </p:sp>
    </p:spTree>
    <p:extLst>
      <p:ext uri="{BB962C8B-B14F-4D97-AF65-F5344CB8AC3E}">
        <p14:creationId xmlns:p14="http://schemas.microsoft.com/office/powerpoint/2010/main" val="2067914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EC9D032-F15E-4110-9155-CD6A6FE84A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C9D032-F15E-4110-9155-CD6A6FE84A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C9D032-F15E-4110-9155-CD6A6FE84A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C9D032-F15E-4110-9155-CD6A6FE84AD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C9D032-F15E-4110-9155-CD6A6FE84AD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C9D032-F15E-4110-9155-CD6A6FE84AD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EC9D032-F15E-4110-9155-CD6A6FE84AD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EC9D032-F15E-4110-9155-CD6A6FE84AD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EC9D032-F15E-4110-9155-CD6A6FE84A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C9D032-F15E-4110-9155-CD6A6FE84AD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EC9D032-F15E-4110-9155-CD6A6FE84AD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EC9D032-F15E-4110-9155-CD6A6FE84A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189470" y="243005"/>
            <a:ext cx="6248400" cy="2862322"/>
          </a:xfrm>
          <a:prstGeom prst="rect">
            <a:avLst/>
          </a:prstGeom>
          <a:noFill/>
          <a:ln w="9525">
            <a:noFill/>
            <a:miter lim="800000"/>
            <a:headEnd/>
            <a:tailEnd/>
          </a:ln>
          <a:effectLst/>
        </p:spPr>
        <p:txBody>
          <a:bodyPr wrap="square">
            <a:spAutoFit/>
          </a:bodyPr>
          <a:lstStyle/>
          <a:p>
            <a:pPr algn="ctr"/>
            <a:r>
              <a:rPr lang="ar-IQ" sz="4000" b="1" i="1" dirty="0" smtClean="0">
                <a:solidFill>
                  <a:schemeClr val="tx2">
                    <a:lumMod val="75000"/>
                  </a:schemeClr>
                </a:solidFill>
                <a:latin typeface="Andalus" panose="02020603050405020304" pitchFamily="18" charset="-78"/>
                <a:cs typeface="Andalus" panose="02020603050405020304" pitchFamily="18" charset="-78"/>
              </a:rPr>
              <a:t>رأس المال الفكري رأس المال البشري رأس المال الاجتماعي</a:t>
            </a:r>
          </a:p>
          <a:p>
            <a:pPr algn="ctr"/>
            <a:r>
              <a:rPr lang="ar-SA" sz="7200" b="1" i="1" dirty="0" smtClean="0">
                <a:solidFill>
                  <a:srgbClr val="000000"/>
                </a:solidFill>
              </a:rPr>
              <a:t> </a:t>
            </a:r>
            <a:endParaRPr lang="ar-IQ" sz="7200" b="1" i="1" dirty="0" smtClean="0">
              <a:solidFill>
                <a:srgbClr val="000000"/>
              </a:solidFill>
            </a:endParaRPr>
          </a:p>
          <a:p>
            <a:pPr algn="ctr"/>
            <a:endParaRPr lang="en-US" sz="2800" b="1" i="1" dirty="0">
              <a:solidFill>
                <a:srgbClr val="000000"/>
              </a:solidFill>
            </a:endParaRPr>
          </a:p>
        </p:txBody>
      </p:sp>
      <p:sp>
        <p:nvSpPr>
          <p:cNvPr id="2" name="Subtitle 1"/>
          <p:cNvSpPr>
            <a:spLocks noGrp="1"/>
          </p:cNvSpPr>
          <p:nvPr>
            <p:ph type="subTitle" idx="1"/>
          </p:nvPr>
        </p:nvSpPr>
        <p:spPr>
          <a:xfrm>
            <a:off x="189470" y="2895600"/>
            <a:ext cx="4038600" cy="2181974"/>
          </a:xfrm>
        </p:spPr>
        <p:txBody>
          <a:bodyPr>
            <a:normAutofit/>
          </a:bodyPr>
          <a:lstStyle/>
          <a:p>
            <a:endParaRPr lang="ar-IQ" dirty="0"/>
          </a:p>
        </p:txBody>
      </p:sp>
      <p:pic>
        <p:nvPicPr>
          <p:cNvPr id="1351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5923"/>
          <a:stretch/>
        </p:blipFill>
        <p:spPr bwMode="auto">
          <a:xfrm>
            <a:off x="914401" y="2010569"/>
            <a:ext cx="2505694"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509" y="2355809"/>
            <a:ext cx="4437387" cy="27435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a:ln>
            <a:solidFill>
              <a:schemeClr val="accent1"/>
            </a:solidFill>
          </a:ln>
        </p:spPr>
        <p:txBody>
          <a:bodyPr>
            <a:normAutofit/>
          </a:bodyPr>
          <a:lstStyle/>
          <a:p>
            <a:pPr marL="109728" indent="0">
              <a:buNone/>
            </a:pPr>
            <a:r>
              <a:rPr lang="ar-IQ" sz="2000" b="1" dirty="0" smtClean="0">
                <a:ea typeface="Calibri"/>
                <a:cs typeface="Simplified Arabic"/>
              </a:rPr>
              <a:t>أختلف </a:t>
            </a:r>
            <a:r>
              <a:rPr lang="ar-IQ" sz="2000" b="1" dirty="0">
                <a:ea typeface="Calibri"/>
                <a:cs typeface="Simplified Arabic"/>
              </a:rPr>
              <a:t>الكتاب والباحثون في تحديد مكونات رأس المال البشري فمنهم من حدده بثلاث مكونات هي: مهارة الإبداع، ومهارة التميز، ومهارة التعلم ومنهم منحدد مكونات رأس المال البشري بالقدرات، والمعرفة، والإبداع، والمهارات.</a:t>
            </a:r>
            <a:endParaRPr lang="en-US" sz="2000" b="1" dirty="0">
              <a:ea typeface="Calibri"/>
              <a:cs typeface="Simplified Arabic"/>
            </a:endParaRPr>
          </a:p>
        </p:txBody>
      </p:sp>
      <p:sp>
        <p:nvSpPr>
          <p:cNvPr id="3" name="Title 2"/>
          <p:cNvSpPr>
            <a:spLocks noGrp="1"/>
          </p:cNvSpPr>
          <p:nvPr>
            <p:ph type="title"/>
          </p:nvPr>
        </p:nvSpPr>
        <p:spPr>
          <a:xfrm>
            <a:off x="457200" y="533400"/>
            <a:ext cx="8229600" cy="457200"/>
          </a:xfrm>
        </p:spPr>
        <p:txBody>
          <a:bodyPr>
            <a:normAutofit fontScale="90000"/>
          </a:bodyPr>
          <a:lstStyle/>
          <a:p>
            <a:pPr lvl="0" indent="-256032" algn="r">
              <a:lnSpc>
                <a:spcPct val="115000"/>
              </a:lnSpc>
              <a:spcBef>
                <a:spcPts val="600"/>
              </a:spcBef>
            </a:pPr>
            <a:r>
              <a:rPr lang="ar-IQ" sz="2700" dirty="0">
                <a:solidFill>
                  <a:srgbClr val="0070C0"/>
                </a:solidFill>
                <a:effectLst/>
                <a:latin typeface="Simplified Arabic"/>
                <a:ea typeface="Calibri"/>
                <a:cs typeface="Simplified Arabic"/>
              </a:rPr>
              <a:t>ثالثاً- مكونات رأس المال البشري</a:t>
            </a:r>
            <a:r>
              <a:rPr lang="en-US" sz="3600" b="0" u="sng" dirty="0">
                <a:solidFill>
                  <a:prstClr val="black"/>
                </a:solidFill>
                <a:effectLst/>
                <a:latin typeface="Simplified Arabic"/>
                <a:ea typeface="Calibri"/>
                <a:cs typeface="AL-Mateen"/>
              </a:rPr>
              <a:t/>
            </a:r>
            <a:br>
              <a:rPr lang="en-US" sz="3600" b="0" u="sng" dirty="0">
                <a:solidFill>
                  <a:prstClr val="black"/>
                </a:solidFill>
                <a:effectLst/>
                <a:latin typeface="Simplified Arabic"/>
                <a:ea typeface="Calibri"/>
                <a:cs typeface="AL-Mateen"/>
              </a:rPr>
            </a:b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97" y="2322730"/>
            <a:ext cx="3733800" cy="3410426"/>
          </a:xfrm>
          <a:prstGeom prst="rect">
            <a:avLst/>
          </a:prstGeom>
        </p:spPr>
      </p:pic>
      <p:sp>
        <p:nvSpPr>
          <p:cNvPr id="5" name="Rectangle 4"/>
          <p:cNvSpPr/>
          <p:nvPr/>
        </p:nvSpPr>
        <p:spPr>
          <a:xfrm>
            <a:off x="4419600" y="2286000"/>
            <a:ext cx="4038600" cy="2246769"/>
          </a:xfrm>
          <a:prstGeom prst="rect">
            <a:avLst/>
          </a:prstGeom>
        </p:spPr>
        <p:txBody>
          <a:bodyPr wrap="square">
            <a:spAutoFit/>
          </a:bodyPr>
          <a:lstStyle/>
          <a:p>
            <a:pPr marL="109728" marR="0" lvl="0" indent="0" algn="justLow" defTabSz="914400" rtl="1" eaLnBrk="1" fontAlgn="auto" latinLnBrk="0" hangingPunct="1">
              <a:lnSpc>
                <a:spcPct val="100000"/>
              </a:lnSpc>
              <a:spcBef>
                <a:spcPts val="400"/>
              </a:spcBef>
              <a:spcAft>
                <a:spcPts val="0"/>
              </a:spcAft>
              <a:buClr>
                <a:srgbClr val="2DA2BF"/>
              </a:buClr>
              <a:buSzPct val="68000"/>
              <a:buFont typeface="Wingdings 3"/>
              <a:buNone/>
              <a:tabLst/>
              <a:defRPr/>
            </a:pPr>
            <a:r>
              <a:rPr lang="ar-IQ" sz="2000" b="1" dirty="0">
                <a:latin typeface="+mn-lt"/>
                <a:ea typeface="Calibri"/>
                <a:cs typeface="Simplified Arabic"/>
              </a:rPr>
              <a:t>ومنهم حددوا مكونات رأس المال البشري بثلاث مكونات مختلفة هي: الأفكار، والخبرات، والقدرات. أن أهم مكونات رأس المال البشري هي: المعرفة، والقدرة، والمهارة، والخبرة.  وبالمقابل </a:t>
            </a:r>
            <a:r>
              <a:rPr lang="ar-IQ" sz="2000" b="1" dirty="0" smtClean="0">
                <a:latin typeface="+mn-lt"/>
                <a:ea typeface="Calibri"/>
                <a:cs typeface="Simplified Arabic"/>
              </a:rPr>
              <a:t>فقد</a:t>
            </a:r>
            <a:r>
              <a:rPr lang="en-US" sz="2000" b="1" dirty="0" smtClean="0">
                <a:latin typeface="+mn-lt"/>
                <a:ea typeface="Calibri"/>
                <a:cs typeface="Simplified Arabic"/>
              </a:rPr>
              <a:t> </a:t>
            </a:r>
            <a:r>
              <a:rPr lang="ar-IQ" sz="2000" b="1" dirty="0" smtClean="0">
                <a:latin typeface="+mn-lt"/>
                <a:ea typeface="Calibri"/>
                <a:cs typeface="Simplified Arabic"/>
              </a:rPr>
              <a:t>حدده </a:t>
            </a:r>
            <a:r>
              <a:rPr lang="ar-IQ" sz="2000" b="1" dirty="0">
                <a:latin typeface="+mn-lt"/>
                <a:ea typeface="Calibri"/>
                <a:cs typeface="Simplified Arabic"/>
              </a:rPr>
              <a:t>(المفرجي وصالح) إلى أن رأس المال البشري يتكون من جميع القدرات والخبرات والمهارات العاملة في المنظمة . </a:t>
            </a:r>
            <a:endParaRPr lang="en-US" sz="2000" b="1" dirty="0">
              <a:latin typeface="+mn-lt"/>
              <a:ea typeface="Calibri"/>
              <a:cs typeface="Simplified Arabic"/>
            </a:endParaRPr>
          </a:p>
        </p:txBody>
      </p:sp>
    </p:spTree>
    <p:extLst>
      <p:ext uri="{BB962C8B-B14F-4D97-AF65-F5344CB8AC3E}">
        <p14:creationId xmlns:p14="http://schemas.microsoft.com/office/powerpoint/2010/main" val="164265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457200"/>
            <a:ext cx="7696200" cy="5486400"/>
          </a:xfrm>
        </p:spPr>
      </p:pic>
    </p:spTree>
    <p:extLst>
      <p:ext uri="{BB962C8B-B14F-4D97-AF65-F5344CB8AC3E}">
        <p14:creationId xmlns:p14="http://schemas.microsoft.com/office/powerpoint/2010/main" val="85077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marL="109728" indent="0" algn="just">
              <a:buNone/>
            </a:pPr>
            <a:r>
              <a:rPr lang="ar-IQ"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اولاً : المعرفة  </a:t>
            </a:r>
            <a:r>
              <a:rPr lang="en-US" sz="2400" dirty="0">
                <a:solidFill>
                  <a:srgbClr val="0070C0"/>
                </a:solidFill>
                <a:latin typeface="Tahoma" panose="020B0604030504040204" pitchFamily="34" charset="0"/>
                <a:ea typeface="Tahoma" panose="020B0604030504040204" pitchFamily="34" charset="0"/>
                <a:cs typeface="Tahoma" panose="020B0604030504040204" pitchFamily="34" charset="0"/>
              </a:rPr>
              <a:t>Knowledge</a:t>
            </a:r>
            <a:endParaRPr lang="ar-IQ" sz="2400" b="1" dirty="0" smtClean="0">
              <a:latin typeface="Tahoma" panose="020B0604030504040204" pitchFamily="34" charset="0"/>
              <a:ea typeface="Tahoma" panose="020B0604030504040204" pitchFamily="34" charset="0"/>
              <a:cs typeface="Tahoma" panose="020B0604030504040204" pitchFamily="34" charset="0"/>
            </a:endParaRPr>
          </a:p>
          <a:p>
            <a:pPr marL="109728" indent="0" algn="just">
              <a:lnSpc>
                <a:spcPct val="90000"/>
              </a:lnSpc>
              <a:buNone/>
            </a:pPr>
            <a:r>
              <a:rPr lang="ar-IQ" sz="2000" b="1" dirty="0" smtClean="0">
                <a:latin typeface="Simplified Arabic" panose="02020603050405020304" pitchFamily="18" charset="-78"/>
                <a:ea typeface="Tahoma" panose="020B0604030504040204" pitchFamily="34" charset="0"/>
                <a:cs typeface="Simplified Arabic" panose="02020603050405020304" pitchFamily="18" charset="-78"/>
              </a:rPr>
              <a:t>أطلق </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كثير من المفكرين والباحثين على العصر الحالي بعصر المعرفة او عصر ثورة المعرفة بعد ان تداخلت انواع المعرفة ومجالاتها في جميع الجوانب الحياتية المعاصرة . وتعد المعرفة في ظل التوجهات الفكرية المعاصرة على إنها المادة الفاعلة لتوليد الثروة الصافية لمنظمة </a:t>
            </a:r>
            <a:r>
              <a:rPr lang="ar-IQ" sz="2000" b="1" dirty="0" smtClean="0">
                <a:latin typeface="Simplified Arabic" panose="02020603050405020304" pitchFamily="18" charset="-78"/>
                <a:ea typeface="Tahoma" panose="020B0604030504040204" pitchFamily="34" charset="0"/>
                <a:cs typeface="Simplified Arabic" panose="02020603050405020304" pitchFamily="18" charset="-78"/>
              </a:rPr>
              <a:t>الأعمال. </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وتبرز أهمية المعرفة لمنظمات الأعمال ليس بالمعرفة ذاتها، وانما بما تشكله من </a:t>
            </a:r>
            <a:r>
              <a:rPr lang="ar-IQ" sz="2000" b="1" dirty="0">
                <a:solidFill>
                  <a:srgbClr val="FF0000"/>
                </a:solidFill>
                <a:latin typeface="Simplified Arabic" panose="02020603050405020304" pitchFamily="18" charset="-78"/>
                <a:ea typeface="Tahoma" panose="020B0604030504040204" pitchFamily="34" charset="0"/>
                <a:cs typeface="Simplified Arabic" panose="02020603050405020304" pitchFamily="18" charset="-78"/>
              </a:rPr>
              <a:t>إضافة قيّمة لها أولاً </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وبالدور الذي تؤديه في تحول المنظمة إلى الاقتصاد الجديد المعتمد على المعرفة، والذي بات يعرف باقتصاد المعرفة </a:t>
            </a:r>
            <a:r>
              <a:rPr lang="ar-IQ" sz="2000" b="1" dirty="0" smtClean="0">
                <a:latin typeface="Simplified Arabic" panose="02020603050405020304" pitchFamily="18" charset="-78"/>
                <a:ea typeface="Tahoma" panose="020B0604030504040204" pitchFamily="34" charset="0"/>
                <a:cs typeface="Simplified Arabic" panose="02020603050405020304" pitchFamily="18" charset="-78"/>
              </a:rPr>
              <a:t>والذي </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يتم التأكيد من خلاله على رأس المال الفكري والتنافس من خلال القدرات البشرية، </a:t>
            </a:r>
            <a:r>
              <a:rPr lang="ar-IQ" sz="2000" b="1" dirty="0">
                <a:solidFill>
                  <a:srgbClr val="FF0000"/>
                </a:solidFill>
                <a:latin typeface="Simplified Arabic" panose="02020603050405020304" pitchFamily="18" charset="-78"/>
                <a:ea typeface="Tahoma" panose="020B0604030504040204" pitchFamily="34" charset="0"/>
                <a:cs typeface="Simplified Arabic" panose="02020603050405020304" pitchFamily="18" charset="-78"/>
              </a:rPr>
              <a:t>وأما ثانياً، فإنها </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الموجود رقم واحد في منظمات الأعمال، ويأتي ذلك عن طريق </a:t>
            </a:r>
            <a:r>
              <a:rPr lang="ar-IQ" sz="2000" b="1" dirty="0">
                <a:ea typeface="Calibri"/>
                <a:cs typeface="Simplified Arabic"/>
              </a:rPr>
              <a:t>تحديد ما يحتاجه السوق الحالي والمحتمل؟ وبماذا يرغب الزبائن؟ وما مستوى المنافسة؟ ، وهذا بحد ذاته يعد السبب الرئيس، الذي حفّز العديد من المنظمات العالمية إلى زيادة إنفاقها على إدارة </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المعرفة من (2) مليون دولار عام (1999) إلى (12) مليون دولار عام</a:t>
            </a:r>
            <a:r>
              <a:rPr lang="en-US" sz="2000" b="1" dirty="0">
                <a:latin typeface="Simplified Arabic" panose="02020603050405020304" pitchFamily="18" charset="-78"/>
                <a:ea typeface="Tahoma" panose="020B0604030504040204" pitchFamily="34" charset="0"/>
                <a:cs typeface="Simplified Arabic" panose="02020603050405020304" pitchFamily="18" charset="-78"/>
              </a:rPr>
              <a:t>2003</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 </a:t>
            </a:r>
            <a:endParaRPr lang="en-US" sz="2000" b="1" dirty="0">
              <a:latin typeface="Simplified Arabic" panose="02020603050405020304" pitchFamily="18" charset="-78"/>
              <a:ea typeface="Tahoma" panose="020B0604030504040204" pitchFamily="34" charset="0"/>
              <a:cs typeface="Simplified Arabic" panose="02020603050405020304" pitchFamily="18" charset="-78"/>
            </a:endParaRPr>
          </a:p>
        </p:txBody>
      </p:sp>
      <p:sp>
        <p:nvSpPr>
          <p:cNvPr id="3" name="Title 2"/>
          <p:cNvSpPr>
            <a:spLocks noGrp="1"/>
          </p:cNvSpPr>
          <p:nvPr>
            <p:ph type="title"/>
          </p:nvPr>
        </p:nvSpPr>
        <p:spPr>
          <a:xfrm>
            <a:off x="457200" y="457200"/>
            <a:ext cx="8229600" cy="609600"/>
          </a:xfrm>
        </p:spPr>
        <p:txBody>
          <a:bodyPr>
            <a:normAutofit/>
          </a:bodyPr>
          <a:lstStyle/>
          <a:p>
            <a:pPr lvl="0" indent="-256032" algn="r">
              <a:lnSpc>
                <a:spcPct val="115000"/>
              </a:lnSpc>
              <a:spcBef>
                <a:spcPts val="600"/>
              </a:spcBef>
            </a:pPr>
            <a:r>
              <a:rPr lang="ar-IQ" sz="2400" dirty="0" smtClean="0">
                <a:solidFill>
                  <a:srgbClr val="0070C0"/>
                </a:solidFill>
                <a:ea typeface="Calibri"/>
                <a:cs typeface="Simplified Arabic"/>
              </a:rPr>
              <a:t>مكونات </a:t>
            </a:r>
            <a:r>
              <a:rPr lang="ar-IQ" sz="2400" dirty="0">
                <a:solidFill>
                  <a:srgbClr val="0070C0"/>
                </a:solidFill>
                <a:ea typeface="Calibri"/>
                <a:cs typeface="Simplified Arabic"/>
              </a:rPr>
              <a:t>رأس المال البشري</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343400"/>
            <a:ext cx="4896406" cy="2133600"/>
          </a:xfrm>
          <a:prstGeom prst="rect">
            <a:avLst/>
          </a:prstGeom>
        </p:spPr>
      </p:pic>
    </p:spTree>
    <p:extLst>
      <p:ext uri="{BB962C8B-B14F-4D97-AF65-F5344CB8AC3E}">
        <p14:creationId xmlns:p14="http://schemas.microsoft.com/office/powerpoint/2010/main" val="200277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marL="0" lvl="0" indent="0">
              <a:lnSpc>
                <a:spcPct val="115000"/>
              </a:lnSpc>
              <a:spcBef>
                <a:spcPts val="600"/>
              </a:spcBef>
              <a:buNone/>
            </a:pPr>
            <a:r>
              <a:rPr lang="ar-IQ" sz="3000" b="1" dirty="0" smtClean="0">
                <a:solidFill>
                  <a:srgbClr val="0070C0"/>
                </a:solidFill>
                <a:latin typeface="Simplified Arabic"/>
                <a:ea typeface="Calibri"/>
                <a:cs typeface="Simplified Arabic"/>
              </a:rPr>
              <a:t>ثانياً : المهارات </a:t>
            </a:r>
            <a:r>
              <a:rPr lang="en-US" sz="3000" b="1" dirty="0" smtClean="0">
                <a:solidFill>
                  <a:srgbClr val="0070C0"/>
                </a:solidFill>
                <a:latin typeface="Simplified Arabic"/>
                <a:ea typeface="Calibri"/>
                <a:cs typeface="Simplified Arabic"/>
              </a:rPr>
              <a:t>Skills</a:t>
            </a:r>
            <a:endParaRPr lang="en-US" sz="3000" u="sng" dirty="0">
              <a:latin typeface="Simplified Arabic"/>
              <a:ea typeface="Calibri"/>
              <a:cs typeface="AL-Mateen"/>
            </a:endParaRPr>
          </a:p>
          <a:p>
            <a:pPr marL="109728" indent="0" algn="just">
              <a:buNone/>
            </a:pPr>
            <a:r>
              <a:rPr lang="ar-IQ" sz="2000" b="1" dirty="0">
                <a:ea typeface="Calibri"/>
                <a:cs typeface="Simplified Arabic"/>
              </a:rPr>
              <a:t>وفقاً (</a:t>
            </a:r>
            <a:r>
              <a:rPr lang="en-US" sz="2000" b="1" dirty="0">
                <a:ea typeface="Calibri"/>
                <a:cs typeface="Simplified Arabic"/>
              </a:rPr>
              <a:t>Coleman,1988</a:t>
            </a:r>
            <a:r>
              <a:rPr lang="ar-IQ" sz="2000" b="1" dirty="0">
                <a:ea typeface="Calibri"/>
                <a:cs typeface="Simplified Arabic"/>
              </a:rPr>
              <a:t>) يتم إيجاد رأس المال البشري إذا اسهمت المهارات والقدرات الجديدة في جعل المرء قادراً على التصرف بطرائق جديدة أو قادراً على تحسين الإنتاجية. وأن اكتساب المعرفة والمهارات هي أحدى أكبر العوامل المحفزة لبرنامج تدريب العاملين ويتم الحصول على المعرفة والمهارات من خلال التدريب وتبادل الزيارات، والتفاعل مع العاملين الآخرين.</a:t>
            </a:r>
          </a:p>
          <a:p>
            <a:pPr marL="109728" lvl="0" indent="0" algn="just">
              <a:lnSpc>
                <a:spcPct val="115000"/>
              </a:lnSpc>
              <a:buNone/>
            </a:pPr>
            <a:r>
              <a:rPr lang="ar-IQ" sz="2000" b="1" dirty="0">
                <a:ea typeface="Calibri"/>
                <a:cs typeface="Simplified Arabic"/>
              </a:rPr>
              <a:t>وبدوره أشار (العنزي) إلى وجود مجموعة من المهارات التي تتوافر في رأس المال البشري المبدع وهي كالآتي:</a:t>
            </a:r>
            <a:endParaRPr lang="en-US" sz="2000" b="1" dirty="0">
              <a:ea typeface="Calibri"/>
              <a:cs typeface="Simplified Arabic"/>
            </a:endParaRPr>
          </a:p>
          <a:p>
            <a:pPr marL="109728" indent="0" algn="l">
              <a:buNone/>
            </a:pPr>
            <a:endParaRPr lang="ar-IQ" sz="2400" b="1" dirty="0">
              <a:ea typeface="Calibri"/>
              <a:cs typeface="Simplified Arabic"/>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537857"/>
            <a:ext cx="4343400" cy="3048000"/>
          </a:xfrm>
          <a:prstGeom prst="rect">
            <a:avLst/>
          </a:prstGeom>
        </p:spPr>
      </p:pic>
      <p:pic>
        <p:nvPicPr>
          <p:cNvPr id="140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7" y="3777911"/>
            <a:ext cx="3584575" cy="23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86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marL="0" lvl="0" indent="0">
              <a:lnSpc>
                <a:spcPct val="115000"/>
              </a:lnSpc>
              <a:spcBef>
                <a:spcPts val="600"/>
              </a:spcBef>
              <a:buNone/>
            </a:pPr>
            <a:r>
              <a:rPr lang="ar-IQ" sz="2800" b="1" dirty="0" smtClean="0">
                <a:solidFill>
                  <a:srgbClr val="0070C0"/>
                </a:solidFill>
                <a:latin typeface="Simplified Arabic"/>
                <a:ea typeface="Calibri"/>
                <a:cs typeface="Simplified Arabic"/>
              </a:rPr>
              <a:t>ثالثاً : القدرات</a:t>
            </a:r>
            <a:r>
              <a:rPr lang="en-US" sz="2800" b="1" dirty="0" smtClean="0">
                <a:solidFill>
                  <a:srgbClr val="0070C0"/>
                </a:solidFill>
                <a:latin typeface="Simplified Arabic"/>
                <a:ea typeface="Calibri"/>
                <a:cs typeface="Simplified Arabic"/>
              </a:rPr>
              <a:t> Capabilities </a:t>
            </a:r>
            <a:endParaRPr lang="en-US" sz="2800" u="sng" dirty="0">
              <a:latin typeface="Simplified Arabic"/>
              <a:ea typeface="Calibri"/>
              <a:cs typeface="AL-Mateen"/>
            </a:endParaRPr>
          </a:p>
          <a:p>
            <a:pPr marL="109728" indent="0" algn="just">
              <a:buNone/>
            </a:pPr>
            <a:r>
              <a:rPr lang="ar-IQ" sz="2000" b="1" dirty="0">
                <a:latin typeface="Simplified Arabic" panose="02020603050405020304" pitchFamily="18" charset="-78"/>
                <a:ea typeface="Calibri"/>
                <a:cs typeface="Simplified Arabic" panose="02020603050405020304" pitchFamily="18" charset="-78"/>
              </a:rPr>
              <a:t>تؤكد العديد من الدراسات والاتجاهات البحثية المعاصرة بأن القدرات البشرية ستكون سلاحاً إستراتيجياً حرجاً لمنظمات القرن الحادي والعشرين إذ شهدت السنوات الأخيرة تحولاً في اهتمامات الباحثين من الجوانب التشغيلية (الصلبة) إلى الجوانب الإنسانية (</a:t>
            </a:r>
            <a:r>
              <a:rPr lang="ar-IQ" sz="2000" b="1" dirty="0" smtClean="0">
                <a:latin typeface="Simplified Arabic" panose="02020603050405020304" pitchFamily="18" charset="-78"/>
                <a:ea typeface="Calibri"/>
                <a:cs typeface="Simplified Arabic" panose="02020603050405020304" pitchFamily="18" charset="-78"/>
              </a:rPr>
              <a:t>المرنة)</a:t>
            </a:r>
            <a:endParaRPr lang="en-US" sz="2000" b="1" dirty="0">
              <a:latin typeface="Simplified Arabic" panose="02020603050405020304" pitchFamily="18" charset="-78"/>
              <a:ea typeface="Calibri"/>
              <a:cs typeface="Simplified Arabic" panose="02020603050405020304" pitchFamily="18" charset="-78"/>
            </a:endParaRPr>
          </a:p>
          <a:p>
            <a:pPr marL="109728" indent="0" algn="just">
              <a:buNone/>
            </a:pPr>
            <a:r>
              <a:rPr lang="ar-IQ" sz="2000" b="1" dirty="0">
                <a:latin typeface="Simplified Arabic" panose="02020603050405020304" pitchFamily="18" charset="-78"/>
                <a:ea typeface="Calibri"/>
                <a:cs typeface="Simplified Arabic" panose="02020603050405020304" pitchFamily="18" charset="-78"/>
              </a:rPr>
              <a:t>وإذا كانت الدافعية هي أحد المتغيرات الحاسمة في تفسير الأداء، فإن القدرة هي المتغير الأهم في المعادلة وهي دالة للمعرفة والمهارات المكتسبة خلال المسار الوظيفي سواء كان من خلال التدريب الذي يعدُّ منهجية نظمية للتأثير في الأدوار والسلوكيات أو من خلال التطوير وأعداد العاملين لأدوار جديدة أو التعلم ونشر المعرفة وجميعها تسهم في إعادة صياغة </a:t>
            </a:r>
            <a:r>
              <a:rPr lang="ar-IQ" sz="2000" b="1" dirty="0" smtClean="0">
                <a:latin typeface="Simplified Arabic" panose="02020603050405020304" pitchFamily="18" charset="-78"/>
                <a:ea typeface="Calibri"/>
                <a:cs typeface="Simplified Arabic" panose="02020603050405020304" pitchFamily="18" charset="-78"/>
              </a:rPr>
              <a:t>ذهنية </a:t>
            </a:r>
            <a:r>
              <a:rPr lang="ar-IQ" sz="2000" b="1" dirty="0">
                <a:latin typeface="Simplified Arabic" panose="02020603050405020304" pitchFamily="18" charset="-78"/>
                <a:ea typeface="Calibri"/>
                <a:cs typeface="Simplified Arabic" panose="02020603050405020304" pitchFamily="18" charset="-78"/>
              </a:rPr>
              <a:t>الإدارة </a:t>
            </a:r>
            <a:r>
              <a:rPr lang="ar-IQ" sz="2000" b="1" dirty="0" smtClean="0">
                <a:latin typeface="Simplified Arabic" panose="02020603050405020304" pitchFamily="18" charset="-78"/>
                <a:ea typeface="Calibri"/>
                <a:cs typeface="Simplified Arabic" panose="02020603050405020304" pitchFamily="18" charset="-78"/>
              </a:rPr>
              <a:t>والعاملين. </a:t>
            </a:r>
            <a:endParaRPr lang="en-US" sz="2000" b="1" dirty="0">
              <a:latin typeface="Simplified Arabic" panose="02020603050405020304" pitchFamily="18" charset="-78"/>
              <a:ea typeface="Calibri"/>
              <a:cs typeface="Simplified Arabic" panose="02020603050405020304" pitchFamily="18" charset="-78"/>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352800"/>
            <a:ext cx="5890161" cy="2924689"/>
          </a:xfrm>
          <a:prstGeom prst="rect">
            <a:avLst/>
          </a:prstGeom>
        </p:spPr>
      </p:pic>
    </p:spTree>
    <p:extLst>
      <p:ext uri="{BB962C8B-B14F-4D97-AF65-F5344CB8AC3E}">
        <p14:creationId xmlns:p14="http://schemas.microsoft.com/office/powerpoint/2010/main" val="116195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marL="0" indent="0" algn="just">
              <a:lnSpc>
                <a:spcPct val="115000"/>
              </a:lnSpc>
              <a:spcBef>
                <a:spcPts val="0"/>
              </a:spcBef>
              <a:spcAft>
                <a:spcPts val="1000"/>
              </a:spcAft>
              <a:buNone/>
            </a:pPr>
            <a:r>
              <a:rPr lang="ar-IQ" sz="2800" b="1" dirty="0">
                <a:ln w="953" cap="flat" cmpd="sng" algn="ctr">
                  <a:solidFill>
                    <a:srgbClr val="002060"/>
                  </a:solidFill>
                  <a:prstDash val="solid"/>
                  <a:round/>
                </a:ln>
                <a:solidFill>
                  <a:srgbClr val="FF0000"/>
                </a:solidFill>
                <a:effectLst>
                  <a:glow rad="101600">
                    <a:schemeClr val="accent6">
                      <a:satMod val="175000"/>
                      <a:alpha val="40000"/>
                    </a:schemeClr>
                  </a:glow>
                  <a:outerShdw blurRad="63500" dist="50800" dir="18900000" sx="0" sy="0">
                    <a:srgbClr val="000000">
                      <a:alpha val="50000"/>
                    </a:srgbClr>
                  </a:outerShdw>
                </a:effectLst>
                <a:latin typeface="Georgia"/>
                <a:ea typeface="Georgia"/>
                <a:cs typeface="Simplified Arabic"/>
              </a:rPr>
              <a:t> أولاً :مفهوم وتعريف رأس المال الإجتماعي                                                                             </a:t>
            </a:r>
            <a:endParaRPr lang="en-US" sz="2800" dirty="0" smtClean="0">
              <a:latin typeface="Georgia"/>
              <a:ea typeface="Georgia"/>
              <a:cs typeface="Times New Roman"/>
            </a:endParaRPr>
          </a:p>
          <a:p>
            <a:pPr marL="0" indent="0" algn="just">
              <a:lnSpc>
                <a:spcPct val="115000"/>
              </a:lnSpc>
              <a:spcBef>
                <a:spcPts val="0"/>
              </a:spcBef>
              <a:spcAft>
                <a:spcPts val="1000"/>
              </a:spcAft>
              <a:buNone/>
            </a:pPr>
            <a:r>
              <a:rPr lang="en-US" sz="2000" dirty="0" smtClean="0">
                <a:latin typeface="Simplified Arabic" panose="02020603050405020304" pitchFamily="18" charset="-78"/>
                <a:ea typeface="Calibri"/>
                <a:cs typeface="Simplified Arabic" panose="02020603050405020304" pitchFamily="18" charset="-78"/>
              </a:rPr>
              <a:t>  </a:t>
            </a:r>
            <a:r>
              <a:rPr lang="ar-IQ" sz="2000" dirty="0" smtClean="0">
                <a:latin typeface="Simplified Arabic" panose="02020603050405020304" pitchFamily="18" charset="-78"/>
                <a:ea typeface="Calibri"/>
                <a:cs typeface="Simplified Arabic" panose="02020603050405020304" pitchFamily="18" charset="-78"/>
              </a:rPr>
              <a:t> </a:t>
            </a:r>
            <a:r>
              <a:rPr lang="ar-IQ" sz="2000" b="1" dirty="0">
                <a:latin typeface="Simplified Arabic" panose="02020603050405020304" pitchFamily="18" charset="-78"/>
                <a:ea typeface="Calibri"/>
                <a:cs typeface="Simplified Arabic" panose="02020603050405020304" pitchFamily="18" charset="-78"/>
              </a:rPr>
              <a:t>  أصبح مفهوم رأس المال الإجتماعي مألوف نسبيا في الأونة الأخيرة، اذ أن هذا المصطلح استخدم لمدة قرن تقريبا في حين أن الأفكار وراء ذلك تعود إلى أبعد من ذلك , فهو مصطلح اجتماعي يدل على قيمة وفعالية العلاقات الإجتماعية ودور التعاون والثقة في تحقيق الأهداف الإقتصادية ويستعمل في العديد من العلوم الإجتماعية لتحديد أهمية جوانبه المختلفة. </a:t>
            </a:r>
            <a:endParaRPr lang="en-US" sz="2000" b="1" dirty="0">
              <a:latin typeface="Simplified Arabic" panose="02020603050405020304" pitchFamily="18" charset="-78"/>
              <a:ea typeface="Calibri"/>
              <a:cs typeface="Simplified Arabic" panose="02020603050405020304" pitchFamily="18" charset="-78"/>
            </a:endParaRPr>
          </a:p>
          <a:p>
            <a:pPr marL="0" indent="0" algn="just">
              <a:lnSpc>
                <a:spcPct val="115000"/>
              </a:lnSpc>
              <a:spcBef>
                <a:spcPts val="0"/>
              </a:spcBef>
              <a:spcAft>
                <a:spcPts val="1000"/>
              </a:spcAft>
              <a:buNone/>
            </a:pPr>
            <a:r>
              <a:rPr lang="ar-IQ" sz="2000" b="1" dirty="0">
                <a:latin typeface="Simplified Arabic" panose="02020603050405020304" pitchFamily="18" charset="-78"/>
                <a:ea typeface="Calibri"/>
                <a:cs typeface="Simplified Arabic" panose="02020603050405020304" pitchFamily="18" charset="-78"/>
              </a:rPr>
              <a:t>     يعتبر رأس المال الإجتماعي كمفهوم عام هو الركيزة الأساسية للعلاقات الإجتماعية ويتكون من مجموعة فوائد والتي يمكن تحقيقها من خلال التعاون ما بين أفراد وجماعات مجتمع ما وتفاضلية التعامل معه فحسن النية، والزمالة، والتعاطف، والعلاقات الإجتماعية بين الأفراد والأُسر وداخل وخارج المنظمات  الذين يشكلون وحدة اجتماعية يفسر فكرة عن ما تعنيه رأس المال الإجتماعي ، ومع ذلك، يمكن التفكير بالروابط والقيم المشتركة والتفاهم في المجتمع التي تمكن الأفراد والجماعات لتثق في بعضها البعض، و العمل معاً.</a:t>
            </a:r>
            <a:endParaRPr lang="en-US" sz="2000" b="1" dirty="0">
              <a:latin typeface="Simplified Arabic" panose="02020603050405020304" pitchFamily="18" charset="-78"/>
              <a:ea typeface="Calibri"/>
              <a:cs typeface="Simplified Arabic" panose="02020603050405020304" pitchFamily="18" charset="-78"/>
            </a:endParaRPr>
          </a:p>
        </p:txBody>
      </p:sp>
      <p:sp>
        <p:nvSpPr>
          <p:cNvPr id="3" name="Title 2"/>
          <p:cNvSpPr>
            <a:spLocks noGrp="1"/>
          </p:cNvSpPr>
          <p:nvPr>
            <p:ph type="title"/>
          </p:nvPr>
        </p:nvSpPr>
        <p:spPr>
          <a:xfrm>
            <a:off x="457200" y="274638"/>
            <a:ext cx="8229600" cy="563562"/>
          </a:xfrm>
        </p:spPr>
        <p:txBody>
          <a:bodyPr>
            <a:normAutofit fontScale="90000"/>
          </a:bodyPr>
          <a:lstStyle/>
          <a:p>
            <a:pPr marL="0" marR="0" algn="r">
              <a:lnSpc>
                <a:spcPct val="115000"/>
              </a:lnSpc>
              <a:spcBef>
                <a:spcPts val="0"/>
              </a:spcBef>
              <a:spcAft>
                <a:spcPts val="1000"/>
              </a:spcAft>
            </a:pPr>
            <a:r>
              <a:rPr lang="ar-IQ" sz="2800" i="1" dirty="0">
                <a:solidFill>
                  <a:srgbClr val="702C1C"/>
                </a:solidFill>
                <a:effectLst/>
                <a:latin typeface="Tahoma" panose="020B0604030504040204" pitchFamily="34" charset="0"/>
                <a:ea typeface="Tahoma" panose="020B0604030504040204" pitchFamily="34" charset="0"/>
                <a:cs typeface="Tahoma" panose="020B0604030504040204" pitchFamily="34" charset="0"/>
              </a:rPr>
              <a:t>رأس المال </a:t>
            </a:r>
            <a:r>
              <a:rPr lang="ar-IQ" sz="2800" i="1" dirty="0" smtClean="0">
                <a:solidFill>
                  <a:srgbClr val="702C1C"/>
                </a:solidFill>
                <a:effectLst/>
                <a:latin typeface="Tahoma" panose="020B0604030504040204" pitchFamily="34" charset="0"/>
                <a:ea typeface="Tahoma" panose="020B0604030504040204" pitchFamily="34" charset="0"/>
                <a:cs typeface="Tahoma" panose="020B0604030504040204" pitchFamily="34" charset="0"/>
              </a:rPr>
              <a:t>الاجتماعي</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620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marL="109728" indent="0" algn="just">
              <a:buNone/>
            </a:pPr>
            <a:r>
              <a:rPr lang="ar-IQ" sz="2200" dirty="0" smtClean="0">
                <a:latin typeface="Simplified Arabic" panose="02020603050405020304" pitchFamily="18" charset="-78"/>
                <a:ea typeface="Calibri"/>
                <a:cs typeface="Simplified Arabic" panose="02020603050405020304" pitchFamily="18" charset="-78"/>
              </a:rPr>
              <a:t> مفهوم رأس المال الإجتماعي يختلف عن مفهوم رأس المال البشري والمادي في عدد من النواحي اذ يُشير رأس المال البشري الى الاشياء المادية بينما يُشير رأس المال الإجتماعي الى الشبكات الإجتماعية وقواعد المعاملة بالمثل وبهذا المعنى يمثل رأس المال الإجتماعي الثقة التي </a:t>
            </a:r>
            <a:r>
              <a:rPr lang="ar-IQ" sz="2200" dirty="0">
                <a:latin typeface="Simplified Arabic" panose="02020603050405020304" pitchFamily="18" charset="-78"/>
                <a:ea typeface="Calibri"/>
                <a:cs typeface="Simplified Arabic" panose="02020603050405020304" pitchFamily="18" charset="-78"/>
              </a:rPr>
              <a:t>تنشأ بين الناس وينظر </a:t>
            </a:r>
            <a:r>
              <a:rPr lang="ar-IQ" sz="2200" dirty="0" smtClean="0">
                <a:latin typeface="Simplified Arabic" panose="02020603050405020304" pitchFamily="18" charset="-78"/>
                <a:ea typeface="Calibri"/>
                <a:cs typeface="Simplified Arabic" panose="02020603050405020304" pitchFamily="18" charset="-78"/>
              </a:rPr>
              <a:t>عموماً الى رأس المال الإجتماعي كمفهوم يمتد الى مجموعة من التخصصات والصفات غير المحددة لذلك ثمة من يقول أنه لايوجد تعريف واحد لرأس المال الإجتماعي الا أنه يمكن النظر اليه </a:t>
            </a:r>
            <a:r>
              <a:rPr lang="ar-IQ" sz="2200" dirty="0">
                <a:latin typeface="Simplified Arabic" panose="02020603050405020304" pitchFamily="18" charset="-78"/>
                <a:ea typeface="Calibri"/>
                <a:cs typeface="Simplified Arabic" panose="02020603050405020304" pitchFamily="18" charset="-78"/>
              </a:rPr>
              <a:t>كتفاعل بين أربعة أنواع (مناطق) من العلوم </a:t>
            </a:r>
            <a:r>
              <a:rPr lang="ar-IQ" sz="2200" dirty="0" smtClean="0">
                <a:latin typeface="Simplified Arabic" panose="02020603050405020304" pitchFamily="18" charset="-78"/>
                <a:ea typeface="Calibri"/>
                <a:cs typeface="Simplified Arabic" panose="02020603050405020304" pitchFamily="18" charset="-78"/>
              </a:rPr>
              <a:t>وكالاتي:</a:t>
            </a:r>
            <a:endParaRPr lang="en-US" sz="2200" dirty="0" smtClean="0">
              <a:latin typeface="Simplified Arabic" panose="02020603050405020304" pitchFamily="18" charset="-78"/>
              <a:ea typeface="Calibri"/>
              <a:cs typeface="Simplified Arabic" panose="02020603050405020304" pitchFamily="18" charset="-78"/>
            </a:endParaRPr>
          </a:p>
          <a:p>
            <a:pPr marL="109728" indent="0">
              <a:buNone/>
            </a:pPr>
            <a:endParaRPr lang="en-US" sz="2200" dirty="0">
              <a:latin typeface="Georgia"/>
              <a:ea typeface="Calibri"/>
              <a:cs typeface="Tahoma"/>
            </a:endParaRPr>
          </a:p>
        </p:txBody>
      </p:sp>
      <p:pic>
        <p:nvPicPr>
          <p:cNvPr id="140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49782"/>
            <a:ext cx="3419475"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742551"/>
            <a:ext cx="441642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22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62000"/>
            <a:ext cx="8229600" cy="381000"/>
          </a:xfrm>
        </p:spPr>
        <p:txBody>
          <a:bodyPr>
            <a:normAutofit fontScale="90000"/>
          </a:bodyPr>
          <a:lstStyle/>
          <a:p>
            <a:pPr algn="r">
              <a:lnSpc>
                <a:spcPct val="115000"/>
              </a:lnSpc>
              <a:spcBef>
                <a:spcPts val="0"/>
              </a:spcBef>
              <a:spcAft>
                <a:spcPts val="1000"/>
              </a:spcAft>
            </a:pPr>
            <a:r>
              <a:rPr lang="ar-IQ" sz="2700" dirty="0">
                <a:ln w="953" cap="flat" cmpd="sng" algn="ctr">
                  <a:solidFill>
                    <a:srgbClr val="002060"/>
                  </a:solidFill>
                  <a:prstDash val="solid"/>
                  <a:round/>
                </a:ln>
                <a:solidFill>
                  <a:srgbClr val="FF0000"/>
                </a:solidFill>
                <a:effectLst>
                  <a:glow rad="101600">
                    <a:schemeClr val="accent6">
                      <a:satMod val="175000"/>
                      <a:alpha val="40000"/>
                    </a:schemeClr>
                  </a:glow>
                  <a:outerShdw blurRad="63500" dist="50800" dir="18900000" sx="0" sy="0">
                    <a:srgbClr val="000000">
                      <a:alpha val="50000"/>
                    </a:srgbClr>
                  </a:outerShdw>
                </a:effectLst>
                <a:latin typeface="Tahoma" panose="020B0604030504040204" pitchFamily="34" charset="0"/>
                <a:ea typeface="Tahoma" panose="020B0604030504040204" pitchFamily="34" charset="0"/>
                <a:cs typeface="Tahoma" panose="020B0604030504040204" pitchFamily="34" charset="0"/>
              </a:rPr>
              <a:t>شكل يوضح مناطق رأس المال الإجتماعي</a:t>
            </a:r>
            <a:r>
              <a:rPr lang="en-US" sz="3600" dirty="0">
                <a:effectLst/>
                <a:latin typeface="Georgia"/>
                <a:ea typeface="Georgia"/>
                <a:cs typeface="Times New Roman"/>
              </a:rPr>
              <a:t/>
            </a:r>
            <a:br>
              <a:rPr lang="en-US" sz="3600" dirty="0">
                <a:effectLst/>
                <a:latin typeface="Georgia"/>
                <a:ea typeface="Georgia"/>
                <a:cs typeface="Times New Roman"/>
              </a:rPr>
            </a:br>
            <a:endParaRPr lang="en-US"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57853"/>
            <a:ext cx="6858000" cy="4172532"/>
          </a:xfrm>
        </p:spPr>
      </p:pic>
    </p:spTree>
    <p:extLst>
      <p:ext uri="{BB962C8B-B14F-4D97-AF65-F5344CB8AC3E}">
        <p14:creationId xmlns:p14="http://schemas.microsoft.com/office/powerpoint/2010/main" val="203981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pPr marL="0" indent="0" algn="just">
              <a:lnSpc>
                <a:spcPct val="115000"/>
              </a:lnSpc>
              <a:spcBef>
                <a:spcPts val="0"/>
              </a:spcBef>
              <a:spcAft>
                <a:spcPts val="1000"/>
              </a:spcAft>
              <a:buNone/>
            </a:pPr>
            <a:r>
              <a:rPr lang="ar-IQ" sz="2600" dirty="0">
                <a:solidFill>
                  <a:srgbClr val="FF0000"/>
                </a:solidFill>
                <a:latin typeface="Simplified Arabic" panose="02020603050405020304" pitchFamily="18" charset="-78"/>
                <a:ea typeface="Calibri"/>
                <a:cs typeface="Simplified Arabic" panose="02020603050405020304" pitchFamily="18" charset="-78"/>
              </a:rPr>
              <a:t>هنالك الكثير من التعاريف التي تخص رأس المال الاجتماعي نذكر منها </a:t>
            </a:r>
            <a:r>
              <a:rPr lang="en-US" sz="2600" dirty="0">
                <a:solidFill>
                  <a:srgbClr val="FF0000"/>
                </a:solidFill>
                <a:latin typeface="Simplified Arabic" panose="02020603050405020304" pitchFamily="18" charset="-78"/>
                <a:ea typeface="Calibri"/>
                <a:cs typeface="Simplified Arabic" panose="02020603050405020304" pitchFamily="18" charset="-78"/>
              </a:rPr>
              <a:t>.</a:t>
            </a:r>
            <a:endParaRPr lang="en-US" sz="2600" dirty="0">
              <a:solidFill>
                <a:srgbClr val="FF0000"/>
              </a:solidFill>
              <a:latin typeface="Simplified Arabic" panose="02020603050405020304" pitchFamily="18" charset="-78"/>
              <a:ea typeface="Georgia"/>
              <a:cs typeface="Simplified Arabic" panose="02020603050405020304" pitchFamily="18" charset="-78"/>
            </a:endParaRPr>
          </a:p>
          <a:p>
            <a:pPr marL="342900" lvl="0" indent="-342900" algn="just">
              <a:spcBef>
                <a:spcPts val="0"/>
              </a:spcBef>
              <a:spcAft>
                <a:spcPts val="1000"/>
              </a:spcAft>
              <a:buFont typeface="+mj-lt"/>
              <a:buAutoNum type="arabicPeriod"/>
            </a:pPr>
            <a:r>
              <a:rPr lang="ar-IQ" sz="2000" dirty="0">
                <a:latin typeface="Simplified Arabic" panose="02020603050405020304" pitchFamily="18" charset="-78"/>
                <a:ea typeface="Calibri"/>
                <a:cs typeface="Simplified Arabic" panose="02020603050405020304" pitchFamily="18" charset="-78"/>
              </a:rPr>
              <a:t>شبكة من العلاقات التعاونية بين المواطنين التي تسهل حل مشاكل العمل </a:t>
            </a:r>
            <a:r>
              <a:rPr lang="ar-IQ" sz="2000" dirty="0" smtClean="0">
                <a:latin typeface="Simplified Arabic" panose="02020603050405020304" pitchFamily="18" charset="-78"/>
                <a:ea typeface="Calibri"/>
                <a:cs typeface="Simplified Arabic" panose="02020603050405020304" pitchFamily="18" charset="-78"/>
              </a:rPr>
              <a:t>الجماعي.</a:t>
            </a:r>
            <a:endParaRPr lang="en-US" sz="2000" dirty="0">
              <a:latin typeface="Simplified Arabic" panose="02020603050405020304" pitchFamily="18" charset="-78"/>
              <a:ea typeface="Georgia"/>
              <a:cs typeface="Simplified Arabic" panose="02020603050405020304" pitchFamily="18" charset="-78"/>
            </a:endParaRPr>
          </a:p>
          <a:p>
            <a:pPr marL="342900" lvl="0" indent="-342900" algn="just">
              <a:spcBef>
                <a:spcPts val="0"/>
              </a:spcBef>
              <a:spcAft>
                <a:spcPts val="1000"/>
              </a:spcAft>
              <a:buFont typeface="+mj-lt"/>
              <a:buAutoNum type="arabicPeriod"/>
            </a:pPr>
            <a:r>
              <a:rPr lang="ar-IQ" sz="2000" dirty="0">
                <a:latin typeface="Simplified Arabic" panose="02020603050405020304" pitchFamily="18" charset="-78"/>
                <a:ea typeface="Calibri"/>
                <a:cs typeface="Simplified Arabic" panose="02020603050405020304" pitchFamily="18" charset="-78"/>
              </a:rPr>
              <a:t>أنه الخصائص الإجتماعية للمنظمات مثل الثقة , والمعايير , والشبكات ,التي يمكن أن تحسن من كفاءة المجتمع من خلال تسهيل الإجراءات والتعاون من اجل المنفعة </a:t>
            </a:r>
            <a:r>
              <a:rPr lang="ar-IQ" sz="2000" dirty="0" smtClean="0">
                <a:latin typeface="Simplified Arabic" panose="02020603050405020304" pitchFamily="18" charset="-78"/>
                <a:ea typeface="Calibri"/>
                <a:cs typeface="Simplified Arabic" panose="02020603050405020304" pitchFamily="18" charset="-78"/>
              </a:rPr>
              <a:t>المتبادلة</a:t>
            </a:r>
            <a:r>
              <a:rPr lang="en-US" sz="2000" dirty="0" smtClean="0">
                <a:latin typeface="Simplified Arabic" panose="02020603050405020304" pitchFamily="18" charset="-78"/>
                <a:ea typeface="Calibri"/>
                <a:cs typeface="Simplified Arabic" panose="02020603050405020304" pitchFamily="18" charset="-78"/>
              </a:rPr>
              <a:t>.</a:t>
            </a:r>
            <a:r>
              <a:rPr lang="ar-IQ" sz="2000" dirty="0" smtClean="0">
                <a:latin typeface="Simplified Arabic" panose="02020603050405020304" pitchFamily="18" charset="-78"/>
                <a:ea typeface="Calibri"/>
                <a:cs typeface="Simplified Arabic" panose="02020603050405020304" pitchFamily="18" charset="-78"/>
              </a:rPr>
              <a:t>  </a:t>
            </a:r>
          </a:p>
          <a:p>
            <a:pPr marL="342900" lvl="0" indent="-342900" algn="just">
              <a:spcBef>
                <a:spcPts val="0"/>
              </a:spcBef>
              <a:spcAft>
                <a:spcPts val="1000"/>
              </a:spcAft>
              <a:buFont typeface="+mj-lt"/>
              <a:buAutoNum type="arabicPeriod"/>
            </a:pPr>
            <a:r>
              <a:rPr lang="ar-IQ" sz="2000" dirty="0" smtClean="0">
                <a:latin typeface="Simplified Arabic" panose="02020603050405020304" pitchFamily="18" charset="-78"/>
                <a:ea typeface="Calibri"/>
                <a:cs typeface="Simplified Arabic" panose="02020603050405020304" pitchFamily="18" charset="-78"/>
              </a:rPr>
              <a:t>عدد </a:t>
            </a:r>
            <a:r>
              <a:rPr lang="ar-IQ" sz="2000" dirty="0">
                <a:latin typeface="Simplified Arabic" panose="02020603050405020304" pitchFamily="18" charset="-78"/>
                <a:ea typeface="Calibri"/>
                <a:cs typeface="Simplified Arabic" panose="02020603050405020304" pitchFamily="18" charset="-78"/>
              </a:rPr>
              <a:t>الاشخاص الذين يمكن أن يتوقع أن يقدموا الدعم والموارد والتي تكون موجودة ضمن </a:t>
            </a:r>
            <a:r>
              <a:rPr lang="ar-IQ" sz="2000" dirty="0" smtClean="0">
                <a:latin typeface="Simplified Arabic" panose="02020603050405020304" pitchFamily="18" charset="-78"/>
                <a:ea typeface="Calibri"/>
                <a:cs typeface="Simplified Arabic" panose="02020603050405020304" pitchFamily="18" charset="-78"/>
              </a:rPr>
              <a:t>تصرفهم</a:t>
            </a:r>
            <a:r>
              <a:rPr lang="en-US" sz="2000" dirty="0" smtClean="0">
                <a:latin typeface="Simplified Arabic" panose="02020603050405020304" pitchFamily="18" charset="-78"/>
                <a:ea typeface="Calibri"/>
                <a:cs typeface="Simplified Arabic" panose="02020603050405020304" pitchFamily="18" charset="-78"/>
              </a:rPr>
              <a:t>.</a:t>
            </a:r>
            <a:endParaRPr lang="en-US" sz="20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a:xfrm>
            <a:off x="457200" y="274638"/>
            <a:ext cx="8229600" cy="715962"/>
          </a:xfrm>
        </p:spPr>
        <p:txBody>
          <a:bodyPr>
            <a:normAutofit/>
          </a:bodyPr>
          <a:lstStyle/>
          <a:p>
            <a:pPr algn="r"/>
            <a:r>
              <a:rPr lang="ar-IQ" sz="2800" dirty="0" smtClean="0">
                <a:solidFill>
                  <a:srgbClr val="FF0000"/>
                </a:solidFill>
                <a:effectLst/>
                <a:latin typeface="Georgia"/>
                <a:ea typeface="Calibri"/>
                <a:cs typeface="Tahoma"/>
              </a:rPr>
              <a:t>تعريف رأس </a:t>
            </a:r>
            <a:r>
              <a:rPr lang="ar-IQ" sz="2800" dirty="0">
                <a:solidFill>
                  <a:srgbClr val="FF0000"/>
                </a:solidFill>
                <a:effectLst/>
                <a:latin typeface="Georgia"/>
                <a:ea typeface="Calibri"/>
                <a:cs typeface="Tahoma"/>
              </a:rPr>
              <a:t>المال الاجتماعي</a:t>
            </a:r>
            <a:endParaRPr lang="en-US" sz="28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505200"/>
            <a:ext cx="5715000" cy="2819400"/>
          </a:xfrm>
          <a:prstGeom prst="rect">
            <a:avLst/>
          </a:prstGeom>
        </p:spPr>
      </p:pic>
    </p:spTree>
    <p:extLst>
      <p:ext uri="{BB962C8B-B14F-4D97-AF65-F5344CB8AC3E}">
        <p14:creationId xmlns:p14="http://schemas.microsoft.com/office/powerpoint/2010/main" val="283794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pPr marL="457200" indent="0" algn="just">
              <a:lnSpc>
                <a:spcPct val="115000"/>
              </a:lnSpc>
              <a:spcBef>
                <a:spcPts val="0"/>
              </a:spcBef>
              <a:spcAft>
                <a:spcPts val="1000"/>
              </a:spcAft>
              <a:buNone/>
            </a:pPr>
            <a:r>
              <a:rPr lang="ar-IQ" sz="2000" dirty="0">
                <a:latin typeface="Simplified Arabic" panose="02020603050405020304" pitchFamily="18" charset="-78"/>
                <a:ea typeface="Calibri"/>
                <a:cs typeface="Simplified Arabic" panose="02020603050405020304" pitchFamily="18" charset="-78"/>
              </a:rPr>
              <a:t>يمكن تحديد ثلاثة أشكال أساسية لرأس المال الإجتماعي التي تدور حول أنواع مختلفه من الشبكات الأكثر شيوعاً التي تسمح للناس بالأنخراط بأنواع من العلاقات وهي </a:t>
            </a:r>
            <a:r>
              <a:rPr lang="ar-IQ" sz="2000" dirty="0" smtClean="0">
                <a:latin typeface="Simplified Arabic" panose="02020603050405020304" pitchFamily="18" charset="-78"/>
                <a:ea typeface="Calibri"/>
                <a:cs typeface="Simplified Arabic" panose="02020603050405020304" pitchFamily="18" charset="-78"/>
              </a:rPr>
              <a:t>:</a:t>
            </a:r>
            <a:endParaRPr lang="en-US" sz="2000" dirty="0">
              <a:latin typeface="Simplified Arabic" panose="02020603050405020304" pitchFamily="18" charset="-78"/>
              <a:ea typeface="Georgia"/>
              <a:cs typeface="Simplified Arabic" panose="02020603050405020304" pitchFamily="18" charset="-78"/>
            </a:endParaRPr>
          </a:p>
          <a:p>
            <a:pPr marL="342900" lvl="0" indent="-342900" algn="just">
              <a:lnSpc>
                <a:spcPct val="115000"/>
              </a:lnSpc>
              <a:spcBef>
                <a:spcPts val="0"/>
              </a:spcBef>
              <a:spcAft>
                <a:spcPts val="1000"/>
              </a:spcAft>
              <a:buClr>
                <a:srgbClr val="FF0000"/>
              </a:buClr>
              <a:buSzPts val="1600"/>
              <a:buFont typeface="+mj-lt"/>
              <a:buAutoNum type="arabicPeriod"/>
            </a:pPr>
            <a:r>
              <a:rPr lang="ar-IQ"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رأس المال الإجتماعي </a:t>
            </a:r>
            <a:r>
              <a:rPr lang="ar-IQ" sz="2000" b="1"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العلاقاتي.</a:t>
            </a:r>
          </a:p>
          <a:p>
            <a:pPr marL="342900" indent="-342900" algn="just">
              <a:lnSpc>
                <a:spcPct val="115000"/>
              </a:lnSpc>
              <a:spcBef>
                <a:spcPts val="0"/>
              </a:spcBef>
              <a:spcAft>
                <a:spcPts val="1000"/>
              </a:spcAft>
              <a:buClr>
                <a:srgbClr val="FF0000"/>
              </a:buClr>
              <a:buSzPts val="1600"/>
              <a:buFont typeface="+mj-lt"/>
              <a:buAutoNum type="arabicPeriod"/>
            </a:pPr>
            <a:r>
              <a:rPr lang="ar-IQ"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 رأس المال الإجتماعي الأنتقالي.</a:t>
            </a:r>
            <a:endParaRPr lang="en-US"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endParaRPr>
          </a:p>
          <a:p>
            <a:pPr marL="342900" indent="-342900" algn="just">
              <a:lnSpc>
                <a:spcPct val="115000"/>
              </a:lnSpc>
              <a:spcBef>
                <a:spcPts val="0"/>
              </a:spcBef>
              <a:spcAft>
                <a:spcPts val="1000"/>
              </a:spcAft>
              <a:buClr>
                <a:srgbClr val="FF0000"/>
              </a:buClr>
              <a:buSzPts val="1600"/>
              <a:buFont typeface="+mj-lt"/>
              <a:buAutoNum type="arabicPeriod"/>
            </a:pPr>
            <a:r>
              <a:rPr lang="ar-IQ"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رأس المال الإجتماعي الرابطي.</a:t>
            </a:r>
            <a:endParaRPr lang="en-US"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endParaRPr>
          </a:p>
        </p:txBody>
      </p:sp>
      <p:sp>
        <p:nvSpPr>
          <p:cNvPr id="3" name="Title 2"/>
          <p:cNvSpPr>
            <a:spLocks noGrp="1"/>
          </p:cNvSpPr>
          <p:nvPr>
            <p:ph type="title"/>
          </p:nvPr>
        </p:nvSpPr>
        <p:spPr>
          <a:xfrm>
            <a:off x="457200" y="274638"/>
            <a:ext cx="8229600" cy="792162"/>
          </a:xfrm>
        </p:spPr>
        <p:txBody>
          <a:bodyPr>
            <a:normAutofit/>
          </a:bodyPr>
          <a:lstStyle/>
          <a:p>
            <a:pPr algn="r"/>
            <a:r>
              <a:rPr lang="ar-IQ" sz="2800" dirty="0">
                <a:ln w="953" cap="flat" cmpd="sng" algn="ctr">
                  <a:solidFill>
                    <a:srgbClr val="002060"/>
                  </a:solidFill>
                  <a:prstDash val="solid"/>
                  <a:round/>
                </a:ln>
                <a:solidFill>
                  <a:srgbClr val="FF0000"/>
                </a:solidFill>
                <a:effectLst>
                  <a:glow rad="101600">
                    <a:schemeClr val="accent6">
                      <a:satMod val="175000"/>
                      <a:alpha val="40000"/>
                    </a:schemeClr>
                  </a:glow>
                  <a:outerShdw blurRad="63500" dist="50800" dir="18900000" sx="0" sy="0">
                    <a:srgbClr val="000000">
                      <a:alpha val="50000"/>
                    </a:srgbClr>
                  </a:outerShdw>
                </a:effectLst>
                <a:latin typeface="Georgia"/>
                <a:ea typeface="Georgia"/>
                <a:cs typeface="Simplified Arabic"/>
              </a:rPr>
              <a:t>ثأنيا :أنواع رأس المال الإجتماعي </a:t>
            </a:r>
            <a:endParaRPr lang="en-US" sz="28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743200"/>
            <a:ext cx="4953000" cy="3200847"/>
          </a:xfrm>
          <a:prstGeom prst="rect">
            <a:avLst/>
          </a:prstGeom>
        </p:spPr>
      </p:pic>
    </p:spTree>
    <p:extLst>
      <p:ext uri="{BB962C8B-B14F-4D97-AF65-F5344CB8AC3E}">
        <p14:creationId xmlns:p14="http://schemas.microsoft.com/office/powerpoint/2010/main" val="114374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1"/>
            <a:ext cx="8229600" cy="1523999"/>
          </a:xfrm>
        </p:spPr>
        <p:txBody>
          <a:bodyPr>
            <a:noAutofit/>
          </a:bodyPr>
          <a:lstStyle/>
          <a:p>
            <a:pPr marL="0" indent="0" algn="just">
              <a:lnSpc>
                <a:spcPct val="115000"/>
              </a:lnSpc>
              <a:spcBef>
                <a:spcPts val="0"/>
              </a:spcBef>
              <a:buNone/>
            </a:pPr>
            <a:r>
              <a:rPr lang="ar-IQ" sz="2000" dirty="0" smtClean="0">
                <a:latin typeface="Georgia"/>
                <a:ea typeface="Calibri"/>
                <a:cs typeface="Tahoma"/>
              </a:rPr>
              <a:t>يرجع </a:t>
            </a:r>
            <a:r>
              <a:rPr lang="ar-IQ" sz="2000" dirty="0">
                <a:latin typeface="Georgia"/>
                <a:ea typeface="Calibri"/>
                <a:cs typeface="Tahoma"/>
              </a:rPr>
              <a:t>أصل كلمة الفكر ومصدر اشتقاقها في اللغة العربية إلى (التفكير) والذي يعني التكامل وقد وضح المفسرون في معنى الفكر في كتاب الله العزيز بقوله تعالى: (يُبَيِّنُ اللَّهُ لَكُمُ الْآَيَاتِ لَعَلَّكُمْ تَتَفَكَّرُونَ) (سورة البقرة، الآية 226) أي أنه تعتبرون وتتفهمون الأمثال والمعاني</a:t>
            </a:r>
            <a:r>
              <a:rPr lang="ar-IQ" sz="2000" dirty="0" smtClean="0">
                <a:latin typeface="Georgia"/>
                <a:ea typeface="Calibri"/>
                <a:cs typeface="Tahoma"/>
              </a:rPr>
              <a:t>.</a:t>
            </a:r>
            <a:endParaRPr lang="en-US" sz="2000" dirty="0">
              <a:latin typeface="Georgia"/>
              <a:ea typeface="Georgia"/>
              <a:cs typeface="Times New Roman"/>
            </a:endParaRPr>
          </a:p>
        </p:txBody>
      </p:sp>
      <p:sp>
        <p:nvSpPr>
          <p:cNvPr id="3" name="Title 2"/>
          <p:cNvSpPr>
            <a:spLocks noGrp="1"/>
          </p:cNvSpPr>
          <p:nvPr>
            <p:ph type="title"/>
          </p:nvPr>
        </p:nvSpPr>
        <p:spPr>
          <a:xfrm>
            <a:off x="457200" y="609600"/>
            <a:ext cx="8229600" cy="715962"/>
          </a:xfrm>
        </p:spPr>
        <p:txBody>
          <a:bodyPr>
            <a:normAutofit fontScale="90000"/>
          </a:bodyPr>
          <a:lstStyle/>
          <a:p>
            <a:pPr lvl="0" algn="r">
              <a:lnSpc>
                <a:spcPct val="115000"/>
              </a:lnSpc>
              <a:spcBef>
                <a:spcPts val="0"/>
              </a:spcBef>
            </a:pPr>
            <a:r>
              <a:rPr lang="ar-IQ" sz="3600"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Georgia"/>
                <a:ea typeface="Calibri"/>
                <a:cs typeface="Simplified Arabic"/>
              </a:rPr>
              <a:t> أولاً: نشأة وتطور رأس المال الفكري</a:t>
            </a:r>
            <a:r>
              <a:rPr lang="en-US" sz="2000" b="0" dirty="0">
                <a:solidFill>
                  <a:prstClr val="black"/>
                </a:solidFill>
                <a:effectLst/>
                <a:latin typeface="Georgia"/>
                <a:ea typeface="Georgia"/>
                <a:cs typeface="Times New Roman"/>
              </a:rPr>
              <a:t/>
            </a:r>
            <a:br>
              <a:rPr lang="en-US" sz="2000" b="0" dirty="0">
                <a:solidFill>
                  <a:prstClr val="black"/>
                </a:solidFill>
                <a:effectLst/>
                <a:latin typeface="Georgia"/>
                <a:ea typeface="Georgia"/>
                <a:cs typeface="Times New Roman"/>
              </a:rPr>
            </a:br>
            <a:endParaRPr lang="en-US" dirty="0"/>
          </a:p>
        </p:txBody>
      </p:sp>
      <p:sp>
        <p:nvSpPr>
          <p:cNvPr id="4" name="Rectangle 3"/>
          <p:cNvSpPr/>
          <p:nvPr/>
        </p:nvSpPr>
        <p:spPr>
          <a:xfrm>
            <a:off x="3810000" y="2743199"/>
            <a:ext cx="4802659" cy="2554545"/>
          </a:xfrm>
          <a:prstGeom prst="rect">
            <a:avLst/>
          </a:prstGeom>
        </p:spPr>
        <p:txBody>
          <a:bodyPr wrap="square">
            <a:spAutoFit/>
          </a:bodyPr>
          <a:lstStyle/>
          <a:p>
            <a:pPr algn="just" rtl="1"/>
            <a:r>
              <a:rPr lang="ar-IQ" sz="2000" dirty="0">
                <a:latin typeface="Georgia"/>
                <a:ea typeface="Calibri"/>
                <a:cs typeface="Tahoma"/>
              </a:rPr>
              <a:t> وتعود البدايات المبكرة لنشوء رأس المال الفكري الذي يرمز اختصاراً </a:t>
            </a:r>
            <a:r>
              <a:rPr lang="en-US" sz="2000" dirty="0" smtClean="0">
                <a:latin typeface="Georgia"/>
                <a:ea typeface="Calibri"/>
                <a:cs typeface="Tahoma"/>
              </a:rPr>
              <a:t>IC</a:t>
            </a:r>
            <a:r>
              <a:rPr lang="en-US" sz="2000" dirty="0">
                <a:latin typeface="Georgia"/>
                <a:ea typeface="Calibri"/>
                <a:cs typeface="Tahoma"/>
              </a:rPr>
              <a:t>) </a:t>
            </a:r>
            <a:r>
              <a:rPr lang="ar-IQ" sz="2000" dirty="0" smtClean="0">
                <a:latin typeface="Georgia"/>
                <a:ea typeface="Calibri"/>
                <a:cs typeface="Tahoma"/>
              </a:rPr>
              <a:t>) إلى </a:t>
            </a:r>
            <a:r>
              <a:rPr lang="ar-IQ" sz="2000" dirty="0">
                <a:latin typeface="Georgia"/>
                <a:ea typeface="Calibri"/>
                <a:cs typeface="Tahoma"/>
              </a:rPr>
              <a:t>القرن السابع </a:t>
            </a:r>
            <a:r>
              <a:rPr lang="ar-IQ" sz="2000" dirty="0" smtClean="0">
                <a:latin typeface="Georgia"/>
                <a:ea typeface="Calibri"/>
                <a:cs typeface="Tahoma"/>
              </a:rPr>
              <a:t>عشر</a:t>
            </a:r>
            <a:r>
              <a:rPr lang="en-US" sz="2000" dirty="0" smtClean="0">
                <a:latin typeface="Georgia"/>
                <a:ea typeface="Calibri"/>
                <a:cs typeface="Tahoma"/>
              </a:rPr>
              <a:t>.</a:t>
            </a:r>
          </a:p>
          <a:p>
            <a:pPr algn="just" rtl="1"/>
            <a:r>
              <a:rPr lang="ar-IQ" sz="2000" dirty="0" smtClean="0">
                <a:latin typeface="Georgia"/>
                <a:ea typeface="Calibri"/>
                <a:cs typeface="Tahoma"/>
              </a:rPr>
              <a:t> </a:t>
            </a:r>
            <a:r>
              <a:rPr lang="ar-IQ" sz="2000" dirty="0">
                <a:latin typeface="Georgia"/>
                <a:ea typeface="Calibri"/>
                <a:cs typeface="Tahoma"/>
              </a:rPr>
              <a:t>إذ أكد </a:t>
            </a:r>
            <a:r>
              <a:rPr lang="ar-IQ" sz="2000" dirty="0" smtClean="0">
                <a:latin typeface="Georgia"/>
                <a:ea typeface="Calibri"/>
                <a:cs typeface="Tahoma"/>
              </a:rPr>
              <a:t>الاقتصادي</a:t>
            </a:r>
            <a:r>
              <a:rPr lang="en-US" sz="2000" dirty="0" smtClean="0">
                <a:latin typeface="Georgia"/>
                <a:ea typeface="Calibri"/>
                <a:cs typeface="Tahoma"/>
              </a:rPr>
              <a:t> (</a:t>
            </a:r>
            <a:r>
              <a:rPr lang="en-US" sz="2000" dirty="0" err="1" smtClean="0">
                <a:latin typeface="Georgia"/>
                <a:ea typeface="Calibri"/>
                <a:cs typeface="Tahoma"/>
              </a:rPr>
              <a:t>Willan</a:t>
            </a:r>
            <a:r>
              <a:rPr lang="en-US" sz="2000" dirty="0" smtClean="0">
                <a:latin typeface="Georgia"/>
                <a:ea typeface="Calibri"/>
                <a:cs typeface="Tahoma"/>
              </a:rPr>
              <a:t> </a:t>
            </a:r>
            <a:r>
              <a:rPr lang="en-US" sz="2000" dirty="0">
                <a:latin typeface="Georgia"/>
                <a:ea typeface="Calibri"/>
                <a:cs typeface="Tahoma"/>
              </a:rPr>
              <a:t>Petty) </a:t>
            </a:r>
            <a:r>
              <a:rPr lang="ar-IQ" sz="2000" dirty="0">
                <a:latin typeface="Georgia"/>
                <a:ea typeface="Calibri"/>
                <a:cs typeface="Tahoma"/>
              </a:rPr>
              <a:t>على اختلاف نوعية العمالة وعرض فكرة تضمين قيمة العاملين في حساب الثروة بطريقة إحصائية وشكل هذا الجهد فيما بعد ما عرف لاحقاً برأس المال البشري </a:t>
            </a:r>
            <a:r>
              <a:rPr lang="ar-IQ" sz="2000" dirty="0"/>
              <a:t>.</a:t>
            </a:r>
            <a:endParaRPr lang="en-US" sz="2000"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508424"/>
            <a:ext cx="3219899" cy="3276600"/>
          </a:xfrm>
          <a:prstGeom prst="rect">
            <a:avLst/>
          </a:prstGeom>
        </p:spPr>
      </p:pic>
    </p:spTree>
    <p:extLst>
      <p:ext uri="{BB962C8B-B14F-4D97-AF65-F5344CB8AC3E}">
        <p14:creationId xmlns:p14="http://schemas.microsoft.com/office/powerpoint/2010/main" val="153752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marL="201168" indent="0" algn="just">
              <a:lnSpc>
                <a:spcPct val="115000"/>
              </a:lnSpc>
              <a:spcBef>
                <a:spcPts val="0"/>
              </a:spcBef>
              <a:spcAft>
                <a:spcPts val="1000"/>
              </a:spcAft>
              <a:buNone/>
            </a:pPr>
            <a:r>
              <a:rPr lang="ar-IQ" sz="2000" dirty="0">
                <a:solidFill>
                  <a:srgbClr val="FF0000"/>
                </a:solidFill>
                <a:latin typeface="Georgia"/>
                <a:ea typeface="Calibri"/>
                <a:cs typeface="Tahoma"/>
              </a:rPr>
              <a:t>وهناك تصنيف آخر لرأس المال الإجتماعي يتكون من مكونين مهمين هما</a:t>
            </a:r>
            <a:endParaRPr lang="en-US" sz="2000" dirty="0">
              <a:latin typeface="Georgia"/>
              <a:ea typeface="Georgia"/>
              <a:cs typeface="Times New Roman"/>
            </a:endParaRPr>
          </a:p>
          <a:p>
            <a:pPr marL="0" indent="0" algn="just">
              <a:lnSpc>
                <a:spcPct val="115000"/>
              </a:lnSpc>
              <a:spcBef>
                <a:spcPts val="0"/>
              </a:spcBef>
              <a:spcAft>
                <a:spcPts val="1000"/>
              </a:spcAft>
              <a:buClr>
                <a:srgbClr val="FF0000"/>
              </a:buClr>
              <a:buNone/>
            </a:pPr>
            <a:r>
              <a:rPr lang="ar-IQ" sz="2000" b="1" dirty="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rPr>
              <a:t>رأس المال الإجتماعي </a:t>
            </a:r>
            <a:r>
              <a:rPr lang="ar-IQ" sz="2000" b="1" dirty="0" smtClean="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rPr>
              <a:t>الداخلي:</a:t>
            </a:r>
            <a:r>
              <a:rPr lang="ar-IQ" sz="2000" dirty="0" smtClean="0">
                <a:solidFill>
                  <a:srgbClr val="FF0000"/>
                </a:solidFill>
                <a:latin typeface="Simplified Arabic" panose="02020603050405020304" pitchFamily="18" charset="-78"/>
                <a:ea typeface="Calibri"/>
                <a:cs typeface="Simplified Arabic" panose="02020603050405020304" pitchFamily="18" charset="-78"/>
              </a:rPr>
              <a:t> </a:t>
            </a:r>
            <a:r>
              <a:rPr lang="ar-IQ" sz="2000" dirty="0" smtClean="0">
                <a:latin typeface="Simplified Arabic" panose="02020603050405020304" pitchFamily="18" charset="-78"/>
                <a:ea typeface="Calibri"/>
                <a:cs typeface="Simplified Arabic" panose="02020603050405020304" pitchFamily="18" charset="-78"/>
              </a:rPr>
              <a:t>الذي يمثل "مجموعة من الموارد التي تعكس خاصية العلاقات الاجتماعية خلال المنظمة" اي مجموعة العلاقات الداخلية في المنظمة متمثلاً بعلاقات العاملين مع الآخرين مثل الرؤساء, والمرؤسين .</a:t>
            </a:r>
            <a:endParaRPr lang="en-US" sz="2000" dirty="0" smtClean="0">
              <a:latin typeface="Simplified Arabic" panose="02020603050405020304" pitchFamily="18" charset="-78"/>
              <a:ea typeface="Georgia"/>
              <a:cs typeface="Simplified Arabic" panose="02020603050405020304" pitchFamily="18" charset="-78"/>
            </a:endParaRPr>
          </a:p>
          <a:p>
            <a:pPr marL="0" indent="0" algn="just">
              <a:lnSpc>
                <a:spcPct val="115000"/>
              </a:lnSpc>
              <a:spcBef>
                <a:spcPts val="0"/>
              </a:spcBef>
              <a:spcAft>
                <a:spcPts val="1000"/>
              </a:spcAft>
              <a:buClr>
                <a:srgbClr val="FF0000"/>
              </a:buClr>
              <a:buNone/>
            </a:pPr>
            <a:r>
              <a:rPr lang="ar-IQ" sz="2000" b="1" dirty="0" smtClean="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rPr>
              <a:t>رأس المال الإجتماعي الخارجي : </a:t>
            </a:r>
            <a:r>
              <a:rPr lang="ar-IQ" sz="2000" dirty="0" smtClean="0">
                <a:latin typeface="Simplified Arabic" panose="02020603050405020304" pitchFamily="18" charset="-78"/>
                <a:ea typeface="Calibri"/>
                <a:cs typeface="Simplified Arabic" panose="02020603050405020304" pitchFamily="18" charset="-78"/>
              </a:rPr>
              <a:t>مجموعة من الموارد التي تعكس خاصية العلاقات الاجتماعية مع الاشخاص , والمنظمات الآخرى, ويشمل رأس المال الإجتماعي الخارجي ثلاثة عناصر وهي :</a:t>
            </a:r>
            <a:endParaRPr lang="ar-IQ" sz="2000" dirty="0">
              <a:latin typeface="Simplified Arabic" panose="02020603050405020304" pitchFamily="18" charset="-78"/>
              <a:ea typeface="Calibri"/>
              <a:cs typeface="Simplified Arabic" panose="02020603050405020304" pitchFamily="18" charset="-78"/>
            </a:endParaRPr>
          </a:p>
          <a:p>
            <a:pPr marL="0" indent="0" algn="just">
              <a:lnSpc>
                <a:spcPct val="115000"/>
              </a:lnSpc>
              <a:spcBef>
                <a:spcPts val="0"/>
              </a:spcBef>
              <a:spcAft>
                <a:spcPts val="1000"/>
              </a:spcAft>
              <a:buClr>
                <a:srgbClr val="FF0000"/>
              </a:buClr>
              <a:buNone/>
            </a:pPr>
            <a:r>
              <a:rPr lang="ar-IQ" sz="2000" b="1"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 ا- رأس المال الإجتماعي المرتبط بالأنتاج</a:t>
            </a:r>
            <a:r>
              <a:rPr lang="ar-IQ" sz="2000"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a:t>
            </a:r>
            <a:endParaRPr lang="ar-IQ" sz="2000" dirty="0">
              <a:latin typeface="Simplified Arabic" panose="02020603050405020304" pitchFamily="18" charset="-78"/>
              <a:ea typeface="Georgia"/>
              <a:cs typeface="Simplified Arabic" panose="02020603050405020304" pitchFamily="18" charset="-78"/>
            </a:endParaRPr>
          </a:p>
          <a:p>
            <a:pPr marL="0" indent="0" algn="just">
              <a:lnSpc>
                <a:spcPct val="115000"/>
              </a:lnSpc>
              <a:spcBef>
                <a:spcPts val="0"/>
              </a:spcBef>
              <a:spcAft>
                <a:spcPts val="1000"/>
              </a:spcAft>
              <a:buClr>
                <a:srgbClr val="FF0000"/>
              </a:buClr>
              <a:buNone/>
            </a:pPr>
            <a:r>
              <a:rPr lang="ar-IQ" sz="2000" b="1"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 ب- </a:t>
            </a:r>
            <a:r>
              <a:rPr lang="ar-IQ"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رأس المال الإجتماعي المرتبط </a:t>
            </a:r>
            <a:r>
              <a:rPr lang="ar-IQ" sz="2000" b="1"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بالبيئه.</a:t>
            </a:r>
            <a:endParaRPr lang="ar-IQ" sz="2000" dirty="0" smtClean="0">
              <a:latin typeface="Simplified Arabic" panose="02020603050405020304" pitchFamily="18" charset="-78"/>
              <a:ea typeface="Georgia"/>
              <a:cs typeface="Simplified Arabic" panose="02020603050405020304" pitchFamily="18" charset="-78"/>
            </a:endParaRPr>
          </a:p>
          <a:p>
            <a:pPr marL="0" indent="0" algn="just">
              <a:lnSpc>
                <a:spcPct val="115000"/>
              </a:lnSpc>
              <a:spcBef>
                <a:spcPts val="0"/>
              </a:spcBef>
              <a:spcAft>
                <a:spcPts val="1000"/>
              </a:spcAft>
              <a:buClr>
                <a:srgbClr val="FF0000"/>
              </a:buClr>
              <a:buNone/>
            </a:pPr>
            <a:r>
              <a:rPr lang="en-US" sz="2000" dirty="0" smtClean="0">
                <a:latin typeface="Simplified Arabic" panose="02020603050405020304" pitchFamily="18" charset="-78"/>
                <a:ea typeface="Georgia"/>
                <a:cs typeface="Simplified Arabic" panose="02020603050405020304" pitchFamily="18" charset="-78"/>
              </a:rPr>
              <a:t> </a:t>
            </a:r>
            <a:r>
              <a:rPr lang="ar-IQ" sz="2000" b="1"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ج-  </a:t>
            </a:r>
            <a:r>
              <a:rPr lang="ar-IQ"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رأس المال الإجتماعي المرتبط </a:t>
            </a:r>
            <a:r>
              <a:rPr lang="ar-IQ" sz="2000" b="1"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بالسوق.</a:t>
            </a:r>
            <a:endParaRPr lang="en-US" sz="2600" dirty="0">
              <a:latin typeface="Simplified Arabic" panose="02020603050405020304" pitchFamily="18" charset="-78"/>
              <a:ea typeface="Georgia"/>
              <a:cs typeface="Simplified Arabic" panose="02020603050405020304" pitchFamily="18" charset="-78"/>
            </a:endParaRPr>
          </a:p>
          <a:p>
            <a:pPr marL="201168" indent="0" algn="just">
              <a:lnSpc>
                <a:spcPct val="115000"/>
              </a:lnSpc>
              <a:spcBef>
                <a:spcPts val="0"/>
              </a:spcBef>
              <a:spcAft>
                <a:spcPts val="1000"/>
              </a:spcAft>
              <a:buNone/>
            </a:pPr>
            <a:r>
              <a:rPr lang="en-US" sz="2800" dirty="0">
                <a:latin typeface="Tahoma"/>
                <a:ea typeface="Calibri"/>
                <a:cs typeface="Times New Roman"/>
              </a:rPr>
              <a:t> </a:t>
            </a:r>
            <a:endParaRPr lang="en-US" sz="2400" dirty="0">
              <a:latin typeface="Georgia"/>
              <a:ea typeface="Georgia"/>
              <a:cs typeface="Times New Roman"/>
            </a:endParaRP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95600"/>
            <a:ext cx="4210712" cy="2971801"/>
          </a:xfrm>
          <a:prstGeom prst="rect">
            <a:avLst/>
          </a:prstGeom>
        </p:spPr>
      </p:pic>
    </p:spTree>
    <p:extLst>
      <p:ext uri="{BB962C8B-B14F-4D97-AF65-F5344CB8AC3E}">
        <p14:creationId xmlns:p14="http://schemas.microsoft.com/office/powerpoint/2010/main" val="300481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pPr marL="0" indent="0" algn="just">
              <a:lnSpc>
                <a:spcPct val="115000"/>
              </a:lnSpc>
              <a:spcBef>
                <a:spcPts val="0"/>
              </a:spcBef>
              <a:spcAft>
                <a:spcPts val="1000"/>
              </a:spcAft>
              <a:buNone/>
            </a:pPr>
            <a:r>
              <a:rPr lang="ar-IQ" sz="2400" dirty="0" smtClean="0">
                <a:latin typeface="Simplified Arabic" panose="02020603050405020304" pitchFamily="18" charset="-78"/>
                <a:ea typeface="Calibri"/>
                <a:cs typeface="Simplified Arabic" panose="02020603050405020304" pitchFamily="18" charset="-78"/>
              </a:rPr>
              <a:t>أهمية </a:t>
            </a:r>
            <a:r>
              <a:rPr lang="ar-IQ" sz="2400" dirty="0">
                <a:latin typeface="Simplified Arabic" panose="02020603050405020304" pitchFamily="18" charset="-78"/>
                <a:ea typeface="Calibri"/>
                <a:cs typeface="Simplified Arabic" panose="02020603050405020304" pitchFamily="18" charset="-78"/>
              </a:rPr>
              <a:t>رأس المال الإجتماعي واضحة من المفاهيم وكذلك من الدراسات التجريبية التي ترمي الى اظهار الأهمية كمجموعة واسعة النطاق جدا من الظواهر الاجتماعية والإقتصادية اذ سهل رأس المال الإجتماعي سلسلة من البحوث التجريبية والمناقشات النظرية التي حفزت أعادة النظر في أهمية العلاقات الإنسانية والشبكات الاجتماعية والأشكال التنظيمية , وقد يمثل رأس المال الإجتماعي التميز بين المنظمات من حيث الإختلاف في الأداء والإختلاف في مقدرتها على إستغلال رأس المال الإجتماعي  .</a:t>
            </a:r>
            <a:endParaRPr lang="en-US" sz="2400" dirty="0">
              <a:latin typeface="Simplified Arabic" panose="02020603050405020304" pitchFamily="18" charset="-78"/>
              <a:ea typeface="Georgia"/>
              <a:cs typeface="Simplified Arabic" panose="02020603050405020304" pitchFamily="18" charset="-78"/>
            </a:endParaRPr>
          </a:p>
          <a:p>
            <a:endParaRPr lang="en-US" dirty="0"/>
          </a:p>
        </p:txBody>
      </p:sp>
      <p:sp>
        <p:nvSpPr>
          <p:cNvPr id="3" name="Title 2"/>
          <p:cNvSpPr>
            <a:spLocks noGrp="1"/>
          </p:cNvSpPr>
          <p:nvPr>
            <p:ph type="title"/>
          </p:nvPr>
        </p:nvSpPr>
        <p:spPr>
          <a:xfrm>
            <a:off x="457200" y="152400"/>
            <a:ext cx="8229600" cy="762000"/>
          </a:xfrm>
        </p:spPr>
        <p:txBody>
          <a:bodyPr>
            <a:normAutofit fontScale="90000"/>
          </a:bodyPr>
          <a:lstStyle/>
          <a:p>
            <a:pPr lvl="0" indent="-256032" algn="r">
              <a:lnSpc>
                <a:spcPct val="115000"/>
              </a:lnSpc>
              <a:spcBef>
                <a:spcPts val="0"/>
              </a:spcBef>
              <a:spcAft>
                <a:spcPts val="1000"/>
              </a:spcAft>
            </a:pPr>
            <a:r>
              <a:rPr lang="en-US" sz="2000" b="0" dirty="0">
                <a:solidFill>
                  <a:prstClr val="black"/>
                </a:solidFill>
                <a:effectLst/>
                <a:latin typeface="Georgia"/>
                <a:ea typeface="Georgia"/>
                <a:cs typeface="Times New Roman"/>
              </a:rPr>
              <a:t/>
            </a:r>
            <a:br>
              <a:rPr lang="en-US" sz="2000" b="0" dirty="0">
                <a:solidFill>
                  <a:prstClr val="black"/>
                </a:solidFill>
                <a:effectLst/>
                <a:latin typeface="Georgia"/>
                <a:ea typeface="Georgia"/>
                <a:cs typeface="Times New Roman"/>
              </a:rPr>
            </a:br>
            <a:r>
              <a:rPr lang="ar-IQ" sz="3100" dirty="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rPr>
              <a:t>ثالثا :فوائد وأهمية رأس المال الإجتماعي</a:t>
            </a:r>
            <a:endParaRPr lang="en-US" sz="2200" dirty="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962400"/>
            <a:ext cx="4343400" cy="1905000"/>
          </a:xfrm>
          <a:prstGeom prst="rect">
            <a:avLst/>
          </a:prstGeom>
        </p:spPr>
      </p:pic>
    </p:spTree>
    <p:extLst>
      <p:ext uri="{BB962C8B-B14F-4D97-AF65-F5344CB8AC3E}">
        <p14:creationId xmlns:p14="http://schemas.microsoft.com/office/powerpoint/2010/main" val="40643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a:bodyPr>
          <a:lstStyle/>
          <a:p>
            <a:pPr indent="-256032" algn="r">
              <a:lnSpc>
                <a:spcPct val="115000"/>
              </a:lnSpc>
              <a:spcBef>
                <a:spcPts val="0"/>
              </a:spcBef>
              <a:spcAft>
                <a:spcPts val="1000"/>
              </a:spcAft>
            </a:pPr>
            <a:r>
              <a:rPr lang="ar-IQ" sz="2800" dirty="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rPr>
              <a:t>رابعاً: مصادر رأس المال الإجتماعي </a:t>
            </a:r>
            <a:endParaRPr lang="en-US" sz="2800" dirty="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endParaRPr>
          </a:p>
        </p:txBody>
      </p:sp>
      <p:sp>
        <p:nvSpPr>
          <p:cNvPr id="2" name="Content Placeholder 1"/>
          <p:cNvSpPr>
            <a:spLocks noGrp="1"/>
          </p:cNvSpPr>
          <p:nvPr>
            <p:ph idx="1"/>
          </p:nvPr>
        </p:nvSpPr>
        <p:spPr>
          <a:xfrm>
            <a:off x="457200" y="1066800"/>
            <a:ext cx="8229600" cy="4940491"/>
          </a:xfrm>
        </p:spPr>
        <p:txBody>
          <a:bodyPr>
            <a:normAutofit/>
          </a:bodyPr>
          <a:lstStyle/>
          <a:p>
            <a:pPr marL="0" indent="0" algn="just">
              <a:lnSpc>
                <a:spcPct val="115000"/>
              </a:lnSpc>
              <a:spcBef>
                <a:spcPts val="0"/>
              </a:spcBef>
              <a:spcAft>
                <a:spcPts val="1000"/>
              </a:spcAft>
              <a:buNone/>
            </a:pPr>
            <a:r>
              <a:rPr lang="ar-IQ" sz="2200" dirty="0" smtClean="0">
                <a:latin typeface="Simplified Arabic" panose="02020603050405020304" pitchFamily="18" charset="-78"/>
                <a:ea typeface="Calibri"/>
                <a:cs typeface="Simplified Arabic" panose="02020603050405020304" pitchFamily="18" charset="-78"/>
              </a:rPr>
              <a:t>يُشير </a:t>
            </a:r>
            <a:r>
              <a:rPr lang="ar-IQ" sz="2200" dirty="0">
                <a:latin typeface="Simplified Arabic" panose="02020603050405020304" pitchFamily="18" charset="-78"/>
                <a:ea typeface="Calibri"/>
                <a:cs typeface="Simplified Arabic" panose="02020603050405020304" pitchFamily="18" charset="-78"/>
              </a:rPr>
              <a:t>العديد من الباحثين الى الشبكات كمصدر مهم من رأس</a:t>
            </a:r>
            <a:r>
              <a:rPr lang="ar-IQ" sz="2200" dirty="0">
                <a:latin typeface="Simplified Arabic" panose="02020603050405020304" pitchFamily="18" charset="-78"/>
                <a:ea typeface="Georgia"/>
                <a:cs typeface="Simplified Arabic" panose="02020603050405020304" pitchFamily="18" charset="-78"/>
              </a:rPr>
              <a:t> </a:t>
            </a:r>
            <a:r>
              <a:rPr lang="ar-IQ" sz="2200" dirty="0">
                <a:latin typeface="Simplified Arabic" panose="02020603050405020304" pitchFamily="18" charset="-78"/>
                <a:ea typeface="Calibri"/>
                <a:cs typeface="Simplified Arabic" panose="02020603050405020304" pitchFamily="18" charset="-78"/>
              </a:rPr>
              <a:t>المال الإجتماعي ويعكس هذا الرأي الذي يركز على الإتصالات التي تقوم بها العناصر الفعالة للمجموعة  مع  بعضها  البعض متمثلة بعلاقات الفرد المباشرة مع الآخرين ان وظيفة رأس المال الإجتماعي متمثلة بفرص الوساطة قي الشبكة اي فرصة للتوسط لتدفق المعلومات بين الناس والتحكم في شكل المشاريع التي تجمع الناس وكل ذلك يوصي بأن يتم أنشاء رأس مال اجتماعي يمكن الناس من الإتصال بين قطاعات مختلفة </a:t>
            </a:r>
            <a:r>
              <a:rPr lang="ar-IQ" sz="2200" dirty="0" smtClean="0">
                <a:latin typeface="Simplified Arabic" panose="02020603050405020304" pitchFamily="18" charset="-78"/>
                <a:ea typeface="Calibri"/>
                <a:cs typeface="Simplified Arabic" panose="02020603050405020304" pitchFamily="18" charset="-78"/>
              </a:rPr>
              <a:t>.</a:t>
            </a:r>
            <a:endParaRPr lang="en-US" sz="2200" dirty="0">
              <a:latin typeface="Simplified Arabic" panose="02020603050405020304" pitchFamily="18" charset="-78"/>
              <a:cs typeface="Simplified Arabic" panose="02020603050405020304" pitchFamily="18" charset="-78"/>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657600"/>
            <a:ext cx="6553200" cy="2267437"/>
          </a:xfrm>
          <a:prstGeom prst="rect">
            <a:avLst/>
          </a:prstGeom>
        </p:spPr>
      </p:pic>
    </p:spTree>
    <p:extLst>
      <p:ext uri="{BB962C8B-B14F-4D97-AF65-F5344CB8AC3E}">
        <p14:creationId xmlns:p14="http://schemas.microsoft.com/office/powerpoint/2010/main" val="350713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pPr marL="342900" lvl="0" indent="-342900" algn="just">
              <a:lnSpc>
                <a:spcPct val="115000"/>
              </a:lnSpc>
              <a:spcBef>
                <a:spcPts val="0"/>
              </a:spcBef>
              <a:spcAft>
                <a:spcPts val="1000"/>
              </a:spcAft>
              <a:buClr>
                <a:srgbClr val="FF0000"/>
              </a:buClr>
              <a:buSzPts val="1800"/>
              <a:buFont typeface="+mj-lt"/>
              <a:buAutoNum type="arabicPeriod"/>
            </a:pPr>
            <a:r>
              <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البعد الهيكلي( </a:t>
            </a:r>
            <a:r>
              <a:rPr lang="en-US" sz="2000"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Simplified Arabic"/>
                <a:ea typeface="Georgia"/>
                <a:cs typeface="Times New Roman"/>
              </a:rPr>
              <a:t>Structural Dimension</a:t>
            </a:r>
            <a:r>
              <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 ):</a:t>
            </a:r>
            <a:endParaRPr lang="en-US" sz="2000" dirty="0">
              <a:latin typeface="Georgia"/>
              <a:ea typeface="Georgia"/>
              <a:cs typeface="Times New Roman"/>
            </a:endParaRPr>
          </a:p>
          <a:p>
            <a:pPr marL="201168" indent="0" algn="just">
              <a:lnSpc>
                <a:spcPct val="115000"/>
              </a:lnSpc>
              <a:spcBef>
                <a:spcPts val="0"/>
              </a:spcBef>
              <a:buNone/>
            </a:pPr>
            <a:r>
              <a:rPr lang="ar-IQ" sz="2000" dirty="0">
                <a:latin typeface="Simplified Arabic" panose="02020603050405020304" pitchFamily="18" charset="-78"/>
                <a:ea typeface="Calibri"/>
                <a:cs typeface="Simplified Arabic" panose="02020603050405020304" pitchFamily="18" charset="-78"/>
              </a:rPr>
              <a:t>  يشمل البعد الخصائص غير الشخصية لعلاقات شبكة العمل ومدى إرتباط الأفراد بعضهم ببعض داخل المنظمة ومقدار وصولهم لرأس المال الفكري </a:t>
            </a:r>
            <a:r>
              <a:rPr lang="ar-IQ" sz="2000" dirty="0" smtClean="0">
                <a:latin typeface="Simplified Arabic" panose="02020603050405020304" pitchFamily="18" charset="-78"/>
                <a:ea typeface="Calibri"/>
                <a:cs typeface="Simplified Arabic" panose="02020603050405020304" pitchFamily="18" charset="-78"/>
              </a:rPr>
              <a:t>للآخرين. </a:t>
            </a:r>
            <a:endPar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Tahoma"/>
            </a:endParaRPr>
          </a:p>
          <a:p>
            <a:pPr marL="0" indent="0" algn="just">
              <a:lnSpc>
                <a:spcPct val="115000"/>
              </a:lnSpc>
              <a:spcBef>
                <a:spcPts val="0"/>
              </a:spcBef>
              <a:spcAft>
                <a:spcPts val="1000"/>
              </a:spcAft>
              <a:buClr>
                <a:srgbClr val="FF0000"/>
              </a:buClr>
              <a:buSzPts val="1800"/>
              <a:buNone/>
            </a:pPr>
            <a:r>
              <a:rPr lang="ar-IQ" sz="2000" b="1" dirty="0" smtClean="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2. </a:t>
            </a:r>
            <a:r>
              <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بعد العلاقات (</a:t>
            </a:r>
            <a:r>
              <a:rPr lang="en-US"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Relations Dimension</a:t>
            </a:r>
            <a:r>
              <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 :</a:t>
            </a:r>
            <a:endParaRPr lang="en-US"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endParaRPr>
          </a:p>
          <a:p>
            <a:pPr marL="201168" indent="0" algn="just">
              <a:lnSpc>
                <a:spcPct val="115000"/>
              </a:lnSpc>
              <a:spcBef>
                <a:spcPts val="0"/>
              </a:spcBef>
              <a:buNone/>
            </a:pPr>
            <a:r>
              <a:rPr lang="ar-IQ" sz="2000" dirty="0">
                <a:latin typeface="Simplified Arabic" panose="02020603050405020304" pitchFamily="18" charset="-78"/>
                <a:ea typeface="Calibri"/>
                <a:cs typeface="Simplified Arabic" panose="02020603050405020304" pitchFamily="18" charset="-78"/>
              </a:rPr>
              <a:t>    يُشير هذا البعد الى العلاقة الشخصية الجارية على أساس تاريخ من التفاعلات، والاحترام، والصداقة،  والشخصية ,والتعلق العاطفي. </a:t>
            </a:r>
          </a:p>
          <a:p>
            <a:pPr marL="0" lvl="0" indent="0" algn="just">
              <a:lnSpc>
                <a:spcPct val="115000"/>
              </a:lnSpc>
              <a:spcBef>
                <a:spcPts val="0"/>
              </a:spcBef>
              <a:spcAft>
                <a:spcPts val="1000"/>
              </a:spcAft>
              <a:buClr>
                <a:srgbClr val="FF0000"/>
              </a:buClr>
              <a:buSzPts val="1800"/>
              <a:buNone/>
            </a:pPr>
            <a:r>
              <a:rPr lang="ar-IQ" sz="2000" b="1" dirty="0" smtClean="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3. البعد </a:t>
            </a:r>
            <a:r>
              <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المعرفي (</a:t>
            </a:r>
            <a:r>
              <a:rPr lang="en-US"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Cognitive dimension</a:t>
            </a:r>
            <a:r>
              <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 :</a:t>
            </a:r>
            <a:endParaRPr lang="en-US"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endParaRPr>
          </a:p>
          <a:p>
            <a:pPr marL="201168" indent="0" algn="just">
              <a:lnSpc>
                <a:spcPct val="115000"/>
              </a:lnSpc>
              <a:spcBef>
                <a:spcPts val="0"/>
              </a:spcBef>
              <a:buNone/>
            </a:pPr>
            <a:r>
              <a:rPr lang="ar-IQ" sz="2200" dirty="0">
                <a:latin typeface="Simplified Arabic" panose="02020603050405020304" pitchFamily="18" charset="-78"/>
                <a:ea typeface="Calibri"/>
                <a:cs typeface="Simplified Arabic" panose="02020603050405020304" pitchFamily="18" charset="-78"/>
              </a:rPr>
              <a:t> يُشير البعد المعرفي لتلك الموارد التي تقدم(احتجاجات، والتفسيرات، ونظم المعنى المشتركة) بين الأطراف ويتضمن هذا البعد تسمية خصائص مثل (المعاني المشتركة واللغة والرموز، الخ).</a:t>
            </a:r>
            <a:endParaRPr lang="en-US" sz="2200" dirty="0">
              <a:latin typeface="Simplified Arabic" panose="02020603050405020304" pitchFamily="18" charset="-78"/>
              <a:ea typeface="Calibri"/>
              <a:cs typeface="Simplified Arabic" panose="02020603050405020304" pitchFamily="18" charset="-78"/>
            </a:endParaRPr>
          </a:p>
        </p:txBody>
      </p:sp>
      <p:sp>
        <p:nvSpPr>
          <p:cNvPr id="3" name="Title 2"/>
          <p:cNvSpPr>
            <a:spLocks noGrp="1"/>
          </p:cNvSpPr>
          <p:nvPr>
            <p:ph type="title"/>
          </p:nvPr>
        </p:nvSpPr>
        <p:spPr>
          <a:xfrm>
            <a:off x="457200" y="274638"/>
            <a:ext cx="8229600" cy="639762"/>
          </a:xfrm>
        </p:spPr>
        <p:txBody>
          <a:bodyPr>
            <a:normAutofit/>
          </a:bodyPr>
          <a:lstStyle/>
          <a:p>
            <a:pPr algn="r"/>
            <a:r>
              <a:rPr lang="ar-IQ" sz="3200" dirty="0">
                <a:ln w="5271" cap="flat" cmpd="sng" algn="ctr">
                  <a:solidFill>
                    <a:srgbClr val="2A373D"/>
                  </a:solidFill>
                  <a:prstDash val="solid"/>
                  <a:round/>
                </a:ln>
                <a:solidFill>
                  <a:srgbClr val="FF0000"/>
                </a:solidFill>
                <a:effectLst/>
                <a:ea typeface="Georgia"/>
                <a:cs typeface="Simplified Arabic"/>
              </a:rPr>
              <a:t>خامسا : أبعاد رأس المال الإجتماعي </a:t>
            </a:r>
            <a:endParaRPr lang="en-US" sz="3200" dirty="0"/>
          </a:p>
        </p:txBody>
      </p:sp>
    </p:spTree>
    <p:extLst>
      <p:ext uri="{BB962C8B-B14F-4D97-AF65-F5344CB8AC3E}">
        <p14:creationId xmlns:p14="http://schemas.microsoft.com/office/powerpoint/2010/main" val="1882675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8" name="Picture 3" descr="BSNSS069"/>
          <p:cNvPicPr>
            <a:picLocks noChangeAspect="1" noChangeArrowheads="1"/>
          </p:cNvPicPr>
          <p:nvPr/>
        </p:nvPicPr>
        <p:blipFill>
          <a:blip r:embed="rId2"/>
          <a:srcRect/>
          <a:stretch>
            <a:fillRect/>
          </a:stretch>
        </p:blipFill>
        <p:spPr bwMode="auto">
          <a:xfrm>
            <a:off x="2209800" y="4267200"/>
            <a:ext cx="4433178" cy="1905000"/>
          </a:xfrm>
          <a:prstGeom prst="rect">
            <a:avLst/>
          </a:prstGeom>
          <a:noFill/>
          <a:ln w="9525">
            <a:noFill/>
            <a:miter lim="800000"/>
            <a:headEnd/>
            <a:tailEnd/>
          </a:ln>
        </p:spPr>
      </p:pic>
      <p:sp>
        <p:nvSpPr>
          <p:cNvPr id="9" name="Text Box 2"/>
          <p:cNvSpPr txBox="1">
            <a:spLocks noChangeArrowheads="1"/>
          </p:cNvSpPr>
          <p:nvPr/>
        </p:nvSpPr>
        <p:spPr bwMode="auto">
          <a:xfrm>
            <a:off x="609600" y="1219200"/>
            <a:ext cx="7772400" cy="23971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marL="342900" indent="-342900" algn="ctr" rtl="1">
              <a:lnSpc>
                <a:spcPct val="80000"/>
              </a:lnSpc>
              <a:spcBef>
                <a:spcPct val="50000"/>
              </a:spcBef>
            </a:pPr>
            <a:r>
              <a:rPr lang="ar-SA" sz="7200" dirty="0">
                <a:solidFill>
                  <a:srgbClr val="A50021"/>
                </a:solidFill>
                <a:cs typeface="Mudir MT" pitchFamily="2" charset="-78"/>
              </a:rPr>
              <a:t>شكرا لحسن حضوركم</a:t>
            </a:r>
          </a:p>
          <a:p>
            <a:pPr marL="342900" indent="-342900" algn="ctr" rtl="1">
              <a:lnSpc>
                <a:spcPct val="80000"/>
              </a:lnSpc>
              <a:spcBef>
                <a:spcPct val="50000"/>
              </a:spcBef>
            </a:pPr>
            <a:r>
              <a:rPr lang="ar-SA" sz="7200" dirty="0">
                <a:solidFill>
                  <a:srgbClr val="A50021"/>
                </a:solidFill>
                <a:cs typeface="Mudir MT" pitchFamily="2" charset="-78"/>
              </a:rPr>
              <a:t> و </a:t>
            </a:r>
            <a:r>
              <a:rPr lang="ar-SA" sz="7200" dirty="0" smtClean="0">
                <a:solidFill>
                  <a:srgbClr val="A50021"/>
                </a:solidFill>
                <a:cs typeface="Mudir MT" pitchFamily="2" charset="-78"/>
              </a:rPr>
              <a:t>استماعكم</a:t>
            </a:r>
            <a:endParaRPr lang="en-US" sz="7200" dirty="0">
              <a:solidFill>
                <a:srgbClr val="A50021"/>
              </a:solidFill>
              <a:cs typeface="Mudi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par>
                                <p:cTn id="11" presetID="19" presetClass="entr" presetSubtype="1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0" fill="hold"/>
                                        <p:tgtEl>
                                          <p:spTgt spid="9"/>
                                        </p:tgtEl>
                                        <p:attrNameLst>
                                          <p:attrName>ppt_w</p:attrName>
                                        </p:attrNameLst>
                                      </p:cBhvr>
                                      <p:tavLst>
                                        <p:tav tm="0" fmla="#ppt_w*sin(2.5*pi*$)">
                                          <p:val>
                                            <p:fltVal val="0"/>
                                          </p:val>
                                        </p:tav>
                                        <p:tav tm="100000">
                                          <p:val>
                                            <p:fltVal val="1"/>
                                          </p:val>
                                        </p:tav>
                                      </p:tavLst>
                                    </p:anim>
                                    <p:anim calcmode="lin" valueType="num">
                                      <p:cBhvr>
                                        <p:cTn id="14"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pPr marL="0" indent="0" algn="just">
              <a:lnSpc>
                <a:spcPct val="115000"/>
              </a:lnSpc>
              <a:spcBef>
                <a:spcPts val="0"/>
              </a:spcBef>
              <a:buNone/>
            </a:pPr>
            <a:r>
              <a:rPr lang="ar-IQ" sz="2600" dirty="0">
                <a:solidFill>
                  <a:srgbClr val="D19049"/>
                </a:solidFill>
                <a:latin typeface="Georgia"/>
                <a:ea typeface="Calibri"/>
                <a:cs typeface="Tahoma"/>
              </a:rPr>
              <a:t>هنالك تعريفات كثيرة لرأس المال الفكري نذكر بعضها</a:t>
            </a:r>
            <a:endParaRPr lang="en-US" sz="2600" dirty="0">
              <a:latin typeface="Georgia"/>
              <a:ea typeface="Georgia"/>
              <a:cs typeface="Times New Roman"/>
            </a:endParaRPr>
          </a:p>
          <a:p>
            <a:pPr marL="342900" lvl="0" indent="-342900" algn="just">
              <a:lnSpc>
                <a:spcPct val="115000"/>
              </a:lnSpc>
              <a:spcBef>
                <a:spcPts val="0"/>
              </a:spcBef>
              <a:buFont typeface="+mj-lt"/>
              <a:buAutoNum type="arabicPeriod"/>
            </a:pPr>
            <a:r>
              <a:rPr lang="ar-IQ" sz="2000" dirty="0">
                <a:latin typeface="Georgia"/>
                <a:ea typeface="Calibri"/>
                <a:cs typeface="Tahoma"/>
              </a:rPr>
              <a:t>مجموعة الأصول التي يجلبها الفرد معه إلى المنظمة مثل التعليم، والتدريب في الوظائف السابقة والعمر والخبرة المهنية، وغيرها وهذه الأصول يفترض أنها تؤدي إلى إحداث تأثيرات إيجابية وإلى تحقيق التقدم المهني.</a:t>
            </a:r>
            <a:endParaRPr lang="en-US" sz="2000" dirty="0">
              <a:latin typeface="Georgia"/>
              <a:ea typeface="Calibri"/>
              <a:cs typeface="Tahoma"/>
            </a:endParaRPr>
          </a:p>
          <a:p>
            <a:pPr marL="342900" indent="-342900" algn="just">
              <a:lnSpc>
                <a:spcPct val="115000"/>
              </a:lnSpc>
              <a:spcBef>
                <a:spcPts val="0"/>
              </a:spcBef>
              <a:buFont typeface="+mj-lt"/>
              <a:buAutoNum type="arabicPeriod"/>
            </a:pPr>
            <a:r>
              <a:rPr lang="ar-IQ" sz="2000" dirty="0">
                <a:latin typeface="Georgia"/>
                <a:ea typeface="Calibri"/>
                <a:cs typeface="Tahoma"/>
              </a:rPr>
              <a:t>هي المعرفة الموجودة في منظمة ما والتي يمكن أن تستعمل لخلق ميزة تنافسية للمنظمة.</a:t>
            </a:r>
            <a:endParaRPr lang="en-US" sz="2000" dirty="0">
              <a:latin typeface="Georgia"/>
              <a:ea typeface="Calibri"/>
              <a:cs typeface="Tahoma"/>
            </a:endParaRPr>
          </a:p>
          <a:p>
            <a:pPr marL="342900" indent="-342900" algn="just">
              <a:lnSpc>
                <a:spcPct val="115000"/>
              </a:lnSpc>
              <a:spcBef>
                <a:spcPts val="0"/>
              </a:spcBef>
              <a:buFont typeface="+mj-lt"/>
              <a:buAutoNum type="arabicPeriod"/>
            </a:pPr>
            <a:r>
              <a:rPr lang="ar-IQ" sz="2000" dirty="0">
                <a:latin typeface="Georgia"/>
                <a:ea typeface="Calibri"/>
                <a:cs typeface="Tahoma"/>
              </a:rPr>
              <a:t>هي الأصول غير الملموسة والخفية ومصادر المعرفة التي تساعد في عملية خلق القيمة في المنظمات، وزيادة القدرة التنافسية.</a:t>
            </a:r>
            <a:endParaRPr lang="en-US" sz="2000" dirty="0">
              <a:latin typeface="Georgia"/>
              <a:ea typeface="Calibri"/>
              <a:cs typeface="Tahoma"/>
            </a:endParaRPr>
          </a:p>
          <a:p>
            <a:pPr marL="0" indent="0" algn="just">
              <a:lnSpc>
                <a:spcPct val="115000"/>
              </a:lnSpc>
              <a:spcBef>
                <a:spcPts val="0"/>
              </a:spcBef>
              <a:buNone/>
            </a:pPr>
            <a:endParaRPr lang="en-US" sz="2400" dirty="0">
              <a:latin typeface="Georgia"/>
              <a:ea typeface="Georgia"/>
              <a:cs typeface="Times New Roman"/>
            </a:endParaRPr>
          </a:p>
          <a:p>
            <a:endParaRPr lang="en-US" dirty="0"/>
          </a:p>
        </p:txBody>
      </p:sp>
      <p:sp>
        <p:nvSpPr>
          <p:cNvPr id="3" name="Title 2"/>
          <p:cNvSpPr>
            <a:spLocks noGrp="1"/>
          </p:cNvSpPr>
          <p:nvPr>
            <p:ph type="title"/>
          </p:nvPr>
        </p:nvSpPr>
        <p:spPr/>
        <p:txBody>
          <a:bodyPr>
            <a:normAutofit fontScale="90000"/>
          </a:bodyPr>
          <a:lstStyle/>
          <a:p>
            <a:pPr algn="r">
              <a:lnSpc>
                <a:spcPct val="115000"/>
              </a:lnSpc>
              <a:spcBef>
                <a:spcPts val="0"/>
              </a:spcBef>
            </a:pPr>
            <a:r>
              <a:rPr lang="ar-IQ" sz="3100"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Georgia"/>
                <a:ea typeface="Calibri"/>
                <a:cs typeface="Tahoma"/>
              </a:rPr>
              <a:t>تعريف رأس المال الفكري</a:t>
            </a:r>
            <a:r>
              <a:rPr lang="en-US" sz="3100"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Tahoma"/>
                <a:ea typeface="Calibri"/>
                <a:cs typeface="Times New Roman"/>
              </a:rPr>
              <a:t>:</a:t>
            </a:r>
            <a:r>
              <a:rPr lang="en-US" sz="3200" dirty="0">
                <a:effectLst/>
                <a:latin typeface="Georgia"/>
                <a:ea typeface="Georgia"/>
                <a:cs typeface="Times New Roman"/>
              </a:rPr>
              <a:t/>
            </a:r>
            <a:br>
              <a:rPr lang="en-US" sz="3200" dirty="0">
                <a:effectLst/>
                <a:latin typeface="Georgia"/>
                <a:ea typeface="Georgia"/>
                <a:cs typeface="Times New Roman"/>
              </a:rPr>
            </a:br>
            <a:endParaRPr lang="en-US" dirty="0"/>
          </a:p>
        </p:txBody>
      </p:sp>
    </p:spTree>
    <p:extLst>
      <p:ext uri="{BB962C8B-B14F-4D97-AF65-F5344CB8AC3E}">
        <p14:creationId xmlns:p14="http://schemas.microsoft.com/office/powerpoint/2010/main" val="128988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181600"/>
          </a:xfrm>
        </p:spPr>
        <p:txBody>
          <a:bodyPr>
            <a:normAutofit/>
          </a:bodyPr>
          <a:lstStyle/>
          <a:p>
            <a:pPr marL="0" indent="0" algn="justLow">
              <a:lnSpc>
                <a:spcPct val="105000"/>
              </a:lnSpc>
              <a:spcBef>
                <a:spcPts val="0"/>
              </a:spcBef>
              <a:buNone/>
            </a:pPr>
            <a:r>
              <a:rPr lang="ar-IQ" sz="2000" b="1" dirty="0">
                <a:ea typeface="Calibri"/>
                <a:cs typeface="Simplified Arabic"/>
              </a:rPr>
              <a:t>هنالك تصنيفات عديده لتحديد ما هية رأس المال الفكري من خلال محاولة تحديد مكونات تتفق هذه التصنيفات في مكوناتها ولكنها تختلف في طريقة التصنيف فمنهم من صنفها الى اثنتين ومنهم الى ثلاثة ومنهم الى اربعة</a:t>
            </a:r>
            <a:endParaRPr lang="en-US" sz="2000" b="1" dirty="0">
              <a:ea typeface="Calibri"/>
              <a:cs typeface="Simplified Arabic"/>
            </a:endParaRPr>
          </a:p>
          <a:p>
            <a:pPr marL="0" indent="0" algn="just">
              <a:lnSpc>
                <a:spcPct val="115000"/>
              </a:lnSpc>
              <a:spcBef>
                <a:spcPts val="0"/>
              </a:spcBef>
              <a:buNone/>
            </a:pPr>
            <a:r>
              <a:rPr lang="ar-IQ" sz="2400" b="1"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Georgia"/>
                <a:ea typeface="Calibri"/>
                <a:cs typeface="Tahoma"/>
              </a:rPr>
              <a:t>اولاُ : تصنيف </a:t>
            </a:r>
            <a:r>
              <a:rPr lang="en-US" sz="2400" b="1" dirty="0" err="1">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Tahoma"/>
                <a:ea typeface="Calibri"/>
                <a:cs typeface="Times New Roman"/>
              </a:rPr>
              <a:t>Thomaas</a:t>
            </a:r>
            <a:r>
              <a:rPr lang="en-US" sz="2400" b="1"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Tahoma"/>
                <a:ea typeface="Calibri"/>
                <a:cs typeface="Times New Roman"/>
              </a:rPr>
              <a:t> </a:t>
            </a:r>
            <a:r>
              <a:rPr lang="en-US" sz="2400" b="1" dirty="0" err="1">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Tahoma"/>
                <a:ea typeface="Calibri"/>
                <a:cs typeface="Times New Roman"/>
              </a:rPr>
              <a:t>stewart</a:t>
            </a:r>
            <a:endParaRPr lang="en-US" sz="2400" dirty="0">
              <a:latin typeface="Georgia"/>
              <a:ea typeface="Georgia"/>
              <a:cs typeface="Times New Roman"/>
            </a:endParaRPr>
          </a:p>
          <a:p>
            <a:pPr marL="0" indent="0">
              <a:lnSpc>
                <a:spcPct val="115000"/>
              </a:lnSpc>
              <a:spcBef>
                <a:spcPts val="0"/>
              </a:spcBef>
              <a:buNone/>
            </a:pPr>
            <a:r>
              <a:rPr lang="ar-IQ" sz="2400" b="1" dirty="0">
                <a:latin typeface="Georgia"/>
                <a:ea typeface="Calibri"/>
                <a:cs typeface="Tahoma"/>
              </a:rPr>
              <a:t>حيث صنف رأس المال الفكري الى ثلاث مكونات رئيسية وهي</a:t>
            </a:r>
            <a:endParaRPr lang="en-US" sz="2400" dirty="0">
              <a:latin typeface="Georgia"/>
              <a:ea typeface="Georgia"/>
              <a:cs typeface="Times New Roman"/>
            </a:endParaRPr>
          </a:p>
          <a:p>
            <a:pPr marL="342900" lvl="0" indent="-342900" algn="l">
              <a:lnSpc>
                <a:spcPct val="115000"/>
              </a:lnSpc>
              <a:spcBef>
                <a:spcPts val="0"/>
              </a:spcBef>
              <a:buFont typeface="+mj-lt"/>
              <a:buAutoNum type="arabicPeriod"/>
            </a:pPr>
            <a:r>
              <a:rPr lang="ar-IQ"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Georgia"/>
                <a:ea typeface="Calibri"/>
                <a:cs typeface="Tahoma"/>
              </a:rPr>
              <a:t> راس المال البشري : </a:t>
            </a:r>
            <a:endParaRPr lang="ar-IQ" sz="2000" b="1" dirty="0" smtClean="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Georgia"/>
              <a:ea typeface="Calibri"/>
              <a:cs typeface="Tahoma"/>
            </a:endParaRPr>
          </a:p>
          <a:p>
            <a:pPr marL="342900" lvl="0" indent="-342900" algn="l">
              <a:lnSpc>
                <a:spcPct val="115000"/>
              </a:lnSpc>
              <a:spcBef>
                <a:spcPts val="0"/>
              </a:spcBef>
              <a:buFont typeface="+mj-lt"/>
              <a:buAutoNum type="arabicPeriod"/>
            </a:pPr>
            <a:r>
              <a:rPr lang="ar-IQ" sz="2000" b="1" dirty="0" smtClean="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Georgia"/>
                <a:ea typeface="Calibri"/>
                <a:cs typeface="Tahoma"/>
              </a:rPr>
              <a:t>رأس </a:t>
            </a:r>
            <a:r>
              <a:rPr lang="ar-IQ"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Georgia"/>
                <a:ea typeface="Calibri"/>
                <a:cs typeface="Tahoma"/>
              </a:rPr>
              <a:t>المال الهيكلي </a:t>
            </a:r>
            <a:r>
              <a:rPr lang="ar-IQ" sz="2000" b="1" dirty="0" smtClean="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Georgia"/>
                <a:ea typeface="Calibri"/>
                <a:cs typeface="Tahoma"/>
              </a:rPr>
              <a:t>:</a:t>
            </a:r>
          </a:p>
          <a:p>
            <a:pPr marL="342900" lvl="0" indent="-342900" algn="l">
              <a:lnSpc>
                <a:spcPct val="115000"/>
              </a:lnSpc>
              <a:spcBef>
                <a:spcPts val="0"/>
              </a:spcBef>
              <a:buFont typeface="+mj-lt"/>
              <a:buAutoNum type="arabicPeriod"/>
            </a:pPr>
            <a:r>
              <a:rPr lang="ar-IQ" sz="2000" dirty="0" smtClean="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Georgia"/>
                <a:ea typeface="Calibri"/>
                <a:cs typeface="Tahoma"/>
              </a:rPr>
              <a:t> </a:t>
            </a:r>
            <a:r>
              <a:rPr lang="ar-IQ" sz="2000" b="1" dirty="0" smtClean="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ea typeface="Calibri"/>
                <a:cs typeface="Tahoma"/>
              </a:rPr>
              <a:t>رأس </a:t>
            </a:r>
            <a:r>
              <a:rPr lang="ar-IQ" sz="2000" b="1"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ea typeface="Calibri"/>
                <a:cs typeface="Tahoma"/>
              </a:rPr>
              <a:t>المال </a:t>
            </a:r>
            <a:r>
              <a:rPr lang="ar-IQ" sz="2000" b="1" dirty="0" smtClean="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ea typeface="Calibri"/>
                <a:cs typeface="Tahoma"/>
              </a:rPr>
              <a:t>الزبائني :</a:t>
            </a:r>
            <a:endParaRPr lang="en-US" sz="2000" dirty="0"/>
          </a:p>
        </p:txBody>
      </p:sp>
      <p:sp>
        <p:nvSpPr>
          <p:cNvPr id="3" name="Title 2"/>
          <p:cNvSpPr>
            <a:spLocks noGrp="1"/>
          </p:cNvSpPr>
          <p:nvPr>
            <p:ph type="title"/>
          </p:nvPr>
        </p:nvSpPr>
        <p:spPr>
          <a:xfrm>
            <a:off x="457200" y="274638"/>
            <a:ext cx="8229600" cy="715962"/>
          </a:xfrm>
        </p:spPr>
        <p:txBody>
          <a:bodyPr>
            <a:normAutofit/>
          </a:bodyPr>
          <a:lstStyle/>
          <a:p>
            <a:pPr algn="r"/>
            <a:r>
              <a:rPr lang="ar-IQ" sz="2800"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ea typeface="Calibri"/>
                <a:cs typeface="Tahoma"/>
              </a:rPr>
              <a:t>مكونات رأس المال الفكري </a:t>
            </a:r>
            <a:endParaRPr lang="en-US" sz="2800" dirty="0"/>
          </a:p>
        </p:txBody>
      </p:sp>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352800"/>
            <a:ext cx="4946650" cy="293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02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762001"/>
            <a:ext cx="6629400" cy="5230332"/>
          </a:xfrm>
        </p:spPr>
      </p:pic>
    </p:spTree>
    <p:extLst>
      <p:ext uri="{BB962C8B-B14F-4D97-AF65-F5344CB8AC3E}">
        <p14:creationId xmlns:p14="http://schemas.microsoft.com/office/powerpoint/2010/main" val="264430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lnSpc>
                <a:spcPct val="115000"/>
              </a:lnSpc>
              <a:spcBef>
                <a:spcPts val="0"/>
              </a:spcBef>
              <a:buNone/>
            </a:pPr>
            <a:r>
              <a:rPr lang="ar-IQ" sz="2000" b="1"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ثانياً : تصنيف معهد   </a:t>
            </a:r>
            <a:r>
              <a:rPr lang="en-US" sz="2000" b="1"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Brooking</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15000"/>
              </a:lnSpc>
              <a:spcBef>
                <a:spcPts val="0"/>
              </a:spcBef>
              <a:buNone/>
            </a:pPr>
            <a:r>
              <a:rPr lang="ar-IQ" sz="1800" b="1" dirty="0">
                <a:latin typeface="Tahoma" panose="020B0604030504040204" pitchFamily="34" charset="0"/>
                <a:ea typeface="Tahoma" panose="020B0604030504040204" pitchFamily="34" charset="0"/>
                <a:cs typeface="Tahoma" panose="020B0604030504040204" pitchFamily="34" charset="0"/>
              </a:rPr>
              <a:t>صنف معهد </a:t>
            </a:r>
            <a:r>
              <a:rPr lang="en-US" sz="1800" b="1" dirty="0">
                <a:latin typeface="Tahoma" panose="020B0604030504040204" pitchFamily="34" charset="0"/>
                <a:ea typeface="Tahoma" panose="020B0604030504040204" pitchFamily="34" charset="0"/>
                <a:cs typeface="Tahoma" panose="020B0604030504040204" pitchFamily="34" charset="0"/>
              </a:rPr>
              <a:t>Brooking</a:t>
            </a:r>
            <a:r>
              <a:rPr lang="ar-IQ" sz="1800" b="1" dirty="0">
                <a:latin typeface="Tahoma" panose="020B0604030504040204" pitchFamily="34" charset="0"/>
                <a:ea typeface="Tahoma" panose="020B0604030504040204" pitchFamily="34" charset="0"/>
                <a:cs typeface="Tahoma" panose="020B0604030504040204" pitchFamily="34" charset="0"/>
              </a:rPr>
              <a:t> رأس المال الفكري الى اربع مكونات هي</a:t>
            </a:r>
            <a:endParaRPr lang="en-US" sz="18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Bef>
                <a:spcPts val="0"/>
              </a:spcBef>
              <a:buFont typeface="+mj-lt"/>
              <a:buAutoNum type="arabicPeriod"/>
            </a:pPr>
            <a:r>
              <a:rPr lang="ar-IQ"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 الاصول </a:t>
            </a:r>
            <a:r>
              <a:rPr lang="ar-IQ" sz="2000" b="1" dirty="0" smtClean="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السوقية.</a:t>
            </a:r>
            <a:endParaRPr lang="en-US" sz="2000"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Bef>
                <a:spcPts val="0"/>
              </a:spcBef>
              <a:buFont typeface="+mj-lt"/>
              <a:buAutoNum type="arabicPeriod"/>
            </a:pPr>
            <a:r>
              <a:rPr lang="en-US"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 </a:t>
            </a:r>
            <a:r>
              <a:rPr lang="ar-IQ"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الاصول البشرية .</a:t>
            </a:r>
            <a:endParaRPr lang="en-US"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Bef>
                <a:spcPts val="0"/>
              </a:spcBef>
              <a:buFont typeface="+mj-lt"/>
              <a:buAutoNum type="arabicPeriod"/>
            </a:pPr>
            <a:r>
              <a:rPr lang="en-US"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 </a:t>
            </a:r>
            <a:r>
              <a:rPr lang="ar-IQ"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اصول الملكية الفكرية. </a:t>
            </a:r>
            <a:endParaRPr lang="en-US"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Bef>
                <a:spcPts val="0"/>
              </a:spcBef>
              <a:buFont typeface="+mj-lt"/>
              <a:buAutoNum type="arabicPeriod"/>
            </a:pPr>
            <a:r>
              <a:rPr lang="en-US"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 </a:t>
            </a:r>
            <a:r>
              <a:rPr lang="ar-IQ"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اصول البنية التحتية.</a:t>
            </a:r>
            <a:endParaRPr lang="en-US"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endParaRPr>
          </a:p>
          <a:p>
            <a:pPr marL="0" indent="0" algn="just">
              <a:lnSpc>
                <a:spcPct val="115000"/>
              </a:lnSpc>
              <a:spcBef>
                <a:spcPts val="0"/>
              </a:spcBef>
              <a:buNone/>
            </a:pPr>
            <a:endParaRPr lang="en-US" sz="2400" dirty="0">
              <a:latin typeface="Georgia"/>
              <a:ea typeface="Georgia"/>
              <a:cs typeface="Times New Roman"/>
            </a:endParaRPr>
          </a:p>
          <a:p>
            <a:endParaRPr lang="en-US" dirty="0"/>
          </a:p>
        </p:txBody>
      </p:sp>
      <p:sp>
        <p:nvSpPr>
          <p:cNvPr id="3" name="Title 2"/>
          <p:cNvSpPr>
            <a:spLocks noGrp="1"/>
          </p:cNvSpPr>
          <p:nvPr>
            <p:ph type="title"/>
          </p:nvPr>
        </p:nvSpPr>
        <p:spPr/>
        <p:txBody>
          <a:bodyPr>
            <a:normAutofit/>
          </a:bodyPr>
          <a:lstStyle/>
          <a:p>
            <a:pPr algn="r"/>
            <a:r>
              <a:rPr lang="ar-IQ" sz="2800"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ea typeface="Calibri"/>
                <a:cs typeface="Tahoma"/>
              </a:rPr>
              <a:t>مكونات رأس المال الفكري </a:t>
            </a:r>
            <a:endParaRPr lang="en-US" sz="28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90800"/>
            <a:ext cx="4372585" cy="2981741"/>
          </a:xfrm>
          <a:prstGeom prst="rect">
            <a:avLst/>
          </a:prstGeom>
        </p:spPr>
      </p:pic>
    </p:spTree>
    <p:extLst>
      <p:ext uri="{BB962C8B-B14F-4D97-AF65-F5344CB8AC3E}">
        <p14:creationId xmlns:p14="http://schemas.microsoft.com/office/powerpoint/2010/main" val="423803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316" y="356376"/>
            <a:ext cx="7419684" cy="5650724"/>
          </a:xfrm>
        </p:spPr>
      </p:pic>
    </p:spTree>
    <p:extLst>
      <p:ext uri="{BB962C8B-B14F-4D97-AF65-F5344CB8AC3E}">
        <p14:creationId xmlns:p14="http://schemas.microsoft.com/office/powerpoint/2010/main" val="20146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pPr marL="0" indent="0">
              <a:lnSpc>
                <a:spcPct val="115000"/>
              </a:lnSpc>
              <a:spcBef>
                <a:spcPts val="600"/>
              </a:spcBef>
              <a:buNone/>
            </a:pPr>
            <a:r>
              <a:rPr lang="ar-IQ" sz="2000" b="1" dirty="0">
                <a:solidFill>
                  <a:srgbClr val="0070C0"/>
                </a:solidFill>
                <a:latin typeface="Simplified Arabic"/>
                <a:ea typeface="Calibri"/>
                <a:cs typeface="Simplified Arabic"/>
              </a:rPr>
              <a:t>اولاً- مفهوم رأس المال البشري</a:t>
            </a:r>
            <a:endParaRPr lang="en-US" sz="2000" u="sng" dirty="0">
              <a:latin typeface="Simplified Arabic"/>
              <a:ea typeface="Calibri"/>
              <a:cs typeface="AL-Mateen"/>
            </a:endParaRPr>
          </a:p>
          <a:p>
            <a:pPr marL="0" indent="0" algn="justLow">
              <a:lnSpc>
                <a:spcPct val="105000"/>
              </a:lnSpc>
              <a:spcBef>
                <a:spcPts val="0"/>
              </a:spcBef>
              <a:buNone/>
            </a:pPr>
            <a:r>
              <a:rPr lang="ar-IQ" sz="2000" b="1" dirty="0">
                <a:ea typeface="Calibri"/>
                <a:cs typeface="Simplified Arabic"/>
              </a:rPr>
              <a:t>اهتمت البحوث، منذ سنوات عدة قليلة، برأس المال البشري وعدته الثروة الحقيقية لمنظمات القرن الحادي والعشرين  ففي بداية الخمسينات من القرن الماضي، اعتمد نجاح المنظمات الصناعية على الفكر الإنساني وقدرات الأنظمة الإنتاجية، وبشكل أكثر من استنادها للموارد المالية. وفي الوقت الحاضر، ونحن على أعتاب الألفية الثالثة، أصبحت القدرة على إدارة ذكاء أو فكر </a:t>
            </a:r>
            <a:r>
              <a:rPr lang="ar-IQ" sz="2000" b="1" dirty="0" smtClean="0">
                <a:ea typeface="Calibri"/>
                <a:cs typeface="Simplified Arabic"/>
              </a:rPr>
              <a:t>الإنسان، </a:t>
            </a:r>
            <a:r>
              <a:rPr lang="ar-IQ" sz="2000" b="1" dirty="0">
                <a:ea typeface="Calibri"/>
                <a:cs typeface="Simplified Arabic"/>
              </a:rPr>
              <a:t>وبسرعة مذهلة كمهارة تنفيذية حاسمة.</a:t>
            </a:r>
            <a:endParaRPr lang="en-US" sz="2000" b="1" dirty="0">
              <a:ea typeface="Calibri"/>
              <a:cs typeface="Simplified Arabic"/>
            </a:endParaRPr>
          </a:p>
        </p:txBody>
      </p:sp>
      <p:sp>
        <p:nvSpPr>
          <p:cNvPr id="3" name="Title 2"/>
          <p:cNvSpPr>
            <a:spLocks noGrp="1"/>
          </p:cNvSpPr>
          <p:nvPr>
            <p:ph type="title"/>
          </p:nvPr>
        </p:nvSpPr>
        <p:spPr>
          <a:xfrm>
            <a:off x="457200" y="609600"/>
            <a:ext cx="8229600" cy="381000"/>
          </a:xfrm>
        </p:spPr>
        <p:txBody>
          <a:bodyPr>
            <a:noAutofit/>
          </a:bodyPr>
          <a:lstStyle/>
          <a:p>
            <a:pPr marL="0" marR="0" algn="r">
              <a:lnSpc>
                <a:spcPct val="115000"/>
              </a:lnSpc>
              <a:spcBef>
                <a:spcPts val="0"/>
              </a:spcBef>
              <a:spcAft>
                <a:spcPts val="1000"/>
              </a:spcAft>
            </a:pPr>
            <a:r>
              <a:rPr lang="ar-IQ" sz="2800" i="1" dirty="0">
                <a:solidFill>
                  <a:srgbClr val="0070C0"/>
                </a:solidFill>
                <a:effectLst/>
                <a:latin typeface="Georgia"/>
                <a:ea typeface="Georgia"/>
                <a:cs typeface="Tahoma"/>
              </a:rPr>
              <a:t>رأس المال البشري</a:t>
            </a:r>
            <a:r>
              <a:rPr lang="en-US" sz="2800" dirty="0">
                <a:effectLst/>
                <a:latin typeface="Georgia"/>
                <a:ea typeface="Georgia"/>
                <a:cs typeface="Times New Roman"/>
              </a:rPr>
              <a:t/>
            </a:r>
            <a:br>
              <a:rPr lang="en-US" sz="2800" dirty="0">
                <a:effectLst/>
                <a:latin typeface="Georgia"/>
                <a:ea typeface="Georgia"/>
                <a:cs typeface="Times New Roman"/>
              </a:rPr>
            </a:br>
            <a:endParaRPr lang="en-US" sz="28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971799"/>
            <a:ext cx="5963206" cy="3296163"/>
          </a:xfrm>
          <a:prstGeom prst="rect">
            <a:avLst/>
          </a:prstGeom>
        </p:spPr>
      </p:pic>
    </p:spTree>
    <p:extLst>
      <p:ext uri="{BB962C8B-B14F-4D97-AF65-F5344CB8AC3E}">
        <p14:creationId xmlns:p14="http://schemas.microsoft.com/office/powerpoint/2010/main" val="379983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105401"/>
          </a:xfrm>
        </p:spPr>
        <p:txBody>
          <a:bodyPr>
            <a:normAutofit/>
          </a:bodyPr>
          <a:lstStyle/>
          <a:p>
            <a:pPr marL="0" indent="0" algn="justLow">
              <a:lnSpc>
                <a:spcPct val="115000"/>
              </a:lnSpc>
              <a:spcBef>
                <a:spcPts val="0"/>
              </a:spcBef>
              <a:buNone/>
            </a:pPr>
            <a:r>
              <a:rPr lang="ar-IQ" sz="2000" b="1" dirty="0">
                <a:ea typeface="Calibri"/>
                <a:cs typeface="Simplified Arabic"/>
              </a:rPr>
              <a:t>تنبثق أهمية رأس المال البشري في المنظمات، بوصفه يمثل النخبة من الموارد البشرية، والتي تعمل على تقديم الأفكار الجديدة والابتكارات والإبداعات التي تسهم في تعزيز قدرة المنظمات للاستجابة للتغييرات التي تحدث في بيئتها الخارجية، وتأكيـــدا لأهميتــه أشار إليه (</a:t>
            </a:r>
            <a:r>
              <a:rPr lang="en-US" sz="2000" b="1" dirty="0">
                <a:ea typeface="Calibri"/>
                <a:cs typeface="Simplified Arabic"/>
              </a:rPr>
              <a:t>Becker</a:t>
            </a:r>
            <a:r>
              <a:rPr lang="ar-IQ" sz="2000" b="1" dirty="0">
                <a:ea typeface="Calibri"/>
                <a:cs typeface="Simplified Arabic"/>
              </a:rPr>
              <a:t>) بقوله </a:t>
            </a:r>
            <a:r>
              <a:rPr lang="ar-IQ" sz="2000" b="1" dirty="0" smtClean="0">
                <a:ea typeface="Calibri"/>
                <a:cs typeface="Simplified Arabic"/>
              </a:rPr>
              <a:t>إنَّ </a:t>
            </a:r>
            <a:r>
              <a:rPr lang="ar-IQ" sz="2000" b="1" dirty="0">
                <a:ea typeface="Calibri"/>
                <a:cs typeface="Simplified Arabic"/>
              </a:rPr>
              <a:t>رأس المال البشري هو استثمار المنظمات في مجال التعليم والتدريب لزيادة معارف، خبرات، ومهارات العاملين، والتي تؤدي إلى تعظيم إنتاجية المنظمة </a:t>
            </a:r>
            <a:r>
              <a:rPr lang="ar-IQ" sz="2000" b="1" dirty="0" smtClean="0">
                <a:ea typeface="Calibri"/>
                <a:cs typeface="Simplified Arabic"/>
              </a:rPr>
              <a:t>ومخرجاتها. </a:t>
            </a:r>
            <a:endParaRPr lang="en-US" sz="2000" b="1" dirty="0">
              <a:ea typeface="Calibri"/>
              <a:cs typeface="Simplified Arabic"/>
            </a:endParaRPr>
          </a:p>
          <a:p>
            <a:pPr marL="0" indent="0" algn="justLow">
              <a:lnSpc>
                <a:spcPct val="115000"/>
              </a:lnSpc>
              <a:spcBef>
                <a:spcPts val="0"/>
              </a:spcBef>
              <a:buNone/>
            </a:pPr>
            <a:r>
              <a:rPr lang="ar-IQ" sz="2000" b="1" dirty="0">
                <a:ea typeface="Calibri"/>
                <a:cs typeface="Simplified Arabic"/>
              </a:rPr>
              <a:t>كما يتمتع رأس المال البشري بأهمية كبيرة خاصة  في المنظمات القائمة على المعرفة مما يجعلها أمام مسؤوليات وقضايا أساسية, التي ينبغي أن تهتم بها المنظمات بالعلاقة مع رأس المال البشري وهي: </a:t>
            </a:r>
            <a:endParaRPr lang="en-US" sz="2000" b="1" dirty="0">
              <a:ea typeface="Calibri"/>
              <a:cs typeface="Simplified Arabic"/>
            </a:endParaRPr>
          </a:p>
          <a:p>
            <a:pPr marL="342900" lvl="0" indent="-342900" algn="justLow">
              <a:lnSpc>
                <a:spcPct val="115000"/>
              </a:lnSpc>
              <a:spcBef>
                <a:spcPts val="0"/>
              </a:spcBef>
              <a:buFont typeface="+mj-lt"/>
              <a:buAutoNum type="arabicPeriod"/>
            </a:pPr>
            <a:r>
              <a:rPr lang="ar-IQ" sz="2000" b="1" dirty="0">
                <a:latin typeface="Georgia"/>
                <a:ea typeface="Calibri"/>
                <a:cs typeface="Simplified Arabic"/>
              </a:rPr>
              <a:t>استقطاب أفضل المواهب البشرية</a:t>
            </a:r>
            <a:endParaRPr lang="en-US" sz="2000" dirty="0">
              <a:latin typeface="Georgia"/>
              <a:ea typeface="Georgia"/>
              <a:cs typeface="Times New Roman"/>
            </a:endParaRPr>
          </a:p>
          <a:p>
            <a:pPr marL="342900" lvl="0" indent="-342900" algn="justLow">
              <a:lnSpc>
                <a:spcPct val="115000"/>
              </a:lnSpc>
              <a:spcBef>
                <a:spcPts val="0"/>
              </a:spcBef>
              <a:buFont typeface="+mj-lt"/>
              <a:buAutoNum type="arabicPeriod"/>
            </a:pPr>
            <a:r>
              <a:rPr lang="ar-IQ" sz="2000" b="1" dirty="0">
                <a:latin typeface="Georgia"/>
                <a:ea typeface="Calibri"/>
                <a:cs typeface="Simplified Arabic"/>
              </a:rPr>
              <a:t>أغناء رأس  المال البشري من خلال التطوير</a:t>
            </a:r>
            <a:endParaRPr lang="en-US" sz="2000" dirty="0">
              <a:latin typeface="Georgia"/>
              <a:ea typeface="Georgia"/>
              <a:cs typeface="Times New Roman"/>
            </a:endParaRPr>
          </a:p>
          <a:p>
            <a:pPr marL="342900" lvl="0" indent="-342900" algn="justLow">
              <a:lnSpc>
                <a:spcPct val="115000"/>
              </a:lnSpc>
              <a:spcBef>
                <a:spcPts val="0"/>
              </a:spcBef>
              <a:buFont typeface="+mj-lt"/>
              <a:buAutoNum type="arabicPeriod"/>
            </a:pPr>
            <a:r>
              <a:rPr lang="ar-IQ" sz="2000" b="1" dirty="0">
                <a:latin typeface="Georgia"/>
                <a:ea typeface="Calibri"/>
                <a:cs typeface="Simplified Arabic"/>
              </a:rPr>
              <a:t>المحافظة على أفضل العاملين</a:t>
            </a:r>
            <a:endParaRPr lang="en-US" sz="2000" dirty="0">
              <a:latin typeface="Georgia"/>
              <a:ea typeface="Georgia"/>
              <a:cs typeface="Times New Roman"/>
            </a:endParaRPr>
          </a:p>
          <a:p>
            <a:pPr marL="342900" lvl="0" indent="-342900" algn="justLow">
              <a:lnSpc>
                <a:spcPct val="115000"/>
              </a:lnSpc>
              <a:spcBef>
                <a:spcPts val="0"/>
              </a:spcBef>
              <a:buFont typeface="+mj-lt"/>
              <a:buAutoNum type="arabicPeriod"/>
            </a:pPr>
            <a:r>
              <a:rPr lang="ar-IQ" sz="2000" b="1" dirty="0">
                <a:latin typeface="Georgia"/>
                <a:ea typeface="Calibri"/>
                <a:cs typeface="Simplified Arabic"/>
              </a:rPr>
              <a:t>إيجاد بيئة تعلم</a:t>
            </a:r>
            <a:endParaRPr lang="en-US" sz="2000" dirty="0">
              <a:latin typeface="Georgia"/>
              <a:ea typeface="Georgia"/>
              <a:cs typeface="Times New Roman"/>
            </a:endParaRPr>
          </a:p>
          <a:p>
            <a:pPr marL="109728" indent="0">
              <a:buNone/>
            </a:pPr>
            <a:endParaRPr lang="en-US" dirty="0"/>
          </a:p>
        </p:txBody>
      </p:sp>
      <p:sp>
        <p:nvSpPr>
          <p:cNvPr id="3" name="Title 2"/>
          <p:cNvSpPr>
            <a:spLocks noGrp="1"/>
          </p:cNvSpPr>
          <p:nvPr>
            <p:ph type="title"/>
          </p:nvPr>
        </p:nvSpPr>
        <p:spPr>
          <a:xfrm>
            <a:off x="457200" y="457200"/>
            <a:ext cx="8229600" cy="457200"/>
          </a:xfrm>
        </p:spPr>
        <p:txBody>
          <a:bodyPr>
            <a:normAutofit fontScale="90000"/>
          </a:bodyPr>
          <a:lstStyle/>
          <a:p>
            <a:pPr lvl="0" indent="-256032" algn="r">
              <a:lnSpc>
                <a:spcPct val="115000"/>
              </a:lnSpc>
              <a:spcBef>
                <a:spcPts val="600"/>
              </a:spcBef>
            </a:pPr>
            <a:r>
              <a:rPr lang="ar-IQ" sz="3100" dirty="0">
                <a:solidFill>
                  <a:srgbClr val="0070C0"/>
                </a:solidFill>
                <a:effectLst/>
                <a:latin typeface="Simplified Arabic"/>
                <a:ea typeface="Calibri"/>
                <a:cs typeface="Simplified Arabic"/>
              </a:rPr>
              <a:t>ثانيا- أهمية رأس المال البشري</a:t>
            </a:r>
            <a:r>
              <a:rPr lang="en-US" sz="2500" b="0" u="sng" dirty="0">
                <a:solidFill>
                  <a:prstClr val="black"/>
                </a:solidFill>
                <a:effectLst/>
                <a:latin typeface="Simplified Arabic"/>
                <a:ea typeface="Calibri"/>
                <a:cs typeface="AL-Mateen"/>
              </a:rPr>
              <a:t/>
            </a:r>
            <a:br>
              <a:rPr lang="en-US" sz="2500" b="0" u="sng" dirty="0">
                <a:solidFill>
                  <a:prstClr val="black"/>
                </a:solidFill>
                <a:effectLst/>
                <a:latin typeface="Simplified Arabic"/>
                <a:ea typeface="Calibri"/>
                <a:cs typeface="AL-Mateen"/>
              </a:rPr>
            </a:br>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124200"/>
            <a:ext cx="4274791" cy="3276600"/>
          </a:xfrm>
          <a:prstGeom prst="rect">
            <a:avLst/>
          </a:prstGeom>
        </p:spPr>
      </p:pic>
    </p:spTree>
    <p:extLst>
      <p:ext uri="{BB962C8B-B14F-4D97-AF65-F5344CB8AC3E}">
        <p14:creationId xmlns:p14="http://schemas.microsoft.com/office/powerpoint/2010/main" val="3419668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1416</TotalTime>
  <Words>1693</Words>
  <Application>Microsoft Office PowerPoint</Application>
  <PresentationFormat>عرض على الشاشة (3:4)‏</PresentationFormat>
  <Paragraphs>83</Paragraphs>
  <Slides>24</Slides>
  <Notes>0</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Concourse</vt:lpstr>
      <vt:lpstr>عرض تقديمي في PowerPoint</vt:lpstr>
      <vt:lpstr> أولاً: نشأة وتطور رأس المال الفكري </vt:lpstr>
      <vt:lpstr>تعريف رأس المال الفكري: </vt:lpstr>
      <vt:lpstr>مكونات رأس المال الفكري </vt:lpstr>
      <vt:lpstr>عرض تقديمي في PowerPoint</vt:lpstr>
      <vt:lpstr>مكونات رأس المال الفكري </vt:lpstr>
      <vt:lpstr>عرض تقديمي في PowerPoint</vt:lpstr>
      <vt:lpstr>رأس المال البشري </vt:lpstr>
      <vt:lpstr>ثانيا- أهمية رأس المال البشري </vt:lpstr>
      <vt:lpstr>ثالثاً- مكونات رأس المال البشري </vt:lpstr>
      <vt:lpstr>عرض تقديمي في PowerPoint</vt:lpstr>
      <vt:lpstr>مكونات رأس المال البشري</vt:lpstr>
      <vt:lpstr>عرض تقديمي في PowerPoint</vt:lpstr>
      <vt:lpstr>عرض تقديمي في PowerPoint</vt:lpstr>
      <vt:lpstr>رأس المال الاجتماعي</vt:lpstr>
      <vt:lpstr>عرض تقديمي في PowerPoint</vt:lpstr>
      <vt:lpstr>شكل يوضح مناطق رأس المال الإجتماعي </vt:lpstr>
      <vt:lpstr>تعريف رأس المال الاجتماعي</vt:lpstr>
      <vt:lpstr>ثأنيا :أنواع رأس المال الإجتماعي </vt:lpstr>
      <vt:lpstr>عرض تقديمي في PowerPoint</vt:lpstr>
      <vt:lpstr> ثالثا :فوائد وأهمية رأس المال الإجتماعي</vt:lpstr>
      <vt:lpstr>رابعاً: مصادر رأس المال الإجتماعي </vt:lpstr>
      <vt:lpstr>خامسا : أبعاد رأس المال الإجتماعي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rose</dc:creator>
  <cp:lastModifiedBy>DR.Ahmed Saker 2o1O</cp:lastModifiedBy>
  <cp:revision>232</cp:revision>
  <dcterms:created xsi:type="dcterms:W3CDTF">2012-10-07T11:12:22Z</dcterms:created>
  <dcterms:modified xsi:type="dcterms:W3CDTF">2019-10-14T05:35:43Z</dcterms:modified>
</cp:coreProperties>
</file>