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A302C-3EF4-44CC-8A0E-C3880866E61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828CADA-2FB5-4F48-927C-076A1C89D96D}" type="pres">
      <dgm:prSet presAssocID="{138A302C-3EF4-44CC-8A0E-C3880866E610}" presName="compositeShape" presStyleCnt="0">
        <dgm:presLayoutVars>
          <dgm:dir/>
          <dgm:resizeHandles/>
        </dgm:presLayoutVars>
      </dgm:prSet>
      <dgm:spPr/>
    </dgm:pt>
  </dgm:ptLst>
  <dgm:cxnLst>
    <dgm:cxn modelId="{2B755839-1608-443A-BEE4-A4CBDBBE2F5A}" type="presOf" srcId="{138A302C-3EF4-44CC-8A0E-C3880866E610}" destId="{1828CADA-2FB5-4F48-927C-076A1C89D96D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E00D0-2567-424E-B983-03923AB4D4D3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79A22-6AE1-459F-8A33-B149CB3446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801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r-IQ" smtClean="0">
                <a:solidFill>
                  <a:prstClr val="black"/>
                </a:solidFill>
              </a:rPr>
              <a:t>متطلبات التخطيط الاستراتيجي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13696-6977-4E2E-A86F-8A875B55111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6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028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938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47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859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3341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210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020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427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90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466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288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90A24-48D4-41B1-A864-EE84C8EC0190}" type="datetimeFigureOut">
              <a:rPr lang="en-MY" smtClean="0"/>
              <a:t>25/10/2019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30E8B-B56C-45C8-AF24-5343F9AF38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50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audio" Target="NUL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NUL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NUL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3927" y="533400"/>
            <a:ext cx="6477000" cy="152399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ar-IQ" sz="4000" b="1" dirty="0" smtClean="0">
                <a:solidFill>
                  <a:srgbClr val="FFCC00"/>
                </a:solidFill>
                <a:latin typeface="Andalus" pitchFamily="18" charset="-78"/>
                <a:cs typeface="Andalus" pitchFamily="18" charset="-78"/>
              </a:rPr>
              <a:t>الدبلوم العالي في التخطيط الاستراتيجي للعام الدراسي 2018 – 2019 </a:t>
            </a:r>
            <a:endParaRPr lang="en-US" sz="4000" b="1" dirty="0">
              <a:solidFill>
                <a:srgbClr val="FFCC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981200" cy="1981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" y="4724400"/>
            <a:ext cx="4648200" cy="1440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D4D2D0"/>
              </a:buClr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>
                <a:srgbClr val="D4D2D0"/>
              </a:buClr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د.</a:t>
            </a:r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ندى </a:t>
            </a:r>
            <a:r>
              <a:rPr lang="ar-SA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اسماعيل</a:t>
            </a:r>
            <a:endParaRPr lang="en-US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2362200"/>
            <a:ext cx="7696200" cy="20029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  <a:latin typeface="Calibri" pitchFamily="34" charset="0"/>
                <a:cs typeface="+mj-cs"/>
              </a:rPr>
              <a:t>      </a:t>
            </a:r>
            <a:r>
              <a:rPr lang="ar-IQ" sz="3200" b="1" dirty="0" smtClean="0">
                <a:solidFill>
                  <a:schemeClr val="bg1"/>
                </a:solidFill>
                <a:latin typeface="Calibri" pitchFamily="34" charset="0"/>
                <a:cs typeface="+mj-cs"/>
              </a:rPr>
              <a:t>مادة </a:t>
            </a:r>
            <a:r>
              <a:rPr lang="ar-IQ" sz="3200" b="1" dirty="0" smtClean="0">
                <a:solidFill>
                  <a:schemeClr val="bg1"/>
                </a:solidFill>
                <a:latin typeface="Calibri" pitchFamily="34" charset="0"/>
                <a:cs typeface="+mj-cs"/>
              </a:rPr>
              <a:t>الموارد </a:t>
            </a:r>
            <a:r>
              <a:rPr lang="ar-IQ" sz="3200" b="1" dirty="0" smtClean="0">
                <a:solidFill>
                  <a:schemeClr val="bg1"/>
                </a:solidFill>
                <a:latin typeface="Calibri" pitchFamily="34" charset="0"/>
                <a:cs typeface="+mj-cs"/>
              </a:rPr>
              <a:t>البشر</a:t>
            </a:r>
            <a:r>
              <a:rPr lang="ar-SA" sz="3200" b="1" dirty="0" smtClean="0">
                <a:solidFill>
                  <a:schemeClr val="bg1"/>
                </a:solidFill>
                <a:latin typeface="Calibri" pitchFamily="34" charset="0"/>
                <a:cs typeface="+mj-cs"/>
              </a:rPr>
              <a:t>ية 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  <a:latin typeface="Calibri" pitchFamily="34" charset="0"/>
                <a:cs typeface="+mj-cs"/>
              </a:rPr>
              <a:t>        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  <a:latin typeface="Calibri" pitchFamily="34" charset="0"/>
                <a:cs typeface="+mj-cs"/>
              </a:rPr>
              <a:t>       </a:t>
            </a:r>
            <a:r>
              <a:rPr lang="ar-IQ" sz="3200" b="1" dirty="0" smtClean="0">
                <a:solidFill>
                  <a:schemeClr val="bg1"/>
                </a:solidFill>
                <a:latin typeface="Calibri" pitchFamily="34" charset="0"/>
                <a:cs typeface="+mj-cs"/>
              </a:rPr>
              <a:t>الاغتراب الوظيفي</a:t>
            </a:r>
            <a:endParaRPr lang="ar-IQ" sz="3200" b="1" dirty="0">
              <a:solidFill>
                <a:schemeClr val="bg1"/>
              </a:solidFill>
              <a:latin typeface="Calibri" pitchFamily="34" charset="0"/>
              <a:cs typeface="+mj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86248586"/>
              </p:ext>
            </p:extLst>
          </p:nvPr>
        </p:nvGraphicFramePr>
        <p:xfrm>
          <a:off x="4914900" y="3978303"/>
          <a:ext cx="3771900" cy="2474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1335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  <p:sndAc>
          <p:stSnd>
            <p:snd r:embed="rId3" name="coin.wav"/>
          </p:stSnd>
        </p:sndAc>
      </p:transition>
    </mc:Choice>
    <mc:Fallback xmlns="">
      <p:transition spd="slow">
        <p:fade/>
        <p:sndAc>
          <p:stSnd>
            <p:snd r:embed="rId10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ar-IQ" sz="3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يُشير مفهوم الاغتراب الوظيفي إلى ضعف العلاقة بين الفرد </a:t>
            </a:r>
            <a:r>
              <a:rPr lang="ar-IQ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والوظيفة.</a:t>
            </a:r>
          </a:p>
          <a:p>
            <a:pPr marL="0" indent="0" algn="r" rtl="1">
              <a:buClr>
                <a:srgbClr val="C00000"/>
              </a:buClr>
              <a:buNone/>
            </a:pPr>
            <a:r>
              <a:rPr lang="ar-IQ" sz="3200" b="1" u="sng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ابعاد الاغتراب الوظيفي </a:t>
            </a:r>
          </a:p>
          <a:p>
            <a:pPr marL="514350" indent="-514350" algn="r" rtl="1">
              <a:buClr>
                <a:srgbClr val="C00000"/>
              </a:buClr>
              <a:buFont typeface="+mj-lt"/>
              <a:buAutoNum type="arabicPeriod"/>
            </a:pPr>
            <a:r>
              <a:rPr lang="en-US" sz="3200" b="1" dirty="0" smtClean="0"/>
              <a:t> </a:t>
            </a:r>
            <a:r>
              <a:rPr lang="ar-IQ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انعدام القوة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Powerlessness </a:t>
            </a:r>
            <a:r>
              <a:rPr lang="ar-IQ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28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r" rtl="1">
              <a:buClr>
                <a:srgbClr val="C00000"/>
              </a:buClr>
              <a:buFont typeface="+mj-lt"/>
              <a:buAutoNum type="arabicPeriod"/>
            </a:pPr>
            <a:r>
              <a:rPr lang="ar-IQ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ضعف المعنى (اللاهدفية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 Weak Meaning : </a:t>
            </a:r>
            <a:r>
              <a:rPr lang="ar-IQ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r" rtl="1">
              <a:buClr>
                <a:srgbClr val="C00000"/>
              </a:buClr>
              <a:buFont typeface="+mj-lt"/>
              <a:buAutoNum type="arabicPeriod"/>
            </a:pPr>
            <a:r>
              <a:rPr lang="ar-IQ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فقدان المعايــــــــيـــــر (اللامعيارية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( Loss of standards :</a:t>
            </a:r>
            <a:r>
              <a:rPr lang="ar-IQ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r" rtl="1">
              <a:buClr>
                <a:srgbClr val="C00000"/>
              </a:buClr>
              <a:buFont typeface="+mj-lt"/>
              <a:buAutoNum type="arabicPeriod"/>
            </a:pPr>
            <a:r>
              <a:rPr lang="ar-IQ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العزلة الاجتماعية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Social Isolation :- </a:t>
            </a:r>
            <a:r>
              <a:rPr lang="ar-IQ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r" rtl="1">
              <a:buClr>
                <a:srgbClr val="C00000"/>
              </a:buClr>
              <a:buFont typeface="+mj-lt"/>
              <a:buAutoNum type="arabicPeriod"/>
            </a:pPr>
            <a:r>
              <a:rPr lang="ar-IQ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غربة الذات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Self-estrangement </a:t>
            </a:r>
            <a:r>
              <a:rPr lang="ar-IQ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ar-IQ" sz="2800" b="1" u="sng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571500" indent="-571500" algn="r" rtl="1">
              <a:buClr>
                <a:srgbClr val="C00000"/>
              </a:buClr>
              <a:buFont typeface="+mj-lt"/>
              <a:buAutoNum type="romanUcPeriod"/>
            </a:pPr>
            <a:endParaRPr lang="en-US" sz="3200" dirty="0"/>
          </a:p>
          <a:p>
            <a:pPr marL="571500" indent="-571500" algn="r" rtl="1">
              <a:buClr>
                <a:srgbClr val="C00000"/>
              </a:buClr>
              <a:buFont typeface="+mj-lt"/>
              <a:buAutoNum type="romanUcPeriod"/>
            </a:pPr>
            <a:endParaRPr lang="ar-IQ" sz="32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/>
          </a:bodyPr>
          <a:lstStyle/>
          <a:p>
            <a:r>
              <a:rPr lang="ar-IQ" sz="3600" b="1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الاغتراب </a:t>
            </a:r>
            <a:r>
              <a:rPr lang="ar-IQ" sz="36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الوظيفي</a:t>
            </a:r>
            <a:endParaRPr lang="en-U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7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 fontScale="85000" lnSpcReduction="20000"/>
          </a:bodyPr>
          <a:lstStyle/>
          <a:p>
            <a:pPr marL="457200" indent="-457200" algn="r" rtl="1">
              <a:buClrTx/>
              <a:buFont typeface="+mj-lt"/>
              <a:buAutoNum type="arabicParenR"/>
            </a:pPr>
            <a:r>
              <a:rPr lang="ar-IQ" dirty="0" smtClean="0"/>
              <a:t> </a:t>
            </a:r>
            <a:r>
              <a:rPr lang="ar-IQ" b="1" dirty="0">
                <a:solidFill>
                  <a:schemeClr val="tx1"/>
                </a:solidFill>
                <a:ea typeface="Calibri"/>
                <a:cs typeface="Calibri"/>
              </a:rPr>
              <a:t>‌الخوف وعدم الأمن </a:t>
            </a:r>
            <a:r>
              <a:rPr lang="ar-IQ" b="1" dirty="0" smtClean="0">
                <a:solidFill>
                  <a:schemeClr val="tx1"/>
                </a:solidFill>
                <a:ea typeface="Calibri"/>
                <a:cs typeface="Calibri"/>
              </a:rPr>
              <a:t>الوظيفي.</a:t>
            </a:r>
          </a:p>
          <a:p>
            <a:pPr marL="457200" indent="-457200" algn="r" rtl="1">
              <a:buClrTx/>
              <a:buFont typeface="+mj-lt"/>
              <a:buAutoNum type="arabicParenR"/>
            </a:pPr>
            <a:r>
              <a:rPr lang="ar-IQ" b="1" dirty="0">
                <a:solidFill>
                  <a:srgbClr val="00B050"/>
                </a:solidFill>
                <a:ea typeface="Calibri"/>
                <a:cs typeface="Calibri"/>
              </a:rPr>
              <a:t>نقص الكفاءة </a:t>
            </a:r>
            <a:r>
              <a:rPr lang="ar-IQ" b="1" dirty="0" smtClean="0">
                <a:solidFill>
                  <a:srgbClr val="00B050"/>
                </a:solidFill>
                <a:ea typeface="Calibri"/>
                <a:cs typeface="Calibri"/>
              </a:rPr>
              <a:t>.</a:t>
            </a:r>
          </a:p>
          <a:p>
            <a:pPr marL="457200" indent="-457200" algn="r" rtl="1">
              <a:buClrTx/>
              <a:buFont typeface="+mj-lt"/>
              <a:buAutoNum type="arabicParenR"/>
            </a:pPr>
            <a:r>
              <a:rPr lang="ar-IQ" b="1" dirty="0">
                <a:solidFill>
                  <a:schemeClr val="tx1"/>
                </a:solidFill>
                <a:ea typeface="Calibri"/>
                <a:cs typeface="Calibri"/>
              </a:rPr>
              <a:t>وقت </a:t>
            </a:r>
            <a:r>
              <a:rPr lang="ar-IQ" b="1" dirty="0" smtClean="0">
                <a:solidFill>
                  <a:schemeClr val="tx1"/>
                </a:solidFill>
                <a:ea typeface="Calibri"/>
                <a:cs typeface="Calibri"/>
              </a:rPr>
              <a:t>الفراغ.</a:t>
            </a:r>
          </a:p>
          <a:p>
            <a:pPr marL="457200" indent="-457200" algn="r" rtl="1">
              <a:buClrTx/>
              <a:buFont typeface="+mj-lt"/>
              <a:buAutoNum type="arabicParenR"/>
            </a:pPr>
            <a:r>
              <a:rPr lang="ar-IQ" b="1" dirty="0">
                <a:solidFill>
                  <a:srgbClr val="00B050"/>
                </a:solidFill>
                <a:ea typeface="Calibri"/>
                <a:cs typeface="Calibri"/>
              </a:rPr>
              <a:t>عدم التوافق </a:t>
            </a:r>
            <a:r>
              <a:rPr lang="ar-IQ" b="1" dirty="0" smtClean="0">
                <a:solidFill>
                  <a:srgbClr val="00B050"/>
                </a:solidFill>
                <a:ea typeface="Calibri"/>
                <a:cs typeface="Calibri"/>
              </a:rPr>
              <a:t>والتكيّف.</a:t>
            </a:r>
          </a:p>
          <a:p>
            <a:pPr marL="457200" indent="-457200" algn="r" rtl="1">
              <a:buClrTx/>
              <a:buFont typeface="+mj-lt"/>
              <a:buAutoNum type="arabicParenR"/>
            </a:pPr>
            <a:r>
              <a:rPr lang="ar-IQ" b="1" dirty="0">
                <a:solidFill>
                  <a:schemeClr val="tx1"/>
                </a:solidFill>
                <a:ea typeface="Calibri"/>
                <a:cs typeface="Calibri"/>
              </a:rPr>
              <a:t>توجهات </a:t>
            </a:r>
            <a:r>
              <a:rPr lang="ar-IQ" b="1" dirty="0" smtClean="0">
                <a:solidFill>
                  <a:schemeClr val="tx1"/>
                </a:solidFill>
                <a:ea typeface="Calibri"/>
                <a:cs typeface="Calibri"/>
              </a:rPr>
              <a:t>العاملين.</a:t>
            </a:r>
          </a:p>
          <a:p>
            <a:pPr marL="457200" indent="-457200" algn="r" rtl="1">
              <a:buClrTx/>
              <a:buFont typeface="+mj-lt"/>
              <a:buAutoNum type="arabicParenR"/>
            </a:pPr>
            <a:r>
              <a:rPr lang="ar-IQ" b="1" dirty="0">
                <a:solidFill>
                  <a:srgbClr val="00B050"/>
                </a:solidFill>
                <a:ea typeface="Calibri"/>
                <a:cs typeface="Calibri"/>
              </a:rPr>
              <a:t>سوء إدارة </a:t>
            </a:r>
            <a:r>
              <a:rPr lang="ar-IQ" b="1" dirty="0" smtClean="0">
                <a:solidFill>
                  <a:srgbClr val="00B050"/>
                </a:solidFill>
                <a:ea typeface="Calibri"/>
                <a:cs typeface="Calibri"/>
              </a:rPr>
              <a:t>الوقت.</a:t>
            </a:r>
          </a:p>
          <a:p>
            <a:pPr marL="457200" indent="-457200" algn="r" rtl="1">
              <a:buClrTx/>
              <a:buFont typeface="+mj-lt"/>
              <a:buAutoNum type="arabicParenR"/>
            </a:pPr>
            <a:r>
              <a:rPr lang="ar-IQ" b="1" dirty="0">
                <a:solidFill>
                  <a:schemeClr val="tx1"/>
                </a:solidFill>
                <a:ea typeface="Calibri"/>
                <a:cs typeface="Calibri"/>
              </a:rPr>
              <a:t>ضعف </a:t>
            </a:r>
            <a:r>
              <a:rPr lang="ar-IQ" b="1" dirty="0" smtClean="0">
                <a:solidFill>
                  <a:schemeClr val="tx1"/>
                </a:solidFill>
                <a:ea typeface="Calibri"/>
                <a:cs typeface="Calibri"/>
              </a:rPr>
              <a:t>الأيمان.</a:t>
            </a:r>
          </a:p>
          <a:p>
            <a:pPr marL="457200" indent="-457200" algn="r" rtl="1">
              <a:buClrTx/>
              <a:buFont typeface="+mj-lt"/>
              <a:buAutoNum type="arabicParenR"/>
            </a:pPr>
            <a:r>
              <a:rPr lang="ar-IQ" b="1" dirty="0">
                <a:solidFill>
                  <a:srgbClr val="00B050"/>
                </a:solidFill>
                <a:ea typeface="Calibri"/>
                <a:cs typeface="Calibri"/>
              </a:rPr>
              <a:t>ضعف مقومات القيادة </a:t>
            </a:r>
            <a:r>
              <a:rPr lang="ar-IQ" b="1" dirty="0" smtClean="0">
                <a:solidFill>
                  <a:srgbClr val="00B050"/>
                </a:solidFill>
                <a:ea typeface="Calibri"/>
                <a:cs typeface="Calibri"/>
              </a:rPr>
              <a:t>.</a:t>
            </a:r>
          </a:p>
          <a:p>
            <a:pPr marL="457200" indent="-457200" algn="r" rtl="1">
              <a:buClrTx/>
              <a:buFont typeface="+mj-lt"/>
              <a:buAutoNum type="arabicParenR"/>
            </a:pPr>
            <a:r>
              <a:rPr lang="ar-IQ" b="1" dirty="0">
                <a:solidFill>
                  <a:schemeClr val="tx1"/>
                </a:solidFill>
                <a:ea typeface="Calibri"/>
                <a:cs typeface="Calibri"/>
              </a:rPr>
              <a:t>عدم التخصص في العمل </a:t>
            </a:r>
            <a:r>
              <a:rPr lang="ar-IQ" b="1" dirty="0" smtClean="0">
                <a:solidFill>
                  <a:srgbClr val="00B050"/>
                </a:solidFill>
                <a:ea typeface="Calibri"/>
                <a:cs typeface="Calibri"/>
              </a:rPr>
              <a:t>.</a:t>
            </a:r>
          </a:p>
          <a:p>
            <a:pPr marL="0" indent="0" algn="r" rtl="1">
              <a:buClrTx/>
              <a:buNone/>
            </a:pPr>
            <a:r>
              <a:rPr lang="ar-IQ" b="1" dirty="0" smtClean="0">
                <a:solidFill>
                  <a:srgbClr val="00B050"/>
                </a:solidFill>
                <a:ea typeface="Calibri"/>
                <a:cs typeface="Calibri"/>
              </a:rPr>
              <a:t>10) الترهل الوظيفي.</a:t>
            </a:r>
            <a:endParaRPr lang="en-US" b="1" dirty="0" smtClean="0">
              <a:solidFill>
                <a:srgbClr val="00B050"/>
              </a:solidFill>
              <a:ea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600" b="1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العوامل المؤدية للاغتراب الوظيفي </a:t>
            </a:r>
            <a:r>
              <a:rPr lang="en-US" sz="3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33600"/>
            <a:ext cx="47625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/>
          </a:bodyPr>
          <a:lstStyle/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IQ" sz="3200" b="1" dirty="0">
                <a:solidFill>
                  <a:srgbClr val="00B050"/>
                </a:solidFill>
                <a:ea typeface="Calibri"/>
                <a:cs typeface="Calibri"/>
              </a:rPr>
              <a:t>التراجع </a:t>
            </a:r>
            <a:r>
              <a:rPr lang="ar-IQ" sz="3200" b="1" dirty="0" smtClean="0">
                <a:solidFill>
                  <a:srgbClr val="00B050"/>
                </a:solidFill>
                <a:ea typeface="Calibri"/>
                <a:cs typeface="Calibri"/>
              </a:rPr>
              <a:t>والهامشية.</a:t>
            </a: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IQ" sz="3200" b="1" dirty="0">
                <a:solidFill>
                  <a:srgbClr val="00B050"/>
                </a:solidFill>
                <a:ea typeface="Calibri"/>
                <a:cs typeface="Calibri"/>
              </a:rPr>
              <a:t>اضمحلال </a:t>
            </a:r>
            <a:r>
              <a:rPr lang="ar-IQ" sz="3200" b="1" dirty="0" smtClean="0">
                <a:solidFill>
                  <a:srgbClr val="00B050"/>
                </a:solidFill>
                <a:ea typeface="Calibri"/>
                <a:cs typeface="Calibri"/>
              </a:rPr>
              <a:t>الهوية.</a:t>
            </a: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IQ" sz="3200" b="1" dirty="0">
                <a:solidFill>
                  <a:srgbClr val="00B050"/>
                </a:solidFill>
                <a:ea typeface="Calibri"/>
                <a:cs typeface="Calibri"/>
              </a:rPr>
              <a:t>العُزلة وتآكل </a:t>
            </a:r>
            <a:r>
              <a:rPr lang="ar-IQ" sz="3200" b="1" dirty="0" smtClean="0">
                <a:solidFill>
                  <a:srgbClr val="00B050"/>
                </a:solidFill>
                <a:ea typeface="Calibri"/>
                <a:cs typeface="Calibri"/>
              </a:rPr>
              <a:t>الانتماء.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نتائج </a:t>
            </a:r>
            <a:r>
              <a:rPr lang="ar-IQ" sz="3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الاغتراب الوظيفي</a:t>
            </a:r>
            <a:r>
              <a:rPr lang="en-US" sz="3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6040">
            <a:off x="1328359" y="3141895"/>
            <a:ext cx="4629150" cy="2266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0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134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الدبلوم العالي في التخطيط الاستراتيجي للعام الدراسي 2018 – 2019 </vt:lpstr>
      <vt:lpstr>الاغتراب الوظيفي</vt:lpstr>
      <vt:lpstr>العوامل المؤدية للاغتراب الوظيفي  </vt:lpstr>
      <vt:lpstr>نتائج الاغتراب الوظيفي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الدبلوم العالي في التخطيط الاستراتيجي للعام الدراسي 2018 – 2019 </dc:title>
  <dc:creator>DELL1</dc:creator>
  <cp:lastModifiedBy>DELL1</cp:lastModifiedBy>
  <cp:revision>1</cp:revision>
  <dcterms:created xsi:type="dcterms:W3CDTF">2019-10-25T02:13:48Z</dcterms:created>
  <dcterms:modified xsi:type="dcterms:W3CDTF">2019-10-25T02:20:40Z</dcterms:modified>
</cp:coreProperties>
</file>