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80" r:id="rId3"/>
    <p:sldId id="288" r:id="rId4"/>
    <p:sldId id="287" r:id="rId5"/>
    <p:sldId id="286" r:id="rId6"/>
    <p:sldId id="285" r:id="rId7"/>
    <p:sldId id="284" r:id="rId8"/>
    <p:sldId id="283" r:id="rId9"/>
    <p:sldId id="282" r:id="rId10"/>
    <p:sldId id="281" r:id="rId11"/>
    <p:sldId id="292" r:id="rId12"/>
    <p:sldId id="291" r:id="rId13"/>
    <p:sldId id="290" r:id="rId14"/>
    <p:sldId id="297" r:id="rId15"/>
    <p:sldId id="296" r:id="rId16"/>
    <p:sldId id="289" r:id="rId17"/>
    <p:sldId id="295" r:id="rId18"/>
    <p:sldId id="294" r:id="rId19"/>
    <p:sldId id="293" r:id="rId20"/>
    <p:sldId id="301" r:id="rId21"/>
    <p:sldId id="300" r:id="rId22"/>
    <p:sldId id="299" r:id="rId23"/>
    <p:sldId id="298" r:id="rId24"/>
    <p:sldId id="302" r:id="rId25"/>
    <p:sldId id="274"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44"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CF34CA6-3E3A-4579-89E2-994C067035C0}" type="datetimeFigureOut">
              <a:rPr lang="en-US" smtClean="0"/>
              <a:t>11/24/2019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AEEFA-2243-4AE5-BDA4-C4A26928749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495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F34CA6-3E3A-4579-89E2-994C067035C0}" type="datetimeFigureOut">
              <a:rPr lang="en-US" smtClean="0"/>
              <a:t>11/24/2019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AEEFA-2243-4AE5-BDA4-C4A269287498}" type="slidenum">
              <a:rPr lang="en-US" smtClean="0"/>
              <a:t>‹#›</a:t>
            </a:fld>
            <a:endParaRPr lang="en-US"/>
          </a:p>
        </p:txBody>
      </p:sp>
    </p:spTree>
    <p:extLst>
      <p:ext uri="{BB962C8B-B14F-4D97-AF65-F5344CB8AC3E}">
        <p14:creationId xmlns:p14="http://schemas.microsoft.com/office/powerpoint/2010/main" val="4279922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F34CA6-3E3A-4579-89E2-994C067035C0}" type="datetimeFigureOut">
              <a:rPr lang="en-US" smtClean="0"/>
              <a:t>11/24/2019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AEEFA-2243-4AE5-BDA4-C4A269287498}" type="slidenum">
              <a:rPr lang="en-US" smtClean="0"/>
              <a:t>‹#›</a:t>
            </a:fld>
            <a:endParaRPr lang="en-US"/>
          </a:p>
        </p:txBody>
      </p:sp>
    </p:spTree>
    <p:extLst>
      <p:ext uri="{BB962C8B-B14F-4D97-AF65-F5344CB8AC3E}">
        <p14:creationId xmlns:p14="http://schemas.microsoft.com/office/powerpoint/2010/main" val="48532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F34CA6-3E3A-4579-89E2-994C067035C0}" type="datetimeFigureOut">
              <a:rPr lang="en-US" smtClean="0"/>
              <a:t>11/24/2019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AEEFA-2243-4AE5-BDA4-C4A269287498}" type="slidenum">
              <a:rPr lang="en-US" smtClean="0"/>
              <a:t>‹#›</a:t>
            </a:fld>
            <a:endParaRPr lang="en-US"/>
          </a:p>
        </p:txBody>
      </p:sp>
    </p:spTree>
    <p:extLst>
      <p:ext uri="{BB962C8B-B14F-4D97-AF65-F5344CB8AC3E}">
        <p14:creationId xmlns:p14="http://schemas.microsoft.com/office/powerpoint/2010/main" val="317486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F34CA6-3E3A-4579-89E2-994C067035C0}" type="datetimeFigureOut">
              <a:rPr lang="en-US" smtClean="0"/>
              <a:t>11/24/2019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AEEFA-2243-4AE5-BDA4-C4A26928749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66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CF34CA6-3E3A-4579-89E2-994C067035C0}" type="datetimeFigureOut">
              <a:rPr lang="en-US" smtClean="0"/>
              <a:t>11/24/2019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BAEEFA-2243-4AE5-BDA4-C4A269287498}" type="slidenum">
              <a:rPr lang="en-US" smtClean="0"/>
              <a:t>‹#›</a:t>
            </a:fld>
            <a:endParaRPr lang="en-US"/>
          </a:p>
        </p:txBody>
      </p:sp>
    </p:spTree>
    <p:extLst>
      <p:ext uri="{BB962C8B-B14F-4D97-AF65-F5344CB8AC3E}">
        <p14:creationId xmlns:p14="http://schemas.microsoft.com/office/powerpoint/2010/main" val="4126977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CF34CA6-3E3A-4579-89E2-994C067035C0}" type="datetimeFigureOut">
              <a:rPr lang="en-US" smtClean="0"/>
              <a:t>11/24/2019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BAEEFA-2243-4AE5-BDA4-C4A269287498}" type="slidenum">
              <a:rPr lang="en-US" smtClean="0"/>
              <a:t>‹#›</a:t>
            </a:fld>
            <a:endParaRPr lang="en-US"/>
          </a:p>
        </p:txBody>
      </p:sp>
    </p:spTree>
    <p:extLst>
      <p:ext uri="{BB962C8B-B14F-4D97-AF65-F5344CB8AC3E}">
        <p14:creationId xmlns:p14="http://schemas.microsoft.com/office/powerpoint/2010/main" val="842146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CF34CA6-3E3A-4579-89E2-994C067035C0}" type="datetimeFigureOut">
              <a:rPr lang="en-US" smtClean="0"/>
              <a:t>11/24/2019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BAEEFA-2243-4AE5-BDA4-C4A269287498}" type="slidenum">
              <a:rPr lang="en-US" smtClean="0"/>
              <a:t>‹#›</a:t>
            </a:fld>
            <a:endParaRPr lang="en-US"/>
          </a:p>
        </p:txBody>
      </p:sp>
    </p:spTree>
    <p:extLst>
      <p:ext uri="{BB962C8B-B14F-4D97-AF65-F5344CB8AC3E}">
        <p14:creationId xmlns:p14="http://schemas.microsoft.com/office/powerpoint/2010/main" val="3058461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CF34CA6-3E3A-4579-89E2-994C067035C0}" type="datetimeFigureOut">
              <a:rPr lang="en-US" smtClean="0"/>
              <a:t>11/24/2019</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08BAEEFA-2243-4AE5-BDA4-C4A269287498}" type="slidenum">
              <a:rPr lang="en-US" smtClean="0"/>
              <a:t>‹#›</a:t>
            </a:fld>
            <a:endParaRPr lang="en-US"/>
          </a:p>
        </p:txBody>
      </p:sp>
    </p:spTree>
    <p:extLst>
      <p:ext uri="{BB962C8B-B14F-4D97-AF65-F5344CB8AC3E}">
        <p14:creationId xmlns:p14="http://schemas.microsoft.com/office/powerpoint/2010/main" val="78977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CF34CA6-3E3A-4579-89E2-994C067035C0}" type="datetimeFigureOut">
              <a:rPr lang="en-US" smtClean="0"/>
              <a:t>11/24/2019</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8BAEEFA-2243-4AE5-BDA4-C4A269287498}" type="slidenum">
              <a:rPr lang="en-US" smtClean="0"/>
              <a:t>‹#›</a:t>
            </a:fld>
            <a:endParaRPr lang="en-US"/>
          </a:p>
        </p:txBody>
      </p:sp>
    </p:spTree>
    <p:extLst>
      <p:ext uri="{BB962C8B-B14F-4D97-AF65-F5344CB8AC3E}">
        <p14:creationId xmlns:p14="http://schemas.microsoft.com/office/powerpoint/2010/main" val="2728746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F34CA6-3E3A-4579-89E2-994C067035C0}" type="datetimeFigureOut">
              <a:rPr lang="en-US" smtClean="0"/>
              <a:t>11/24/2019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BAEEFA-2243-4AE5-BDA4-C4A269287498}" type="slidenum">
              <a:rPr lang="en-US" smtClean="0"/>
              <a:t>‹#›</a:t>
            </a:fld>
            <a:endParaRPr lang="en-US"/>
          </a:p>
        </p:txBody>
      </p:sp>
    </p:spTree>
    <p:extLst>
      <p:ext uri="{BB962C8B-B14F-4D97-AF65-F5344CB8AC3E}">
        <p14:creationId xmlns:p14="http://schemas.microsoft.com/office/powerpoint/2010/main" val="1700615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CF34CA6-3E3A-4579-89E2-994C067035C0}" type="datetimeFigureOut">
              <a:rPr lang="en-US" smtClean="0"/>
              <a:t>11/24/2019</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08BAEEFA-2243-4AE5-BDA4-C4A269287498}"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2535546"/>
      </p:ext>
    </p:extLst>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bwMode="auto">
          <a:xfrm>
            <a:off x="4961009" y="880651"/>
            <a:ext cx="1318260" cy="1318260"/>
          </a:xfrm>
          <a:prstGeom prst="rect">
            <a:avLst/>
          </a:prstGeom>
          <a:noFill/>
        </p:spPr>
      </p:pic>
      <p:sp>
        <p:nvSpPr>
          <p:cNvPr id="5" name="TextBox 4"/>
          <p:cNvSpPr txBox="1"/>
          <p:nvPr/>
        </p:nvSpPr>
        <p:spPr>
          <a:xfrm>
            <a:off x="8732436" y="366861"/>
            <a:ext cx="2915631" cy="1754326"/>
          </a:xfrm>
          <a:prstGeom prst="rect">
            <a:avLst/>
          </a:prstGeom>
          <a:noFill/>
        </p:spPr>
        <p:txBody>
          <a:bodyPr wrap="square" rtlCol="0">
            <a:spAutoFit/>
          </a:bodyPr>
          <a:lstStyle/>
          <a:p>
            <a:pPr algn="ctr"/>
            <a:r>
              <a:rPr lang="ar-IQ" b="1" dirty="0">
                <a:latin typeface="Calibri" panose="020F0502020204030204" pitchFamily="34" charset="0"/>
                <a:cs typeface="Calibri" panose="020F0502020204030204" pitchFamily="34" charset="0"/>
              </a:rPr>
              <a:t>جامعة بغداد</a:t>
            </a:r>
            <a:endParaRPr lang="en-US" b="1" dirty="0">
              <a:latin typeface="Calibri" panose="020F0502020204030204" pitchFamily="34" charset="0"/>
              <a:cs typeface="Calibri" panose="020F0502020204030204" pitchFamily="34" charset="0"/>
            </a:endParaRPr>
          </a:p>
          <a:p>
            <a:pPr algn="ctr"/>
            <a:r>
              <a:rPr lang="ar-IQ" b="1" dirty="0">
                <a:latin typeface="Calibri" panose="020F0502020204030204" pitchFamily="34" charset="0"/>
                <a:cs typeface="Calibri" panose="020F0502020204030204" pitchFamily="34" charset="0"/>
              </a:rPr>
              <a:t>كلية الإدارة والاقتصاد</a:t>
            </a:r>
            <a:endParaRPr lang="en-US" b="1" dirty="0">
              <a:latin typeface="Calibri" panose="020F0502020204030204" pitchFamily="34" charset="0"/>
              <a:cs typeface="Calibri" panose="020F0502020204030204" pitchFamily="34" charset="0"/>
            </a:endParaRPr>
          </a:p>
          <a:p>
            <a:pPr algn="ctr"/>
            <a:r>
              <a:rPr lang="ar-IQ" b="1" dirty="0" smtClean="0">
                <a:latin typeface="Calibri" panose="020F0502020204030204" pitchFamily="34" charset="0"/>
                <a:cs typeface="Calibri" panose="020F0502020204030204" pitchFamily="34" charset="0"/>
              </a:rPr>
              <a:t>قسم إدارة الإعمال </a:t>
            </a:r>
            <a:endParaRPr lang="en-US" b="1" dirty="0" smtClean="0">
              <a:latin typeface="Calibri" panose="020F0502020204030204" pitchFamily="34" charset="0"/>
              <a:cs typeface="Calibri" panose="020F0502020204030204" pitchFamily="34" charset="0"/>
            </a:endParaRPr>
          </a:p>
          <a:p>
            <a:pPr algn="ctr"/>
            <a:r>
              <a:rPr lang="ar-IQ" b="1" dirty="0" smtClean="0">
                <a:latin typeface="Calibri" panose="020F0502020204030204" pitchFamily="34" charset="0"/>
                <a:cs typeface="Calibri" panose="020F0502020204030204" pitchFamily="34" charset="0"/>
              </a:rPr>
              <a:t>الدراسات العليا</a:t>
            </a:r>
          </a:p>
          <a:p>
            <a:pPr algn="ctr"/>
            <a:r>
              <a:rPr lang="ar-IQ" b="1" dirty="0" smtClean="0">
                <a:latin typeface="Calibri" panose="020F0502020204030204" pitchFamily="34" charset="0"/>
                <a:cs typeface="Calibri" panose="020F0502020204030204" pitchFamily="34" charset="0"/>
              </a:rPr>
              <a:t>دكتوراه ادارة اعمال/ الكورس الثاني</a:t>
            </a:r>
          </a:p>
          <a:p>
            <a:pPr algn="ctr"/>
            <a:r>
              <a:rPr lang="ar-IQ" b="1" dirty="0" smtClean="0">
                <a:latin typeface="Calibri" panose="020F0502020204030204" pitchFamily="34" charset="0"/>
                <a:cs typeface="Calibri" panose="020F0502020204030204" pitchFamily="34" charset="0"/>
              </a:rPr>
              <a:t>2019</a:t>
            </a:r>
            <a:endParaRPr lang="en-US" b="1" dirty="0">
              <a:latin typeface="Calibri" panose="020F0502020204030204" pitchFamily="34" charset="0"/>
              <a:cs typeface="Calibri" panose="020F0502020204030204" pitchFamily="34" charset="0"/>
            </a:endParaRPr>
          </a:p>
        </p:txBody>
      </p:sp>
      <p:sp>
        <p:nvSpPr>
          <p:cNvPr id="6" name="Title 1"/>
          <p:cNvSpPr txBox="1">
            <a:spLocks/>
          </p:cNvSpPr>
          <p:nvPr/>
        </p:nvSpPr>
        <p:spPr>
          <a:xfrm>
            <a:off x="1089226" y="1712871"/>
            <a:ext cx="9265024" cy="214224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rtl="1">
              <a:lnSpc>
                <a:spcPct val="115000"/>
              </a:lnSpc>
              <a:spcBef>
                <a:spcPts val="0"/>
              </a:spcBef>
            </a:pPr>
            <a:r>
              <a:rPr lang="ar-IQ" sz="4000" b="1" dirty="0" smtClean="0">
                <a:latin typeface="Calibri" panose="020F0502020204030204" pitchFamily="34" charset="0"/>
                <a:ea typeface="Calibri" panose="020F0502020204030204" pitchFamily="34" charset="0"/>
                <a:cs typeface="Simplified Arabic" panose="02020603050405020304" pitchFamily="18" charset="-78"/>
              </a:rPr>
              <a:t>ادارة </a:t>
            </a:r>
            <a:r>
              <a:rPr lang="ar-IQ" sz="4000" b="1" dirty="0">
                <a:latin typeface="Calibri" panose="020F0502020204030204" pitchFamily="34" charset="0"/>
                <a:ea typeface="Calibri" panose="020F0502020204030204" pitchFamily="34" charset="0"/>
                <a:cs typeface="Simplified Arabic" panose="02020603050405020304" pitchFamily="18" charset="-78"/>
              </a:rPr>
              <a:t>وظيفة الموارد البشرية بشكل </a:t>
            </a:r>
            <a:r>
              <a:rPr lang="ar-IQ" sz="4000" b="1" dirty="0" smtClean="0">
                <a:latin typeface="Calibri" panose="020F0502020204030204" pitchFamily="34" charset="0"/>
                <a:ea typeface="Calibri" panose="020F0502020204030204" pitchFamily="34" charset="0"/>
                <a:cs typeface="Simplified Arabic" panose="02020603050405020304" pitchFamily="18" charset="-78"/>
              </a:rPr>
              <a:t>استراتيجي</a:t>
            </a:r>
            <a:endParaRPr lang="en-US" sz="4000" b="1" dirty="0" smtClean="0">
              <a:latin typeface="Calibri" panose="020F0502020204030204" pitchFamily="34" charset="0"/>
              <a:ea typeface="Calibri" panose="020F0502020204030204" pitchFamily="34" charset="0"/>
              <a:cs typeface="Simplified Arabic" panose="02020603050405020304" pitchFamily="18" charset="-78"/>
            </a:endParaRPr>
          </a:p>
          <a:p>
            <a:pPr rtl="1">
              <a:lnSpc>
                <a:spcPct val="115000"/>
              </a:lnSpc>
              <a:spcBef>
                <a:spcPts val="0"/>
              </a:spcBef>
            </a:pPr>
            <a:r>
              <a:rPr lang="en-US" sz="4000" b="1" dirty="0" smtClean="0">
                <a:latin typeface="Calibri" panose="020F0502020204030204" pitchFamily="34" charset="0"/>
                <a:ea typeface="Calibri" panose="020F0502020204030204" pitchFamily="34" charset="0"/>
                <a:cs typeface="Simplified Arabic" panose="02020603050405020304" pitchFamily="18" charset="-78"/>
              </a:rPr>
              <a:t>Strategically Managing The HRM Function</a:t>
            </a:r>
            <a:endParaRPr lang="ar-IQ" sz="4000" b="1" dirty="0" smtClean="0">
              <a:latin typeface="Calibri" panose="020F0502020204030204" pitchFamily="34" charset="0"/>
              <a:ea typeface="Calibri" panose="020F0502020204030204" pitchFamily="34" charset="0"/>
              <a:cs typeface="Simplified Arabic" panose="02020603050405020304" pitchFamily="18" charset="-78"/>
            </a:endParaRPr>
          </a:p>
        </p:txBody>
      </p:sp>
      <p:sp>
        <p:nvSpPr>
          <p:cNvPr id="7" name="Subtitle 2"/>
          <p:cNvSpPr txBox="1">
            <a:spLocks/>
          </p:cNvSpPr>
          <p:nvPr/>
        </p:nvSpPr>
        <p:spPr>
          <a:xfrm>
            <a:off x="3052051" y="5189627"/>
            <a:ext cx="5339374" cy="108656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ar-IQ" sz="3600" b="1" dirty="0" smtClean="0">
                <a:solidFill>
                  <a:srgbClr val="FFFF00"/>
                </a:solidFill>
                <a:latin typeface="Calibri" panose="020F0502020204030204" pitchFamily="34" charset="0"/>
                <a:cs typeface="Calibri" panose="020F0502020204030204" pitchFamily="34" charset="0"/>
              </a:rPr>
              <a:t>28/3/2019</a:t>
            </a:r>
            <a:endParaRPr lang="en-US" sz="3600" b="1" dirty="0">
              <a:solidFill>
                <a:srgbClr val="FFFF00"/>
              </a:solidFill>
              <a:latin typeface="Calibri" panose="020F0502020204030204" pitchFamily="34" charset="0"/>
              <a:cs typeface="Calibri" panose="020F0502020204030204" pitchFamily="34" charset="0"/>
            </a:endParaRPr>
          </a:p>
        </p:txBody>
      </p:sp>
      <p:sp>
        <p:nvSpPr>
          <p:cNvPr id="8" name="TextBox 7"/>
          <p:cNvSpPr txBox="1"/>
          <p:nvPr/>
        </p:nvSpPr>
        <p:spPr>
          <a:xfrm>
            <a:off x="3052051" y="3821308"/>
            <a:ext cx="4894846" cy="1077218"/>
          </a:xfrm>
          <a:prstGeom prst="rect">
            <a:avLst/>
          </a:prstGeom>
          <a:noFill/>
        </p:spPr>
        <p:txBody>
          <a:bodyPr wrap="square" rtlCol="0">
            <a:spAutoFit/>
          </a:bodyPr>
          <a:lstStyle/>
          <a:p>
            <a:pPr algn="ctr" rtl="1"/>
            <a:r>
              <a:rPr lang="ar-IQ" sz="3200" b="1" dirty="0" smtClean="0">
                <a:solidFill>
                  <a:srgbClr val="00FFFF"/>
                </a:solidFill>
                <a:latin typeface="Calibri" panose="020F0502020204030204" pitchFamily="34" charset="0"/>
                <a:cs typeface="Calibri" panose="020F0502020204030204" pitchFamily="34" charset="0"/>
              </a:rPr>
              <a:t>الأستاذ الدكتور</a:t>
            </a:r>
          </a:p>
          <a:p>
            <a:pPr algn="ctr" rtl="1"/>
            <a:r>
              <a:rPr lang="ar-IQ" sz="3200" b="1" dirty="0" smtClean="0">
                <a:solidFill>
                  <a:srgbClr val="00FFFF"/>
                </a:solidFill>
                <a:latin typeface="Calibri" panose="020F0502020204030204" pitchFamily="34" charset="0"/>
                <a:cs typeface="Calibri" panose="020F0502020204030204" pitchFamily="34" charset="0"/>
              </a:rPr>
              <a:t> غني دحام الزبيدي</a:t>
            </a:r>
          </a:p>
        </p:txBody>
      </p:sp>
      <p:sp>
        <p:nvSpPr>
          <p:cNvPr id="2" name="Rectangle 1"/>
          <p:cNvSpPr/>
          <p:nvPr/>
        </p:nvSpPr>
        <p:spPr>
          <a:xfrm>
            <a:off x="3589992" y="302739"/>
            <a:ext cx="3818965" cy="5137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IQ" b="1" dirty="0" smtClean="0"/>
              <a:t>بسم الله الرحمن الرحيم</a:t>
            </a:r>
            <a:endParaRPr lang="en-US" b="1" dirty="0"/>
          </a:p>
        </p:txBody>
      </p:sp>
      <p:sp>
        <p:nvSpPr>
          <p:cNvPr id="3" name="Rectangle 2"/>
          <p:cNvSpPr/>
          <p:nvPr/>
        </p:nvSpPr>
        <p:spPr>
          <a:xfrm>
            <a:off x="437713" y="514416"/>
            <a:ext cx="3657600" cy="9867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IQ" sz="2000" b="1" dirty="0" smtClean="0"/>
              <a:t>المادة: ادارة الموارد البشرية</a:t>
            </a:r>
          </a:p>
          <a:p>
            <a:pPr algn="ctr"/>
            <a:r>
              <a:rPr lang="ar-IQ" sz="2000" b="1" dirty="0" smtClean="0"/>
              <a:t>الاسبوع: الرابع</a:t>
            </a:r>
            <a:endParaRPr lang="en-US" sz="2000" b="1" dirty="0"/>
          </a:p>
        </p:txBody>
      </p:sp>
    </p:spTree>
    <p:extLst>
      <p:ext uri="{BB962C8B-B14F-4D97-AF65-F5344CB8AC3E}">
        <p14:creationId xmlns:p14="http://schemas.microsoft.com/office/powerpoint/2010/main" val="4851695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solidFill>
                  <a:prstClr val="white">
                    <a:lumMod val="75000"/>
                    <a:lumOff val="25000"/>
                  </a:prstClr>
                </a:solidFill>
              </a:rPr>
              <a:t>رابعاً: قياس فاعلية إدارة الموارد البشرية </a:t>
            </a:r>
            <a:r>
              <a:rPr lang="en-US" sz="3200" dirty="0">
                <a:solidFill>
                  <a:prstClr val="white">
                    <a:lumMod val="75000"/>
                    <a:lumOff val="25000"/>
                  </a:prstClr>
                </a:solidFill>
              </a:rPr>
              <a:t>Measuring HRM </a:t>
            </a:r>
            <a:r>
              <a:rPr lang="en-US" sz="3200" dirty="0" smtClean="0">
                <a:solidFill>
                  <a:prstClr val="white">
                    <a:lumMod val="75000"/>
                    <a:lumOff val="25000"/>
                  </a:prstClr>
                </a:solidFill>
              </a:rPr>
              <a:t>effectiveness</a:t>
            </a:r>
            <a:r>
              <a:rPr lang="ar-IQ" sz="3200" dirty="0">
                <a:solidFill>
                  <a:prstClr val="white">
                    <a:lumMod val="75000"/>
                    <a:lumOff val="25000"/>
                  </a:prstClr>
                </a:solidFill>
              </a:rPr>
              <a:t/>
            </a:r>
            <a:br>
              <a:rPr lang="ar-IQ" sz="3200" dirty="0">
                <a:solidFill>
                  <a:prstClr val="white">
                    <a:lumMod val="75000"/>
                    <a:lumOff val="25000"/>
                  </a:prstClr>
                </a:solidFill>
              </a:rPr>
            </a:br>
            <a:r>
              <a:rPr lang="ar-IQ" sz="3200" dirty="0">
                <a:solidFill>
                  <a:prstClr val="white">
                    <a:lumMod val="75000"/>
                    <a:lumOff val="25000"/>
                  </a:prstClr>
                </a:solidFill>
              </a:rPr>
              <a:t>مداخل </a:t>
            </a:r>
            <a:r>
              <a:rPr lang="ar-IQ" sz="3200" dirty="0" smtClean="0">
                <a:solidFill>
                  <a:prstClr val="white">
                    <a:lumMod val="75000"/>
                    <a:lumOff val="25000"/>
                  </a:prstClr>
                </a:solidFill>
              </a:rPr>
              <a:t>تقييم </a:t>
            </a:r>
            <a:r>
              <a:rPr lang="ar-IQ" sz="3200" dirty="0">
                <a:solidFill>
                  <a:prstClr val="white">
                    <a:lumMod val="75000"/>
                    <a:lumOff val="25000"/>
                  </a:prstClr>
                </a:solidFill>
              </a:rPr>
              <a:t>الفاعلية</a:t>
            </a:r>
            <a:endParaRPr lang="en-US" sz="3200" dirty="0"/>
          </a:p>
        </p:txBody>
      </p:sp>
      <p:sp>
        <p:nvSpPr>
          <p:cNvPr id="3" name="Content Placeholder 2"/>
          <p:cNvSpPr>
            <a:spLocks noGrp="1"/>
          </p:cNvSpPr>
          <p:nvPr>
            <p:ph idx="1"/>
          </p:nvPr>
        </p:nvSpPr>
        <p:spPr>
          <a:xfrm>
            <a:off x="6656293" y="1899522"/>
            <a:ext cx="5255111" cy="4272678"/>
          </a:xfrm>
        </p:spPr>
        <p:txBody>
          <a:bodyPr>
            <a:normAutofit/>
          </a:bodyPr>
          <a:lstStyle/>
          <a:p>
            <a:pPr algn="just" rtl="1">
              <a:lnSpc>
                <a:spcPct val="100000"/>
              </a:lnSpc>
              <a:buFont typeface="Wingdings" panose="05000000000000000000" pitchFamily="2" charset="2"/>
              <a:buChar char="q"/>
            </a:pPr>
            <a:r>
              <a:rPr lang="ar-IQ" dirty="0"/>
              <a:t> هنالك مدخلان مستعملان بكثرة لتقييم فاعلية ممارسات إدارة الموارد البشرية وهما: </a:t>
            </a:r>
            <a:endParaRPr lang="ar-IQ" dirty="0" smtClean="0"/>
          </a:p>
          <a:p>
            <a:pPr algn="just" rtl="1">
              <a:lnSpc>
                <a:spcPct val="100000"/>
              </a:lnSpc>
              <a:buFont typeface="Wingdings" panose="05000000000000000000" pitchFamily="2" charset="2"/>
              <a:buChar char="q"/>
            </a:pPr>
            <a:r>
              <a:rPr lang="ar-IQ" dirty="0"/>
              <a:t> </a:t>
            </a:r>
            <a:r>
              <a:rPr lang="ar-IQ" dirty="0" smtClean="0">
                <a:solidFill>
                  <a:srgbClr val="00FFFF"/>
                </a:solidFill>
              </a:rPr>
              <a:t>مدخل </a:t>
            </a:r>
            <a:r>
              <a:rPr lang="ar-IQ" dirty="0">
                <a:solidFill>
                  <a:srgbClr val="00FFFF"/>
                </a:solidFill>
              </a:rPr>
              <a:t>التدقيق </a:t>
            </a:r>
            <a:r>
              <a:rPr lang="ar-IQ" dirty="0" smtClean="0">
                <a:solidFill>
                  <a:srgbClr val="00FFFF"/>
                </a:solidFill>
              </a:rPr>
              <a:t>: </a:t>
            </a:r>
            <a:r>
              <a:rPr lang="ar-IQ" dirty="0">
                <a:ea typeface="Calibri" panose="020F0502020204030204" pitchFamily="34" charset="0"/>
                <a:cs typeface="Simplified Arabic" panose="02020603050405020304" pitchFamily="18" charset="-78"/>
              </a:rPr>
              <a:t> يركز على مراجعة المخرجات المختلفة للمجالات الوظيفية لأدار الموارد البشرية. اذ يتم جمع مؤشرات رئيسيه ومقاييس رضا </a:t>
            </a:r>
            <a:r>
              <a:rPr lang="ar-IQ" dirty="0" smtClean="0">
                <a:ea typeface="Calibri" panose="020F0502020204030204" pitchFamily="34" charset="0"/>
                <a:cs typeface="Simplified Arabic" panose="02020603050405020304" pitchFamily="18" charset="-78"/>
              </a:rPr>
              <a:t>الزبون</a:t>
            </a:r>
            <a:endParaRPr lang="ar-IQ" dirty="0" smtClean="0">
              <a:solidFill>
                <a:srgbClr val="00FFFF"/>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59"/>
            <a:ext cx="6268290" cy="4986169"/>
          </a:xfrm>
          <a:prstGeom prst="rect">
            <a:avLst/>
          </a:prstGeom>
        </p:spPr>
      </p:pic>
    </p:spTree>
    <p:extLst>
      <p:ext uri="{BB962C8B-B14F-4D97-AF65-F5344CB8AC3E}">
        <p14:creationId xmlns:p14="http://schemas.microsoft.com/office/powerpoint/2010/main" val="41847449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solidFill>
                  <a:prstClr val="white">
                    <a:lumMod val="75000"/>
                    <a:lumOff val="25000"/>
                  </a:prstClr>
                </a:solidFill>
              </a:rPr>
              <a:t>رابعاً: قياس فاعلية إدارة الموارد البشرية </a:t>
            </a:r>
            <a:r>
              <a:rPr lang="en-US" sz="3200" dirty="0">
                <a:solidFill>
                  <a:prstClr val="white">
                    <a:lumMod val="75000"/>
                    <a:lumOff val="25000"/>
                  </a:prstClr>
                </a:solidFill>
              </a:rPr>
              <a:t>Measuring HRM effectiveness</a:t>
            </a:r>
            <a:r>
              <a:rPr lang="ar-IQ" sz="3200" dirty="0">
                <a:solidFill>
                  <a:prstClr val="white">
                    <a:lumMod val="75000"/>
                    <a:lumOff val="25000"/>
                  </a:prstClr>
                </a:solidFill>
              </a:rPr>
              <a:t/>
            </a:r>
            <a:br>
              <a:rPr lang="ar-IQ" sz="3200" dirty="0">
                <a:solidFill>
                  <a:prstClr val="white">
                    <a:lumMod val="75000"/>
                    <a:lumOff val="25000"/>
                  </a:prstClr>
                </a:solidFill>
              </a:rPr>
            </a:br>
            <a:r>
              <a:rPr lang="ar-IQ" sz="3200" dirty="0">
                <a:solidFill>
                  <a:prstClr val="white">
                    <a:lumMod val="75000"/>
                    <a:lumOff val="25000"/>
                  </a:prstClr>
                </a:solidFill>
              </a:rPr>
              <a:t>مداخل تقييم الفاعلية</a:t>
            </a:r>
            <a:endParaRPr lang="en-US" sz="3200" dirty="0"/>
          </a:p>
        </p:txBody>
      </p:sp>
      <p:sp>
        <p:nvSpPr>
          <p:cNvPr id="3" name="Content Placeholder 2"/>
          <p:cNvSpPr>
            <a:spLocks noGrp="1"/>
          </p:cNvSpPr>
          <p:nvPr>
            <p:ph idx="1"/>
          </p:nvPr>
        </p:nvSpPr>
        <p:spPr>
          <a:xfrm>
            <a:off x="9022975" y="1899522"/>
            <a:ext cx="2888429" cy="4272678"/>
          </a:xfrm>
        </p:spPr>
        <p:txBody>
          <a:bodyPr>
            <a:normAutofit/>
          </a:bodyPr>
          <a:lstStyle/>
          <a:p>
            <a:pPr lvl="0" algn="just" rtl="1">
              <a:lnSpc>
                <a:spcPct val="100000"/>
              </a:lnSpc>
              <a:buClr>
                <a:srgbClr val="AD84C6"/>
              </a:buClr>
              <a:buFont typeface="Wingdings" panose="05000000000000000000" pitchFamily="2" charset="2"/>
              <a:buChar char="q"/>
            </a:pPr>
            <a:r>
              <a:rPr lang="ar-IQ" dirty="0">
                <a:solidFill>
                  <a:srgbClr val="00FFFF"/>
                </a:solidFill>
              </a:rPr>
              <a:t>المدخل التحليلي: </a:t>
            </a:r>
            <a:r>
              <a:rPr lang="ar-IQ" dirty="0">
                <a:solidFill>
                  <a:prstClr val="white"/>
                </a:solidFill>
              </a:rPr>
              <a:t>يركز المدخل التحليلي على (1) تحديد فيما إذا كان تقديم البرنامج او الممارسة (مثل البرنامج التدريبي او نظم تعويض جديدة) لها التأثير المنشود (2) تقدير التكاليف والمنافع المالية الناجمة عن ممارسة إدارة الموارد البشرية (3) استعمال البيانات التحليلية من اجل زيادة الفاعلية المنظمية.</a:t>
            </a:r>
            <a:endParaRPr lang="en-US" dirty="0">
              <a:solidFill>
                <a:prstClr val="white"/>
              </a:solidFill>
            </a:endParaRPr>
          </a:p>
          <a:p>
            <a:pPr algn="just" rtl="1">
              <a:lnSpc>
                <a:spcPct val="150000"/>
              </a:lnSpc>
              <a:buFont typeface="Wingdings" panose="05000000000000000000" pitchFamily="2" charset="2"/>
              <a:buChar char="q"/>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899522"/>
            <a:ext cx="8001000" cy="4810560"/>
          </a:xfrm>
          <a:prstGeom prst="rect">
            <a:avLst/>
          </a:prstGeom>
        </p:spPr>
      </p:pic>
    </p:spTree>
    <p:extLst>
      <p:ext uri="{BB962C8B-B14F-4D97-AF65-F5344CB8AC3E}">
        <p14:creationId xmlns:p14="http://schemas.microsoft.com/office/powerpoint/2010/main" val="16891262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4000" dirty="0"/>
              <a:t>خامساً: تحسين فاعلية أداء الموارد البشرية</a:t>
            </a:r>
            <a:endParaRPr lang="en-US" sz="4000" dirty="0"/>
          </a:p>
        </p:txBody>
      </p:sp>
      <p:sp>
        <p:nvSpPr>
          <p:cNvPr id="3" name="Content Placeholder 2"/>
          <p:cNvSpPr>
            <a:spLocks noGrp="1"/>
          </p:cNvSpPr>
          <p:nvPr>
            <p:ph idx="1"/>
          </p:nvPr>
        </p:nvSpPr>
        <p:spPr>
          <a:xfrm>
            <a:off x="833719" y="1899522"/>
            <a:ext cx="11077686" cy="4272678"/>
          </a:xfrm>
        </p:spPr>
        <p:txBody>
          <a:bodyPr>
            <a:normAutofit/>
          </a:bodyPr>
          <a:lstStyle/>
          <a:p>
            <a:pPr algn="just" rtl="1">
              <a:lnSpc>
                <a:spcPct val="150000"/>
              </a:lnSpc>
              <a:buFont typeface="Wingdings" panose="05000000000000000000" pitchFamily="2" charset="2"/>
              <a:buChar char="q"/>
            </a:pPr>
            <a:r>
              <a:rPr lang="ar-IQ" dirty="0"/>
              <a:t> حالما يتم تحديد الاتجاه الستراتيجي وتقييم فاعلية إدارة الموارد البشرية، يصبح بإمكان قادة اقسام إدارة الموارد البشرية دراسية كيفية تحسين فاعلية قسم الموارد البشرية في المساهمة بالقدرة التنافسية للشركة. </a:t>
            </a:r>
            <a:endParaRPr lang="ar-IQ" dirty="0" smtClean="0"/>
          </a:p>
          <a:p>
            <a:pPr algn="just" rtl="1">
              <a:lnSpc>
                <a:spcPct val="150000"/>
              </a:lnSpc>
              <a:buFont typeface="Wingdings" panose="05000000000000000000" pitchFamily="2" charset="2"/>
              <a:buChar char="q"/>
            </a:pPr>
            <a:r>
              <a:rPr lang="ar-IQ" dirty="0"/>
              <a:t> ان عملية التحسين تركز على ناحيتين: </a:t>
            </a:r>
            <a:r>
              <a:rPr lang="ar-IQ" sz="2400" b="1" dirty="0" smtClean="0">
                <a:solidFill>
                  <a:srgbClr val="00FFFF"/>
                </a:solidFill>
              </a:rPr>
              <a:t>الأولى</a:t>
            </a:r>
            <a:r>
              <a:rPr lang="ar-IQ" dirty="0"/>
              <a:t>، ضمن كل نشاط، تحتاج إدارة الموارد البشرية الى تحسين كلا من الفاعلية والكفاءة في أداء كل واحدة من هذه </a:t>
            </a:r>
            <a:r>
              <a:rPr lang="ar-IQ" dirty="0" smtClean="0"/>
              <a:t>النشاطات. </a:t>
            </a:r>
            <a:r>
              <a:rPr lang="ar-IQ" sz="2400" b="1" dirty="0" smtClean="0">
                <a:solidFill>
                  <a:srgbClr val="00FFFF"/>
                </a:solidFill>
              </a:rPr>
              <a:t>الثانية</a:t>
            </a:r>
            <a:r>
              <a:rPr lang="ar-IQ" sz="2400" b="1" dirty="0">
                <a:solidFill>
                  <a:srgbClr val="00FFFF"/>
                </a:solidFill>
              </a:rPr>
              <a:t>، </a:t>
            </a:r>
            <a:r>
              <a:rPr lang="ar-IQ" dirty="0"/>
              <a:t>عادة يكون هنالك ضغط لتقليل الاعمال التعاملية قدر الإمكان (وبعض من الاعمال التقليدية) </a:t>
            </a:r>
            <a:r>
              <a:rPr lang="ar-IQ" dirty="0" smtClean="0"/>
              <a:t>لتوفير وقت </a:t>
            </a:r>
            <a:r>
              <a:rPr lang="ar-IQ" dirty="0"/>
              <a:t>وموارد من اجل التركيز بشكل أكثر على الاعمال التحولية ذات القيمة المضافة </a:t>
            </a:r>
            <a:r>
              <a:rPr lang="ar-IQ" dirty="0" smtClean="0"/>
              <a:t>الأعلى. </a:t>
            </a:r>
            <a:endParaRPr lang="en-US" dirty="0"/>
          </a:p>
        </p:txBody>
      </p:sp>
    </p:spTree>
    <p:extLst>
      <p:ext uri="{BB962C8B-B14F-4D97-AF65-F5344CB8AC3E}">
        <p14:creationId xmlns:p14="http://schemas.microsoft.com/office/powerpoint/2010/main" val="10299829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خامساً: تحسين فاعلية أداء الموارد البشرية</a:t>
            </a:r>
            <a:endParaRPr lang="en-US" sz="3200" dirty="0"/>
          </a:p>
        </p:txBody>
      </p:sp>
      <p:sp>
        <p:nvSpPr>
          <p:cNvPr id="3" name="Content Placeholder 2"/>
          <p:cNvSpPr>
            <a:spLocks noGrp="1"/>
          </p:cNvSpPr>
          <p:nvPr>
            <p:ph idx="1"/>
          </p:nvPr>
        </p:nvSpPr>
        <p:spPr>
          <a:xfrm>
            <a:off x="9238129" y="1899522"/>
            <a:ext cx="2673276" cy="4272678"/>
          </a:xfrm>
        </p:spPr>
        <p:txBody>
          <a:bodyPr>
            <a:normAutofit/>
          </a:bodyPr>
          <a:lstStyle/>
          <a:p>
            <a:pPr algn="just" rtl="1">
              <a:lnSpc>
                <a:spcPct val="150000"/>
              </a:lnSpc>
              <a:buFont typeface="Wingdings" panose="05000000000000000000" pitchFamily="2" charset="2"/>
              <a:buChar char="q"/>
            </a:pPr>
            <a:r>
              <a:rPr lang="ar-IQ" dirty="0"/>
              <a:t>ان إعادة التصميم للهيكلية (توثيق وكتابة العلاقات) والعمليات (من خلال التوريد الخارجي وتكنولوجيا المعلومات) تُمكن القسم على تحقيق هذه الأهداف بنفس الوقت ، والشكل 16.11 يوضح هذه العملية</a:t>
            </a:r>
            <a:r>
              <a:rPr lang="ar-IQ" dirty="0" smtClean="0"/>
              <a:t>.</a:t>
            </a:r>
            <a:endParaRPr lang="ar-IQ"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59386"/>
            <a:ext cx="8243046" cy="4977590"/>
          </a:xfrm>
          <a:prstGeom prst="rect">
            <a:avLst/>
          </a:prstGeom>
        </p:spPr>
      </p:pic>
    </p:spTree>
    <p:extLst>
      <p:ext uri="{BB962C8B-B14F-4D97-AF65-F5344CB8AC3E}">
        <p14:creationId xmlns:p14="http://schemas.microsoft.com/office/powerpoint/2010/main" val="32825514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solidFill>
                  <a:prstClr val="white">
                    <a:lumMod val="75000"/>
                    <a:lumOff val="25000"/>
                  </a:prstClr>
                </a:solidFill>
              </a:rPr>
              <a:t>خامساً: تحسين فاعلية أداء الموارد البشرية</a:t>
            </a:r>
            <a:br>
              <a:rPr lang="ar-IQ" sz="3200" dirty="0">
                <a:solidFill>
                  <a:prstClr val="white">
                    <a:lumMod val="75000"/>
                    <a:lumOff val="25000"/>
                  </a:prstClr>
                </a:solidFill>
              </a:rPr>
            </a:br>
            <a:r>
              <a:rPr lang="ar-IQ" sz="3200" dirty="0">
                <a:solidFill>
                  <a:prstClr val="white">
                    <a:lumMod val="75000"/>
                    <a:lumOff val="25000"/>
                  </a:prstClr>
                </a:solidFill>
              </a:rPr>
              <a:t>إعادة الهيكلة من اجل تحسين فاعلية إدارة الموارد البشرية</a:t>
            </a:r>
            <a:endParaRPr lang="en-US" sz="3200" dirty="0"/>
          </a:p>
        </p:txBody>
      </p:sp>
      <p:sp>
        <p:nvSpPr>
          <p:cNvPr id="3" name="Content Placeholder 2"/>
          <p:cNvSpPr>
            <a:spLocks noGrp="1"/>
          </p:cNvSpPr>
          <p:nvPr>
            <p:ph idx="1"/>
          </p:nvPr>
        </p:nvSpPr>
        <p:spPr>
          <a:xfrm>
            <a:off x="7046259" y="1899522"/>
            <a:ext cx="4865146" cy="4272678"/>
          </a:xfrm>
        </p:spPr>
        <p:txBody>
          <a:bodyPr>
            <a:normAutofit/>
          </a:bodyPr>
          <a:lstStyle/>
          <a:p>
            <a:pPr algn="just" rtl="1">
              <a:lnSpc>
                <a:spcPct val="150000"/>
              </a:lnSpc>
              <a:buFont typeface="Wingdings" panose="05000000000000000000" pitchFamily="2" charset="2"/>
              <a:buChar char="q"/>
            </a:pPr>
            <a:r>
              <a:rPr lang="ar-IQ" dirty="0"/>
              <a:t> اقسام إدارة الموارد البشرية تكون مهيكله حول الوظائف النوعية الأساسية لأداره الموارد البشرية مثل التعيينات (التوظيف)، التدريب، التعويضات، </a:t>
            </a:r>
            <a:r>
              <a:rPr lang="ar-IQ" dirty="0" smtClean="0"/>
              <a:t>التقييم. </a:t>
            </a:r>
            <a:r>
              <a:rPr lang="ar-IQ" dirty="0"/>
              <a:t>ولكل هذه المجالات مدير (مسؤول) والذين </a:t>
            </a:r>
            <a:r>
              <a:rPr lang="ar-IQ" dirty="0" smtClean="0"/>
              <a:t>يرفعون تقاريرهم </a:t>
            </a:r>
            <a:r>
              <a:rPr lang="ar-IQ" dirty="0"/>
              <a:t>الى مدير الإدارة الموارد البشرية والذي يكتب عادة الى مدير الدائرة المالية والإدارية</a:t>
            </a:r>
            <a:r>
              <a:rPr lang="ar-IQ" dirty="0" smtClean="0"/>
              <a:t>.</a:t>
            </a:r>
          </a:p>
          <a:p>
            <a:pPr algn="just" rtl="1">
              <a:lnSpc>
                <a:spcPct val="150000"/>
              </a:lnSpc>
              <a:buFont typeface="Wingdings" panose="05000000000000000000" pitchFamily="2" charset="2"/>
              <a:buChar char="q"/>
            </a:pPr>
            <a:r>
              <a:rPr lang="ar-IQ" dirty="0"/>
              <a:t>  الشكل 16.12 يوضح هيكليه عامة حديثة لقسم إدارة الموارد البشرية.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37361"/>
            <a:ext cx="6858000" cy="5120640"/>
          </a:xfrm>
          <a:prstGeom prst="rect">
            <a:avLst/>
          </a:prstGeom>
        </p:spPr>
      </p:pic>
    </p:spTree>
    <p:extLst>
      <p:ext uri="{BB962C8B-B14F-4D97-AF65-F5344CB8AC3E}">
        <p14:creationId xmlns:p14="http://schemas.microsoft.com/office/powerpoint/2010/main" val="32065061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خامساً: تحسين فاعلية أداء الموارد البشرية</a:t>
            </a:r>
            <a:br>
              <a:rPr lang="ar-IQ" sz="3200" dirty="0"/>
            </a:br>
            <a:r>
              <a:rPr lang="ar-IQ" sz="3200" dirty="0"/>
              <a:t>التوريد الخارجي من اجل تحسين فاعلية إدارة الموارد البشرية</a:t>
            </a:r>
            <a:endParaRPr lang="en-US" sz="3200" dirty="0"/>
          </a:p>
        </p:txBody>
      </p:sp>
      <p:sp>
        <p:nvSpPr>
          <p:cNvPr id="3" name="Content Placeholder 2"/>
          <p:cNvSpPr>
            <a:spLocks noGrp="1"/>
          </p:cNvSpPr>
          <p:nvPr>
            <p:ph idx="1"/>
          </p:nvPr>
        </p:nvSpPr>
        <p:spPr>
          <a:xfrm>
            <a:off x="833719" y="1899522"/>
            <a:ext cx="11077686" cy="4272678"/>
          </a:xfrm>
        </p:spPr>
        <p:txBody>
          <a:bodyPr>
            <a:normAutofit fontScale="92500"/>
          </a:bodyPr>
          <a:lstStyle/>
          <a:p>
            <a:pPr algn="just" rtl="1">
              <a:lnSpc>
                <a:spcPct val="150000"/>
              </a:lnSpc>
              <a:buFont typeface="Wingdings" panose="05000000000000000000" pitchFamily="2" charset="2"/>
              <a:buChar char="q"/>
            </a:pPr>
            <a:r>
              <a:rPr lang="ar-IQ" dirty="0"/>
              <a:t> ان إعادة هيكلية قسم إدارة الموارد البشرية الداخلية وإعادة تصميم العمليات تمثل مداخل داخلية لتحسين فاعلية إدارة الموارد البشرية ويتطلع المدراء التنفيذيون للموارد البشرية الى تحسين فاعلية (كفاءة) النظم، العمليات، الخدمات التي يقدمها القسم من خلال التوريد الخارجي. والتوريد الخارجي </a:t>
            </a:r>
            <a:r>
              <a:rPr lang="en-US" dirty="0"/>
              <a:t>outsourcing </a:t>
            </a:r>
            <a:r>
              <a:rPr lang="ar-IQ" dirty="0"/>
              <a:t>يشمل التعاقد مع مقاول خارجي لتقديم المنتج او الخدمة الى الشركة، وهو عكس انتاج المنتج باستعمال </a:t>
            </a:r>
            <a:r>
              <a:rPr lang="ar-IQ" dirty="0" smtClean="0"/>
              <a:t>عاملي الشركة.</a:t>
            </a:r>
          </a:p>
          <a:p>
            <a:pPr algn="just" rtl="1">
              <a:lnSpc>
                <a:spcPct val="150000"/>
              </a:lnSpc>
              <a:buFont typeface="Wingdings" panose="05000000000000000000" pitchFamily="2" charset="2"/>
              <a:buChar char="q"/>
            </a:pPr>
            <a:r>
              <a:rPr lang="ar-IQ" dirty="0"/>
              <a:t> </a:t>
            </a:r>
            <a:r>
              <a:rPr lang="ar-IQ" sz="2400" b="1" dirty="0" smtClean="0">
                <a:solidFill>
                  <a:srgbClr val="00FFFF"/>
                </a:solidFill>
              </a:rPr>
              <a:t>لماذا </a:t>
            </a:r>
            <a:r>
              <a:rPr lang="ar-IQ" sz="2400" b="1" dirty="0">
                <a:solidFill>
                  <a:srgbClr val="00FFFF"/>
                </a:solidFill>
              </a:rPr>
              <a:t>تقوم الشركة بالتوريد الخارجي لنشاط او خدمة إدارة الموارد البشرية</a:t>
            </a:r>
            <a:r>
              <a:rPr lang="ar-IQ" sz="2400" b="1" dirty="0" smtClean="0">
                <a:solidFill>
                  <a:srgbClr val="00FFFF"/>
                </a:solidFill>
              </a:rPr>
              <a:t>؟ </a:t>
            </a:r>
            <a:r>
              <a:rPr lang="ar-IQ" dirty="0"/>
              <a:t>عادة تقوم بذلك لسبب </a:t>
            </a:r>
            <a:r>
              <a:rPr lang="ar-IQ" dirty="0" smtClean="0"/>
              <a:t>او اثنين </a:t>
            </a:r>
            <a:r>
              <a:rPr lang="ar-IQ" sz="2800" dirty="0">
                <a:solidFill>
                  <a:srgbClr val="00FFFF"/>
                </a:solidFill>
              </a:rPr>
              <a:t>اما</a:t>
            </a:r>
            <a:r>
              <a:rPr lang="ar-IQ" dirty="0"/>
              <a:t> لان الشريك الذي يقوم بالتوريد الخارجي يقدم الخدمة بشكل أرخص مما لو تم القيام بهذه الخدمة او النشاط داخليا</a:t>
            </a:r>
            <a:r>
              <a:rPr lang="ar-IQ" sz="2400" dirty="0">
                <a:solidFill>
                  <a:srgbClr val="00FFFF"/>
                </a:solidFill>
              </a:rPr>
              <a:t> او </a:t>
            </a:r>
            <a:r>
              <a:rPr lang="ar-IQ" dirty="0"/>
              <a:t>لان الشريك يستطيع تقديم الخدمة او النشاط بشكل أكفأ من تقديمها داخليا</a:t>
            </a:r>
            <a:r>
              <a:rPr lang="ar-IQ" dirty="0" smtClean="0"/>
              <a:t>.</a:t>
            </a:r>
          </a:p>
          <a:p>
            <a:pPr algn="just" rtl="1">
              <a:lnSpc>
                <a:spcPct val="150000"/>
              </a:lnSpc>
              <a:buFont typeface="Wingdings" panose="05000000000000000000" pitchFamily="2" charset="2"/>
              <a:buChar char="q"/>
            </a:pPr>
            <a:r>
              <a:rPr lang="ar-IQ" dirty="0" smtClean="0"/>
              <a:t> </a:t>
            </a:r>
            <a:r>
              <a:rPr lang="ar-IQ" sz="2200" b="1" dirty="0">
                <a:solidFill>
                  <a:srgbClr val="00FFFF"/>
                </a:solidFill>
              </a:rPr>
              <a:t>لماذا يكون استخدام مقدمي التوريد الخارجي أكثر كفاءة من العمال الداخليين الذين يقدمون الخدمة؟ </a:t>
            </a:r>
            <a:r>
              <a:rPr lang="ar-IQ" dirty="0"/>
              <a:t>عادة لان مقدمي التوريد الخارجي يكونوا مختصين وقادرين على تطوير </a:t>
            </a:r>
            <a:r>
              <a:rPr lang="ar-IQ" dirty="0" smtClean="0"/>
              <a:t>خبرات عبر </a:t>
            </a:r>
            <a:r>
              <a:rPr lang="ar-IQ" dirty="0"/>
              <a:t>عدد من </a:t>
            </a:r>
            <a:r>
              <a:rPr lang="ar-IQ" dirty="0" smtClean="0"/>
              <a:t>الشركات.  </a:t>
            </a:r>
            <a:endParaRPr lang="en-US" dirty="0"/>
          </a:p>
        </p:txBody>
      </p:sp>
    </p:spTree>
    <p:extLst>
      <p:ext uri="{BB962C8B-B14F-4D97-AF65-F5344CB8AC3E}">
        <p14:creationId xmlns:p14="http://schemas.microsoft.com/office/powerpoint/2010/main" val="3489601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خامساً: تحسين فاعلية أداء الموارد البشرية</a:t>
            </a:r>
            <a:br>
              <a:rPr lang="ar-IQ" sz="3200" dirty="0"/>
            </a:br>
            <a:r>
              <a:rPr lang="ar-IQ" sz="3200" dirty="0"/>
              <a:t>تحسين فاعلية إدارة الموارد البشرية من خلال إعادة تصميم العملية</a:t>
            </a:r>
            <a:endParaRPr lang="en-US" sz="3200" dirty="0"/>
          </a:p>
        </p:txBody>
      </p:sp>
      <p:sp>
        <p:nvSpPr>
          <p:cNvPr id="3" name="Content Placeholder 2"/>
          <p:cNvSpPr>
            <a:spLocks noGrp="1"/>
          </p:cNvSpPr>
          <p:nvPr>
            <p:ph idx="1"/>
          </p:nvPr>
        </p:nvSpPr>
        <p:spPr>
          <a:xfrm>
            <a:off x="7664823" y="1872628"/>
            <a:ext cx="4394499" cy="4676090"/>
          </a:xfrm>
        </p:spPr>
        <p:txBody>
          <a:bodyPr>
            <a:normAutofit fontScale="92500" lnSpcReduction="20000"/>
          </a:bodyPr>
          <a:lstStyle/>
          <a:p>
            <a:pPr algn="just" rtl="1">
              <a:lnSpc>
                <a:spcPct val="150000"/>
              </a:lnSpc>
              <a:buFont typeface="Wingdings" panose="05000000000000000000" pitchFamily="2" charset="2"/>
              <a:buChar char="q"/>
            </a:pPr>
            <a:r>
              <a:rPr lang="ar-IQ" dirty="0"/>
              <a:t> </a:t>
            </a:r>
            <a:r>
              <a:rPr lang="ar-IQ" b="1" u="sng" dirty="0">
                <a:solidFill>
                  <a:srgbClr val="00FFFF"/>
                </a:solidFill>
              </a:rPr>
              <a:t>إعادة </a:t>
            </a:r>
            <a:r>
              <a:rPr lang="ar-IQ" b="1" u="sng" dirty="0" smtClean="0">
                <a:solidFill>
                  <a:srgbClr val="00FFFF"/>
                </a:solidFill>
              </a:rPr>
              <a:t>الهندسة</a:t>
            </a:r>
            <a:r>
              <a:rPr lang="en-US" b="1" u="sng" dirty="0" smtClean="0">
                <a:solidFill>
                  <a:srgbClr val="00FFFF"/>
                </a:solidFill>
              </a:rPr>
              <a:t> :re-engineering </a:t>
            </a:r>
            <a:r>
              <a:rPr lang="ar-IQ" dirty="0"/>
              <a:t>هي مراجعة كاملة لعمليات العمل الحرجة (المهمة) وإعادة تصميمها من اجل جعلها أكثر كفاءة وفاعلية وقادرة على تقديم جودة اعلى. وتعد اعادة الهندسة مهمة لضمان انه يمكن إدراك </a:t>
            </a:r>
            <a:r>
              <a:rPr lang="ar-IQ" dirty="0" smtClean="0"/>
              <a:t>منافع </a:t>
            </a:r>
            <a:r>
              <a:rPr lang="ar-IQ" dirty="0"/>
              <a:t>التكنولوجيا الجديدة. وان تطبيق التكنولوجيا الجديدة للعملية غير الكفؤة سوف لن يحسن الفاعلية او الكفاءة ولكنه سوف يزيد تكاليف المنتج او الخدمة المرتبطة بتقديم التكنولوجيا الجديدة</a:t>
            </a:r>
            <a:r>
              <a:rPr lang="ar-IQ" dirty="0" smtClean="0"/>
              <a:t>.</a:t>
            </a:r>
          </a:p>
          <a:p>
            <a:pPr algn="just" rtl="1">
              <a:lnSpc>
                <a:spcPct val="150000"/>
              </a:lnSpc>
              <a:buFont typeface="Wingdings" panose="05000000000000000000" pitchFamily="2" charset="2"/>
              <a:buChar char="q"/>
            </a:pPr>
            <a:r>
              <a:rPr lang="ar-IQ" dirty="0"/>
              <a:t> ان عملية إعادة الهندسة تشمل 4 خطوات والموضحة بشكل 16.13 وهي: تحديد العملية المراد إعادة هندستها، فهم العملية، واعادة تصميم العملية، تنفيذ العملية الجديدة.</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72628"/>
            <a:ext cx="7463118" cy="4985372"/>
          </a:xfrm>
          <a:prstGeom prst="rect">
            <a:avLst/>
          </a:prstGeom>
        </p:spPr>
      </p:pic>
    </p:spTree>
    <p:extLst>
      <p:ext uri="{BB962C8B-B14F-4D97-AF65-F5344CB8AC3E}">
        <p14:creationId xmlns:p14="http://schemas.microsoft.com/office/powerpoint/2010/main" val="34621987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خامساً: تحسين فاعلية أداء الموارد البشرية</a:t>
            </a:r>
            <a:br>
              <a:rPr lang="ar-IQ" sz="3200" dirty="0"/>
            </a:br>
            <a:r>
              <a:rPr lang="ar-IQ" sz="3200" dirty="0"/>
              <a:t>تحسين فاعلية إدارة الموارد البشرية من خلال إعادة تصميم العملية</a:t>
            </a:r>
            <a:endParaRPr lang="en-US" sz="3200" dirty="0"/>
          </a:p>
        </p:txBody>
      </p:sp>
      <p:sp>
        <p:nvSpPr>
          <p:cNvPr id="3" name="Content Placeholder 2"/>
          <p:cNvSpPr>
            <a:spLocks noGrp="1"/>
          </p:cNvSpPr>
          <p:nvPr>
            <p:ph idx="1"/>
          </p:nvPr>
        </p:nvSpPr>
        <p:spPr>
          <a:xfrm>
            <a:off x="8982635" y="1899522"/>
            <a:ext cx="2928770" cy="4272678"/>
          </a:xfrm>
        </p:spPr>
        <p:txBody>
          <a:bodyPr>
            <a:normAutofit/>
          </a:bodyPr>
          <a:lstStyle/>
          <a:p>
            <a:pPr algn="just" rtl="1">
              <a:lnSpc>
                <a:spcPct val="150000"/>
              </a:lnSpc>
              <a:buFont typeface="Wingdings" panose="05000000000000000000" pitchFamily="2" charset="2"/>
              <a:buChar char="q"/>
            </a:pPr>
            <a:r>
              <a:rPr lang="ar-IQ" dirty="0"/>
              <a:t>  يتم استعمال تقنيات مختلفة لفهم العمليات وتعد مخططات تدفق – البيانات </a:t>
            </a:r>
            <a:r>
              <a:rPr lang="en-US" dirty="0"/>
              <a:t>data flow diagrams  </a:t>
            </a:r>
            <a:r>
              <a:rPr lang="ar-IQ" dirty="0"/>
              <a:t>مفيدة في توضيح تدفق البيانات ما بين الأقسام. الشكل 16.14 يوضح مخطط تدفق بيانات لبيانات كشوفات الراتب والخطوات في انتاج كشف الراتب.</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99522"/>
            <a:ext cx="7826188" cy="4943475"/>
          </a:xfrm>
          <a:prstGeom prst="rect">
            <a:avLst/>
          </a:prstGeom>
        </p:spPr>
      </p:pic>
    </p:spTree>
    <p:extLst>
      <p:ext uri="{BB962C8B-B14F-4D97-AF65-F5344CB8AC3E}">
        <p14:creationId xmlns:p14="http://schemas.microsoft.com/office/powerpoint/2010/main" val="20621322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خامساً: تحسين فاعلية أداء الموارد البشرية</a:t>
            </a:r>
            <a:br>
              <a:rPr lang="ar-IQ" sz="3200" dirty="0"/>
            </a:br>
            <a:r>
              <a:rPr lang="ar-IQ" sz="2400" dirty="0"/>
              <a:t>تحسين فاعلية الموارد البشرية من خلال استعمال تكنولوجيا جديده - نظم معلومات إدارة موارد بشرية</a:t>
            </a:r>
            <a:endParaRPr lang="en-US" sz="2400" dirty="0"/>
          </a:p>
        </p:txBody>
      </p:sp>
      <p:sp>
        <p:nvSpPr>
          <p:cNvPr id="3" name="Content Placeholder 2"/>
          <p:cNvSpPr>
            <a:spLocks noGrp="1"/>
          </p:cNvSpPr>
          <p:nvPr>
            <p:ph idx="1"/>
          </p:nvPr>
        </p:nvSpPr>
        <p:spPr>
          <a:xfrm>
            <a:off x="833719" y="1899522"/>
            <a:ext cx="11077686" cy="4272678"/>
          </a:xfrm>
        </p:spPr>
        <p:txBody>
          <a:bodyPr>
            <a:normAutofit/>
          </a:bodyPr>
          <a:lstStyle/>
          <a:p>
            <a:pPr algn="just" rtl="1">
              <a:lnSpc>
                <a:spcPct val="150000"/>
              </a:lnSpc>
              <a:buFont typeface="Wingdings" panose="05000000000000000000" pitchFamily="2" charset="2"/>
              <a:buChar char="q"/>
            </a:pPr>
            <a:r>
              <a:rPr lang="ar-IQ" dirty="0"/>
              <a:t> </a:t>
            </a:r>
            <a:r>
              <a:rPr lang="ar-IQ" dirty="0" smtClean="0"/>
              <a:t>هناك عدة تكنولوجيا </a:t>
            </a:r>
            <a:r>
              <a:rPr lang="ar-IQ" dirty="0"/>
              <a:t>جديدة وحديثة يمكن ان تساعد في تحسين فاعلية قسم إدارة الموارد البشرية. </a:t>
            </a:r>
            <a:r>
              <a:rPr lang="ar-IQ" b="1" dirty="0">
                <a:solidFill>
                  <a:srgbClr val="00FFFF"/>
                </a:solidFill>
              </a:rPr>
              <a:t>التكنولوجيات الجديدة هي تطبيقات حديثة للمعرفة، إجراءات، ومعدات غير مستخدمة سابقاً.</a:t>
            </a:r>
            <a:r>
              <a:rPr lang="ar-IQ" dirty="0" smtClean="0"/>
              <a:t> وعادة </a:t>
            </a:r>
            <a:r>
              <a:rPr lang="ar-IQ" dirty="0"/>
              <a:t>ما تتضمن التكنولوجيا الجديدة </a:t>
            </a:r>
            <a:r>
              <a:rPr lang="ar-IQ" dirty="0" smtClean="0"/>
              <a:t>الاتمته</a:t>
            </a:r>
            <a:r>
              <a:rPr lang="en-US" dirty="0" smtClean="0"/>
              <a:t> </a:t>
            </a:r>
            <a:r>
              <a:rPr lang="ar-IQ" dirty="0"/>
              <a:t>وهي استبدال العامل البشري بالمكائن </a:t>
            </a:r>
            <a:r>
              <a:rPr lang="ar-IQ" dirty="0" smtClean="0"/>
              <a:t>لمعالجة المعلومات </a:t>
            </a:r>
            <a:r>
              <a:rPr lang="ar-IQ" dirty="0"/>
              <a:t>او توليفة من الاثنين.</a:t>
            </a:r>
          </a:p>
          <a:p>
            <a:pPr algn="just" rtl="1">
              <a:lnSpc>
                <a:spcPct val="150000"/>
              </a:lnSpc>
              <a:buFont typeface="Wingdings" panose="05000000000000000000" pitchFamily="2" charset="2"/>
              <a:buChar char="q"/>
            </a:pPr>
            <a:r>
              <a:rPr lang="ar-IQ" dirty="0"/>
              <a:t> في إدارة الموارد البشرية، تم استعمال التكنولوجيا من اجل ثلاثة وظائف واسعة (1) </a:t>
            </a:r>
            <a:r>
              <a:rPr lang="ar-IQ" dirty="0">
                <a:solidFill>
                  <a:srgbClr val="00FFFF"/>
                </a:solidFill>
              </a:rPr>
              <a:t>معالجة </a:t>
            </a:r>
            <a:r>
              <a:rPr lang="ar-IQ" dirty="0" smtClean="0">
                <a:solidFill>
                  <a:srgbClr val="00FFFF"/>
                </a:solidFill>
              </a:rPr>
              <a:t>التعاملات، </a:t>
            </a:r>
            <a:r>
              <a:rPr lang="ar-IQ" dirty="0">
                <a:solidFill>
                  <a:srgbClr val="00FFFF"/>
                </a:solidFill>
              </a:rPr>
              <a:t>كتابة التقارير والمتابعة</a:t>
            </a:r>
            <a:r>
              <a:rPr lang="ar-IQ" dirty="0"/>
              <a:t>: الحسابات المستعملة لمراجعة وتوثيق قرارات وممارسات إدارة الموارد </a:t>
            </a:r>
            <a:r>
              <a:rPr lang="ar-IQ" dirty="0" smtClean="0"/>
              <a:t>البشرية. </a:t>
            </a:r>
            <a:r>
              <a:rPr lang="ar-IQ" dirty="0"/>
              <a:t>(2) </a:t>
            </a:r>
            <a:r>
              <a:rPr lang="ar-IQ" dirty="0">
                <a:solidFill>
                  <a:srgbClr val="00FFFF"/>
                </a:solidFill>
              </a:rPr>
              <a:t>نظم دعم قرار</a:t>
            </a:r>
            <a:r>
              <a:rPr lang="ar-IQ" dirty="0"/>
              <a:t>: مصممه لمساعدة المدراء بحل </a:t>
            </a:r>
            <a:r>
              <a:rPr lang="ar-IQ" dirty="0" smtClean="0"/>
              <a:t>المشكلات. </a:t>
            </a:r>
            <a:r>
              <a:rPr lang="ar-IQ" dirty="0"/>
              <a:t>(3) </a:t>
            </a:r>
            <a:r>
              <a:rPr lang="ar-IQ" dirty="0">
                <a:solidFill>
                  <a:srgbClr val="00FFFF"/>
                </a:solidFill>
              </a:rPr>
              <a:t>نظم متخصصة خبيرة: </a:t>
            </a:r>
            <a:r>
              <a:rPr lang="ar-IQ" dirty="0" smtClean="0"/>
              <a:t>هي </a:t>
            </a:r>
            <a:r>
              <a:rPr lang="ar-IQ" dirty="0"/>
              <a:t>نظم حاسوب تضم قواعد قرار عن الموظفين ولديها الخبرة في مجال معين</a:t>
            </a:r>
          </a:p>
          <a:p>
            <a:pPr algn="just" rtl="1">
              <a:lnSpc>
                <a:spcPct val="150000"/>
              </a:lnSpc>
              <a:buFont typeface="Wingdings" panose="05000000000000000000" pitchFamily="2" charset="2"/>
              <a:buChar char="q"/>
            </a:pPr>
            <a:endParaRPr lang="en-US" dirty="0"/>
          </a:p>
        </p:txBody>
      </p:sp>
    </p:spTree>
    <p:extLst>
      <p:ext uri="{BB962C8B-B14F-4D97-AF65-F5344CB8AC3E}">
        <p14:creationId xmlns:p14="http://schemas.microsoft.com/office/powerpoint/2010/main" val="464186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سادساً: تطبيقات البرمجيات لإدارة الموارد البشرية </a:t>
            </a:r>
            <a:r>
              <a:rPr lang="en-US" sz="3200" dirty="0"/>
              <a:t>Software applications for HRM</a:t>
            </a:r>
          </a:p>
        </p:txBody>
      </p:sp>
      <p:sp>
        <p:nvSpPr>
          <p:cNvPr id="3" name="Content Placeholder 2"/>
          <p:cNvSpPr>
            <a:spLocks noGrp="1"/>
          </p:cNvSpPr>
          <p:nvPr>
            <p:ph idx="1"/>
          </p:nvPr>
        </p:nvSpPr>
        <p:spPr>
          <a:xfrm>
            <a:off x="833719" y="1899522"/>
            <a:ext cx="11077686" cy="4272678"/>
          </a:xfrm>
        </p:spPr>
        <p:txBody>
          <a:bodyPr>
            <a:normAutofit lnSpcReduction="10000"/>
          </a:bodyPr>
          <a:lstStyle/>
          <a:p>
            <a:pPr algn="just" rtl="1">
              <a:lnSpc>
                <a:spcPct val="150000"/>
              </a:lnSpc>
              <a:buFont typeface="Wingdings" panose="05000000000000000000" pitchFamily="2" charset="2"/>
              <a:buChar char="q"/>
            </a:pPr>
            <a:r>
              <a:rPr lang="ar-IQ" dirty="0"/>
              <a:t>  منذ منتصف التسعينات، تطلعت اقسام إدارة الموار البشرية الى </a:t>
            </a:r>
            <a:r>
              <a:rPr lang="ar-IQ" dirty="0" smtClean="0"/>
              <a:t>ممارسة دور </a:t>
            </a:r>
            <a:r>
              <a:rPr lang="ar-IQ" dirty="0"/>
              <a:t>ستراتيجي أكثر في منظماتهم، وكانت اول مهمة هي تقليل المهام التعاملية من اجل </a:t>
            </a:r>
            <a:r>
              <a:rPr lang="ar-IQ" dirty="0" smtClean="0"/>
              <a:t>توفير الوقت </a:t>
            </a:r>
            <a:r>
              <a:rPr lang="ar-IQ" dirty="0"/>
              <a:t>والتركيز على النشاطات التقليدية والتحولية. جزء من بناء قسم إدارة موارد بشرية ستراتيجي يتطلب ابعاد الكثير من العمل التعاملي عن الموظفين لكي يتوفر وقت أكثر لهؤلاء الموظفين ليقوموا بالنشاطات الستراتيجية. وبالنتيجة فان استعمال التكنولوجيا يمكن ان يجعل الموارد البشرية أكثر ستراتيجية والذي يزيد القيمة التي يمكن ان تضيفها الموارد البشرية الى الاعمال. </a:t>
            </a:r>
            <a:endParaRPr lang="ar-IQ" dirty="0" smtClean="0"/>
          </a:p>
          <a:p>
            <a:pPr algn="just" rtl="1">
              <a:lnSpc>
                <a:spcPct val="150000"/>
              </a:lnSpc>
              <a:buFont typeface="Wingdings" panose="05000000000000000000" pitchFamily="2" charset="2"/>
              <a:buChar char="q"/>
            </a:pPr>
            <a:r>
              <a:rPr lang="ar-IQ" dirty="0"/>
              <a:t> وبالرغم من سرعة متطلبات الاعمال التجارية الالكترونية </a:t>
            </a:r>
            <a:r>
              <a:rPr lang="en-US" dirty="0"/>
              <a:t>E-business </a:t>
            </a:r>
            <a:r>
              <a:rPr lang="ar-IQ" dirty="0"/>
              <a:t>فقد أجبرت اقسام إدارة الموارد البشرية على دراسة كيفية رفع التكنولوجيا من اجل تقديم نشاطات إدارة الموارد البشرية التقليدية والتحولية. وهذا لا يعني انه مع مرور الوقت سوف يتم تنفيذ كل إدارة الموارد البشرية من خلال الويب (الانترنت) </a:t>
            </a:r>
            <a:r>
              <a:rPr lang="en-US" dirty="0"/>
              <a:t>Web. </a:t>
            </a:r>
            <a:r>
              <a:rPr lang="ar-IQ" dirty="0"/>
              <a:t>لكنه يعني ان عدد من نشاطات إدارة الموارد البشرية التي تقدم حالياً عبر الورق او عبر اتصالات وجه -لوجه يمكن ان تنتقل حالياً الى الانترنت من دون خسارة للفاعلية بل حتى انها تحصل ارباحاً ومن دون خسارة الكفاءة ، وهذا موضح بالشكل 16.15 </a:t>
            </a:r>
            <a:r>
              <a:rPr lang="ar-IQ" dirty="0" smtClean="0"/>
              <a:t>. </a:t>
            </a:r>
            <a:endParaRPr lang="en-US" dirty="0"/>
          </a:p>
        </p:txBody>
      </p:sp>
    </p:spTree>
    <p:extLst>
      <p:ext uri="{BB962C8B-B14F-4D97-AF65-F5344CB8AC3E}">
        <p14:creationId xmlns:p14="http://schemas.microsoft.com/office/powerpoint/2010/main" val="17994553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b="1" dirty="0">
                <a:solidFill>
                  <a:schemeClr val="tx1"/>
                </a:solidFill>
                <a:latin typeface="Calibri" panose="020F0502020204030204" pitchFamily="34" charset="0"/>
                <a:ea typeface="Calibri" panose="020F0502020204030204" pitchFamily="34" charset="0"/>
                <a:cs typeface="Arial" panose="020B0604020202020204" pitchFamily="34" charset="0"/>
              </a:rPr>
              <a:t>مقدمة</a:t>
            </a:r>
            <a:endParaRPr lang="en-US" dirty="0">
              <a:solidFill>
                <a:schemeClr val="tx1"/>
              </a:solidFill>
            </a:endParaRPr>
          </a:p>
        </p:txBody>
      </p:sp>
      <p:sp>
        <p:nvSpPr>
          <p:cNvPr id="3" name="Content Placeholder 2"/>
          <p:cNvSpPr>
            <a:spLocks noGrp="1"/>
          </p:cNvSpPr>
          <p:nvPr>
            <p:ph idx="1"/>
          </p:nvPr>
        </p:nvSpPr>
        <p:spPr>
          <a:xfrm>
            <a:off x="359036" y="1737360"/>
            <a:ext cx="11534887" cy="4502075"/>
          </a:xfrm>
        </p:spPr>
        <p:txBody>
          <a:bodyPr>
            <a:normAutofit fontScale="92500" lnSpcReduction="20000"/>
          </a:bodyPr>
          <a:lstStyle/>
          <a:p>
            <a:pPr marL="251460" marR="0" indent="-342900" algn="just" rtl="1">
              <a:lnSpc>
                <a:spcPct val="107000"/>
              </a:lnSpc>
              <a:spcBef>
                <a:spcPts val="0"/>
              </a:spcBef>
              <a:spcAft>
                <a:spcPts val="0"/>
              </a:spcAft>
              <a:buFont typeface="Wingdings" panose="05000000000000000000" pitchFamily="2" charset="2"/>
              <a:buChar char="q"/>
            </a:pPr>
            <a:r>
              <a:rPr lang="ar-IQ" dirty="0" smtClean="0"/>
              <a:t> </a:t>
            </a:r>
            <a:r>
              <a:rPr lang="ar-IQ" dirty="0">
                <a:latin typeface="Calibri" panose="020F0502020204030204" pitchFamily="34" charset="0"/>
                <a:ea typeface="Calibri" panose="020F0502020204030204" pitchFamily="34" charset="0"/>
                <a:cs typeface="Simplified Arabic" panose="02020603050405020304" pitchFamily="18" charset="-78"/>
              </a:rPr>
              <a:t>بالرغم من </a:t>
            </a:r>
            <a:r>
              <a:rPr lang="ar-IQ" dirty="0" smtClean="0">
                <a:latin typeface="Calibri" panose="020F0502020204030204" pitchFamily="34" charset="0"/>
                <a:ea typeface="Calibri" panose="020F0502020204030204" pitchFamily="34" charset="0"/>
                <a:cs typeface="Simplified Arabic" panose="02020603050405020304" pitchFamily="18" charset="-78"/>
              </a:rPr>
              <a:t>ادارة الموارد البشرية بدأت </a:t>
            </a:r>
            <a:r>
              <a:rPr lang="ar-IQ" dirty="0">
                <a:latin typeface="Calibri" panose="020F0502020204030204" pitchFamily="34" charset="0"/>
                <a:ea typeface="Calibri" panose="020F0502020204030204" pitchFamily="34" charset="0"/>
                <a:cs typeface="Simplified Arabic" panose="02020603050405020304" pitchFamily="18" charset="-78"/>
              </a:rPr>
              <a:t>كوظيفة ادارية بحته، الا ان معظم المدراء التنفيذيون بالموارد البشرية يرون بأن الدور الرئيسي لقسم (لوظيفة) الموارد البشرية هو دور ستراتيجي بشكل أكثر. </a:t>
            </a:r>
            <a:r>
              <a:rPr lang="ar-IQ" dirty="0" smtClean="0">
                <a:latin typeface="Calibri" panose="020F0502020204030204" pitchFamily="34" charset="0"/>
                <a:ea typeface="Calibri" panose="020F0502020204030204" pitchFamily="34" charset="0"/>
                <a:cs typeface="Simplified Arabic" panose="02020603050405020304" pitchFamily="18" charset="-78"/>
              </a:rPr>
              <a:t>افتراضياً</a:t>
            </a:r>
            <a:r>
              <a:rPr lang="ar-IQ" dirty="0">
                <a:latin typeface="Calibri" panose="020F0502020204030204" pitchFamily="34" charset="0"/>
                <a:ea typeface="Calibri" panose="020F0502020204030204" pitchFamily="34" charset="0"/>
                <a:cs typeface="Simplified Arabic" panose="02020603050405020304" pitchFamily="18" charset="-78"/>
              </a:rPr>
              <a:t>، كل قسم ادارة موارد بشرية في الشركات الكبرى يمر عبر عملية تحول لخلق (لأيجاد) قسم يستطيع </a:t>
            </a:r>
            <a:r>
              <a:rPr lang="ar-IQ" dirty="0" smtClean="0">
                <a:latin typeface="Calibri" panose="020F0502020204030204" pitchFamily="34" charset="0"/>
                <a:ea typeface="Calibri" panose="020F0502020204030204" pitchFamily="34" charset="0"/>
                <a:cs typeface="Simplified Arabic" panose="02020603050405020304" pitchFamily="18" charset="-78"/>
              </a:rPr>
              <a:t>ان يمارس </a:t>
            </a:r>
            <a:r>
              <a:rPr lang="ar-IQ" dirty="0">
                <a:latin typeface="Calibri" panose="020F0502020204030204" pitchFamily="34" charset="0"/>
                <a:ea typeface="Calibri" panose="020F0502020204030204" pitchFamily="34" charset="0"/>
                <a:cs typeface="Simplified Arabic" panose="02020603050405020304" pitchFamily="18" charset="-78"/>
              </a:rPr>
              <a:t>هذا الدور الستراتيجي الجديد مع تأدية ادواره الاخرى بنجاح</a:t>
            </a:r>
            <a:r>
              <a:rPr lang="ar-IQ" dirty="0" smtClean="0">
                <a:latin typeface="Calibri" panose="020F0502020204030204" pitchFamily="34" charset="0"/>
                <a:ea typeface="Calibri" panose="020F0502020204030204" pitchFamily="34" charset="0"/>
                <a:cs typeface="Simplified Arabic" panose="02020603050405020304" pitchFamily="18" charset="-78"/>
              </a:rPr>
              <a:t>.</a:t>
            </a:r>
          </a:p>
          <a:p>
            <a:pPr marL="251460" marR="0" indent="-342900" algn="just" rtl="1">
              <a:lnSpc>
                <a:spcPct val="107000"/>
              </a:lnSpc>
              <a:spcBef>
                <a:spcPts val="0"/>
              </a:spcBef>
              <a:spcAft>
                <a:spcPts val="0"/>
              </a:spcAft>
              <a:buFont typeface="Wingdings" panose="05000000000000000000" pitchFamily="2" charset="2"/>
              <a:buChar char="q"/>
            </a:pPr>
            <a:r>
              <a:rPr lang="ar-IQ" sz="2400" b="1" u="sng" dirty="0">
                <a:latin typeface="Simplified Arabic" panose="02020603050405020304" pitchFamily="18" charset="-78"/>
                <a:ea typeface="Calibri" panose="020F0502020204030204" pitchFamily="34" charset="0"/>
                <a:cs typeface="Simplified Arabic" panose="02020603050405020304" pitchFamily="18" charset="-78"/>
              </a:rPr>
              <a:t> </a:t>
            </a:r>
            <a:r>
              <a:rPr lang="ar-IQ" sz="2400" b="1" u="sng" dirty="0" smtClean="0">
                <a:latin typeface="Simplified Arabic" panose="02020603050405020304" pitchFamily="18" charset="-78"/>
                <a:ea typeface="Calibri" panose="020F0502020204030204" pitchFamily="34" charset="0"/>
                <a:cs typeface="Simplified Arabic" panose="02020603050405020304" pitchFamily="18" charset="-78"/>
              </a:rPr>
              <a:t>اهداف المحاظرة </a:t>
            </a:r>
            <a:endParaRPr lang="en-US" sz="2400" b="1" u="sng" dirty="0">
              <a:latin typeface="Simplified Arabic" panose="02020603050405020304" pitchFamily="18" charset="-78"/>
              <a:ea typeface="Calibri" panose="020F0502020204030204" pitchFamily="34" charset="0"/>
              <a:cs typeface="Simplified Arabic" panose="02020603050405020304" pitchFamily="18" charset="-78"/>
            </a:endParaRPr>
          </a:p>
          <a:p>
            <a:pPr marL="0" lvl="0" indent="-91438" algn="just" defTabSz="914377" rtl="1">
              <a:lnSpc>
                <a:spcPct val="150000"/>
              </a:lnSpc>
              <a:spcBef>
                <a:spcPts val="0"/>
              </a:spcBef>
              <a:spcAft>
                <a:spcPts val="0"/>
              </a:spcAft>
              <a:buClr>
                <a:srgbClr val="AD84C6"/>
              </a:buClr>
            </a:pPr>
            <a:r>
              <a:rPr lang="ar-IQ" b="1" dirty="0">
                <a:solidFill>
                  <a:prstClr val="white">
                    <a:lumMod val="75000"/>
                    <a:lumOff val="25000"/>
                  </a:prstClr>
                </a:solidFill>
                <a:latin typeface="Calibri" panose="020F0502020204030204" pitchFamily="34" charset="0"/>
                <a:ea typeface="Calibri" panose="020F0502020204030204" pitchFamily="34" charset="0"/>
              </a:rPr>
              <a:t>سيتم مناقشة الموضوعات الرئيسة وفروعها في هذا الفصل والتي تعد اهداف نطمح الوصل اليها في هذه المحاظرة</a:t>
            </a:r>
            <a:r>
              <a:rPr lang="ar-IQ" b="1" dirty="0" smtClean="0">
                <a:solidFill>
                  <a:prstClr val="white">
                    <a:lumMod val="75000"/>
                    <a:lumOff val="25000"/>
                  </a:prstClr>
                </a:solidFill>
                <a:latin typeface="Calibri" panose="020F0502020204030204" pitchFamily="34" charset="0"/>
                <a:ea typeface="Calibri" panose="020F0502020204030204" pitchFamily="34" charset="0"/>
              </a:rPr>
              <a:t>:</a:t>
            </a:r>
          </a:p>
          <a:p>
            <a:pPr marL="194312" lvl="0" indent="-285750" algn="just" defTabSz="914377" rtl="1">
              <a:lnSpc>
                <a:spcPct val="150000"/>
              </a:lnSpc>
              <a:spcBef>
                <a:spcPts val="0"/>
              </a:spcBef>
              <a:spcAft>
                <a:spcPts val="0"/>
              </a:spcAft>
              <a:buClr>
                <a:srgbClr val="AD84C6"/>
              </a:buClr>
              <a:buFont typeface="Wingdings" panose="05000000000000000000" pitchFamily="2" charset="2"/>
              <a:buChar char="Ø"/>
            </a:pPr>
            <a:r>
              <a:rPr lang="ar-IQ" sz="2400" b="1" dirty="0">
                <a:solidFill>
                  <a:prstClr val="white">
                    <a:lumMod val="75000"/>
                    <a:lumOff val="25000"/>
                  </a:prstClr>
                </a:solidFill>
                <a:latin typeface="Calibri" panose="020F0502020204030204" pitchFamily="34" charset="0"/>
                <a:ea typeface="Times New Roman" panose="02020603050405020304" pitchFamily="18" charset="0"/>
              </a:rPr>
              <a:t> </a:t>
            </a:r>
            <a:r>
              <a:rPr lang="ar-IQ" sz="1800" b="1" u="sng" dirty="0">
                <a:solidFill>
                  <a:schemeClr val="tx1"/>
                </a:solidFill>
                <a:latin typeface="Calibri" panose="020F0502020204030204" pitchFamily="34" charset="0"/>
                <a:ea typeface="Calibri" panose="020F0502020204030204" pitchFamily="34" charset="0"/>
              </a:rPr>
              <a:t>نشاطات ادارة الموارد البشرية </a:t>
            </a:r>
            <a:endParaRPr lang="ar-IQ" sz="1800" b="1" u="sng" dirty="0" smtClean="0">
              <a:solidFill>
                <a:schemeClr val="tx1"/>
              </a:solidFill>
              <a:latin typeface="Calibri" panose="020F0502020204030204" pitchFamily="34" charset="0"/>
              <a:ea typeface="Calibri" panose="020F0502020204030204" pitchFamily="34" charset="0"/>
            </a:endParaRPr>
          </a:p>
          <a:p>
            <a:pPr marL="194312" lvl="0" indent="-285750" algn="just" defTabSz="914377" rtl="1">
              <a:lnSpc>
                <a:spcPct val="150000"/>
              </a:lnSpc>
              <a:spcBef>
                <a:spcPts val="0"/>
              </a:spcBef>
              <a:spcAft>
                <a:spcPts val="0"/>
              </a:spcAft>
              <a:buClr>
                <a:srgbClr val="AD84C6"/>
              </a:buClr>
              <a:buFont typeface="Wingdings" panose="05000000000000000000" pitchFamily="2" charset="2"/>
              <a:buChar char="Ø"/>
            </a:pPr>
            <a:r>
              <a:rPr lang="ar-IQ" sz="1800" b="1" u="sng" dirty="0">
                <a:solidFill>
                  <a:schemeClr val="tx1"/>
                </a:solidFill>
                <a:latin typeface="Calibri" panose="020F0502020204030204" pitchFamily="34" charset="0"/>
                <a:ea typeface="Times New Roman" panose="02020603050405020304" pitchFamily="18" charset="0"/>
              </a:rPr>
              <a:t> </a:t>
            </a:r>
            <a:r>
              <a:rPr lang="ar-IQ" sz="1800" b="1" u="sng" dirty="0">
                <a:solidFill>
                  <a:schemeClr val="tx1"/>
                </a:solidFill>
                <a:ea typeface="Calibri" panose="020F0502020204030204" pitchFamily="34" charset="0"/>
                <a:cs typeface="Simplified Arabic" panose="02020603050405020304" pitchFamily="18" charset="-78"/>
              </a:rPr>
              <a:t>الإدارة الستراتيجية لقسم إدارة الموارد </a:t>
            </a:r>
            <a:r>
              <a:rPr lang="ar-IQ" sz="1800" b="1" u="sng" dirty="0" smtClean="0">
                <a:solidFill>
                  <a:schemeClr val="tx1"/>
                </a:solidFill>
                <a:ea typeface="Calibri" panose="020F0502020204030204" pitchFamily="34" charset="0"/>
                <a:cs typeface="Simplified Arabic" panose="02020603050405020304" pitchFamily="18" charset="-78"/>
              </a:rPr>
              <a:t>البشرية</a:t>
            </a:r>
          </a:p>
          <a:p>
            <a:pPr marL="194312" lvl="0" indent="-285750" algn="just" defTabSz="914377" rtl="1">
              <a:lnSpc>
                <a:spcPct val="150000"/>
              </a:lnSpc>
              <a:spcBef>
                <a:spcPts val="0"/>
              </a:spcBef>
              <a:spcAft>
                <a:spcPts val="0"/>
              </a:spcAft>
              <a:buClr>
                <a:srgbClr val="AD84C6"/>
              </a:buClr>
              <a:buFont typeface="Wingdings" panose="05000000000000000000" pitchFamily="2" charset="2"/>
              <a:buChar char="Ø"/>
            </a:pPr>
            <a:r>
              <a:rPr lang="ar-IQ" sz="1800" b="1" u="sng" dirty="0">
                <a:solidFill>
                  <a:schemeClr val="tx1"/>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IQ" sz="1800" b="1" u="sng" dirty="0">
                <a:solidFill>
                  <a:schemeClr val="tx1"/>
                </a:solidFill>
                <a:ea typeface="Calibri" panose="020F0502020204030204" pitchFamily="34" charset="0"/>
                <a:cs typeface="Simplified Arabic" panose="02020603050405020304" pitchFamily="18" charset="-78"/>
              </a:rPr>
              <a:t>بناء ستراتيجية الموارد </a:t>
            </a:r>
            <a:r>
              <a:rPr lang="ar-IQ" sz="1800" b="1" u="sng" dirty="0" smtClean="0">
                <a:solidFill>
                  <a:schemeClr val="tx1"/>
                </a:solidFill>
                <a:ea typeface="Calibri" panose="020F0502020204030204" pitchFamily="34" charset="0"/>
                <a:cs typeface="Simplified Arabic" panose="02020603050405020304" pitchFamily="18" charset="-78"/>
              </a:rPr>
              <a:t>البشرية</a:t>
            </a:r>
            <a:endParaRPr lang="ar-IQ" dirty="0"/>
          </a:p>
          <a:p>
            <a:pPr marL="194312" lvl="0" indent="-285750" algn="just" defTabSz="914377" rtl="1">
              <a:lnSpc>
                <a:spcPct val="150000"/>
              </a:lnSpc>
              <a:spcBef>
                <a:spcPts val="0"/>
              </a:spcBef>
              <a:spcAft>
                <a:spcPts val="0"/>
              </a:spcAft>
              <a:buClr>
                <a:srgbClr val="AD84C6"/>
              </a:buClr>
              <a:buFont typeface="Wingdings" panose="05000000000000000000" pitchFamily="2" charset="2"/>
              <a:buChar char="Ø"/>
            </a:pPr>
            <a:r>
              <a:rPr lang="ar-IQ" sz="1800" b="1" dirty="0">
                <a:solidFill>
                  <a:schemeClr val="tx1"/>
                </a:solidFill>
                <a:latin typeface="Times New Roman" panose="02020603050405020304" pitchFamily="18" charset="0"/>
                <a:ea typeface="Times New Roman" panose="02020603050405020304" pitchFamily="18" charset="0"/>
              </a:rPr>
              <a:t> </a:t>
            </a:r>
            <a:r>
              <a:rPr lang="ar-IQ" sz="1800" b="1" u="sng" dirty="0">
                <a:solidFill>
                  <a:schemeClr val="tx1"/>
                </a:solidFill>
                <a:ea typeface="Calibri" panose="020F0502020204030204" pitchFamily="34" charset="0"/>
                <a:cs typeface="Simplified Arabic" panose="02020603050405020304" pitchFamily="18" charset="-78"/>
              </a:rPr>
              <a:t>قياس فاعلية إدارة الموارد البشرية </a:t>
            </a:r>
            <a:endParaRPr lang="ar-IQ" sz="1800" b="1" u="sng" dirty="0" smtClean="0">
              <a:solidFill>
                <a:schemeClr val="tx1"/>
              </a:solidFill>
              <a:ea typeface="Calibri" panose="020F0502020204030204" pitchFamily="34" charset="0"/>
              <a:cs typeface="Simplified Arabic" panose="02020603050405020304" pitchFamily="18" charset="-78"/>
            </a:endParaRPr>
          </a:p>
          <a:p>
            <a:pPr marL="194312" lvl="0" indent="-285750" algn="just" defTabSz="914377" rtl="1">
              <a:lnSpc>
                <a:spcPct val="150000"/>
              </a:lnSpc>
              <a:spcBef>
                <a:spcPts val="0"/>
              </a:spcBef>
              <a:spcAft>
                <a:spcPts val="0"/>
              </a:spcAft>
              <a:buClr>
                <a:srgbClr val="AD84C6"/>
              </a:buClr>
              <a:buFont typeface="Wingdings" panose="05000000000000000000" pitchFamily="2" charset="2"/>
              <a:buChar char="Ø"/>
            </a:pPr>
            <a:r>
              <a:rPr lang="ar-IQ" sz="1800" b="1" u="sng" dirty="0">
                <a:solidFill>
                  <a:schemeClr val="tx1"/>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IQ" sz="1800" b="1" u="sng" dirty="0">
                <a:solidFill>
                  <a:schemeClr val="tx1"/>
                </a:solidFill>
                <a:ea typeface="Calibri" panose="020F0502020204030204" pitchFamily="34" charset="0"/>
                <a:cs typeface="Simplified Arabic" panose="02020603050405020304" pitchFamily="18" charset="-78"/>
              </a:rPr>
              <a:t>تحسين فاعلية أداء الموارد </a:t>
            </a:r>
            <a:r>
              <a:rPr lang="ar-IQ" sz="1800" b="1" u="sng" dirty="0" smtClean="0">
                <a:solidFill>
                  <a:schemeClr val="tx1"/>
                </a:solidFill>
                <a:ea typeface="Calibri" panose="020F0502020204030204" pitchFamily="34" charset="0"/>
                <a:cs typeface="Simplified Arabic" panose="02020603050405020304" pitchFamily="18" charset="-78"/>
              </a:rPr>
              <a:t>البشرية</a:t>
            </a:r>
          </a:p>
          <a:p>
            <a:pPr marL="194312" lvl="0" indent="-285750" algn="just" defTabSz="914377" rtl="1">
              <a:lnSpc>
                <a:spcPct val="150000"/>
              </a:lnSpc>
              <a:spcBef>
                <a:spcPts val="0"/>
              </a:spcBef>
              <a:spcAft>
                <a:spcPts val="0"/>
              </a:spcAft>
              <a:buClr>
                <a:srgbClr val="AD84C6"/>
              </a:buClr>
              <a:buFont typeface="Wingdings" panose="05000000000000000000" pitchFamily="2" charset="2"/>
              <a:buChar char="Ø"/>
            </a:pPr>
            <a:r>
              <a:rPr lang="ar-IQ" sz="1800" b="1" u="sng" dirty="0">
                <a:solidFill>
                  <a:schemeClr val="tx1"/>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IQ" sz="1800" b="1" u="sng" dirty="0">
                <a:solidFill>
                  <a:schemeClr val="tx1"/>
                </a:solidFill>
                <a:ea typeface="Calibri" panose="020F0502020204030204" pitchFamily="34" charset="0"/>
                <a:cs typeface="Simplified Arabic" panose="02020603050405020304" pitchFamily="18" charset="-78"/>
              </a:rPr>
              <a:t>تطبيقات البرمجيات لإدارة الموارد البشرية </a:t>
            </a:r>
            <a:endParaRPr lang="ar-IQ" sz="1800" b="1" u="sng" dirty="0" smtClean="0">
              <a:solidFill>
                <a:schemeClr val="tx1"/>
              </a:solidFill>
              <a:ea typeface="Calibri" panose="020F0502020204030204" pitchFamily="34" charset="0"/>
              <a:cs typeface="Simplified Arabic" panose="02020603050405020304" pitchFamily="18" charset="-78"/>
            </a:endParaRPr>
          </a:p>
          <a:p>
            <a:pPr marL="194312" lvl="0" indent="-285750" algn="just" defTabSz="914377" rtl="1">
              <a:lnSpc>
                <a:spcPct val="150000"/>
              </a:lnSpc>
              <a:spcBef>
                <a:spcPts val="0"/>
              </a:spcBef>
              <a:spcAft>
                <a:spcPts val="0"/>
              </a:spcAft>
              <a:buClr>
                <a:srgbClr val="AD84C6"/>
              </a:buClr>
              <a:buFont typeface="Wingdings" panose="05000000000000000000" pitchFamily="2" charset="2"/>
              <a:buChar char="Ø"/>
            </a:pPr>
            <a:r>
              <a:rPr lang="ar-IQ" sz="1800" b="1" u="sng" dirty="0">
                <a:solidFill>
                  <a:schemeClr val="tx1"/>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IQ" sz="1800" b="1" u="sng" dirty="0">
                <a:solidFill>
                  <a:schemeClr val="tx1"/>
                </a:solidFill>
                <a:ea typeface="Calibri" panose="020F0502020204030204" pitchFamily="34" charset="0"/>
                <a:cs typeface="Simplified Arabic" panose="02020603050405020304" pitchFamily="18" charset="-78"/>
              </a:rPr>
              <a:t>المستقبل لخبراء (لاختصاصي) الموارد البشرية </a:t>
            </a:r>
            <a:endParaRPr lang="ar-IQ" sz="1800" b="1" u="sng" dirty="0" smtClean="0">
              <a:solidFill>
                <a:schemeClr val="tx1"/>
              </a:solidFill>
              <a:ea typeface="Calibri" panose="020F0502020204030204" pitchFamily="34" charset="0"/>
              <a:cs typeface="Simplified Arabic" panose="02020603050405020304" pitchFamily="18" charset="-78"/>
            </a:endParaRPr>
          </a:p>
          <a:p>
            <a:pPr marL="194312" lvl="0" indent="-285750" algn="just" defTabSz="914377" rtl="1">
              <a:lnSpc>
                <a:spcPct val="150000"/>
              </a:lnSpc>
              <a:spcBef>
                <a:spcPts val="0"/>
              </a:spcBef>
              <a:spcAft>
                <a:spcPts val="0"/>
              </a:spcAft>
              <a:buClr>
                <a:srgbClr val="AD84C6"/>
              </a:buClr>
              <a:buFont typeface="Wingdings" panose="05000000000000000000" pitchFamily="2" charset="2"/>
              <a:buChar char="Ø"/>
            </a:pPr>
            <a:r>
              <a:rPr lang="ar-IQ" sz="1800" b="1" u="sng" dirty="0">
                <a:solidFill>
                  <a:schemeClr val="tx1"/>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IQ" sz="1800" b="1" u="sng" dirty="0">
                <a:solidFill>
                  <a:schemeClr val="tx1"/>
                </a:solidFill>
                <a:ea typeface="Calibri" panose="020F0502020204030204" pitchFamily="34" charset="0"/>
                <a:cs typeface="Simplified Arabic" panose="02020603050405020304" pitchFamily="18" charset="-78"/>
              </a:rPr>
              <a:t>دور رئيس الموارد البشرية </a:t>
            </a:r>
            <a:endParaRPr lang="en-US" sz="1800" b="1" dirty="0">
              <a:solidFill>
                <a:schemeClr val="tx1"/>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782375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arn(inVertic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arn(inVertical)">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arn(inVertical)">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barn(inVertical)">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barn(inVertical)">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barn(inVertical)">
                                      <p:cBhvr>
                                        <p:cTn id="57" dur="500"/>
                                        <p:tgtEl>
                                          <p:spTgt spid="3">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barn(inVertical)">
                                      <p:cBhvr>
                                        <p:cTn id="6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سادساً: تطبيقات البرمجيات لإدارة الموارد البشرية </a:t>
            </a:r>
            <a:r>
              <a:rPr lang="en-US" sz="3200" dirty="0"/>
              <a:t>Software applications for HRM</a:t>
            </a:r>
          </a:p>
        </p:txBody>
      </p:sp>
      <p:sp>
        <p:nvSpPr>
          <p:cNvPr id="3" name="Content Placeholder 2"/>
          <p:cNvSpPr>
            <a:spLocks noGrp="1"/>
          </p:cNvSpPr>
          <p:nvPr>
            <p:ph idx="1"/>
          </p:nvPr>
        </p:nvSpPr>
        <p:spPr>
          <a:xfrm>
            <a:off x="9614647" y="1899522"/>
            <a:ext cx="2296758" cy="4272678"/>
          </a:xfrm>
        </p:spPr>
        <p:txBody>
          <a:bodyPr>
            <a:normAutofit/>
          </a:bodyPr>
          <a:lstStyle/>
          <a:p>
            <a:pPr algn="just" rtl="1">
              <a:lnSpc>
                <a:spcPct val="150000"/>
              </a:lnSpc>
              <a:buFont typeface="Wingdings" panose="05000000000000000000" pitchFamily="2" charset="2"/>
              <a:buChar char="q"/>
            </a:pPr>
            <a:r>
              <a:rPr lang="ar-IQ" dirty="0"/>
              <a:t> الاستقطاب والاختيار </a:t>
            </a:r>
            <a:endParaRPr lang="ar-IQ" dirty="0" smtClean="0"/>
          </a:p>
          <a:p>
            <a:pPr algn="just" rtl="1">
              <a:lnSpc>
                <a:spcPct val="150000"/>
              </a:lnSpc>
              <a:buFont typeface="Wingdings" panose="05000000000000000000" pitchFamily="2" charset="2"/>
              <a:buChar char="q"/>
            </a:pPr>
            <a:r>
              <a:rPr lang="ar-IQ" dirty="0"/>
              <a:t> التعويضات والمكافآت </a:t>
            </a:r>
            <a:endParaRPr lang="ar-IQ" dirty="0" smtClean="0"/>
          </a:p>
          <a:p>
            <a:pPr algn="just" rtl="1">
              <a:lnSpc>
                <a:spcPct val="150000"/>
              </a:lnSpc>
              <a:buFont typeface="Wingdings" panose="05000000000000000000" pitchFamily="2" charset="2"/>
              <a:buChar char="q"/>
            </a:pPr>
            <a:r>
              <a:rPr lang="ar-IQ" dirty="0"/>
              <a:t> التدريب والتطوير </a:t>
            </a:r>
            <a:endParaRPr lang="ar-IQ"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32" y="1737359"/>
            <a:ext cx="9058556" cy="4649993"/>
          </a:xfrm>
          <a:prstGeom prst="rect">
            <a:avLst/>
          </a:prstGeom>
        </p:spPr>
      </p:pic>
    </p:spTree>
    <p:extLst>
      <p:ext uri="{BB962C8B-B14F-4D97-AF65-F5344CB8AC3E}">
        <p14:creationId xmlns:p14="http://schemas.microsoft.com/office/powerpoint/2010/main" val="41632513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inVertical)">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سابعاً:المستقبل لخبراء (لاختصاصي) الموارد البشرية </a:t>
            </a:r>
            <a:r>
              <a:rPr lang="en-US" sz="3200" dirty="0"/>
              <a:t>The Future for HR Professionals</a:t>
            </a:r>
          </a:p>
        </p:txBody>
      </p:sp>
      <p:sp>
        <p:nvSpPr>
          <p:cNvPr id="3" name="Content Placeholder 2"/>
          <p:cNvSpPr>
            <a:spLocks noGrp="1"/>
          </p:cNvSpPr>
          <p:nvPr>
            <p:ph idx="1"/>
          </p:nvPr>
        </p:nvSpPr>
        <p:spPr>
          <a:xfrm>
            <a:off x="349624" y="1899522"/>
            <a:ext cx="11561781" cy="4393702"/>
          </a:xfrm>
        </p:spPr>
        <p:txBody>
          <a:bodyPr>
            <a:normAutofit/>
          </a:bodyPr>
          <a:lstStyle/>
          <a:p>
            <a:pPr algn="just" rtl="1">
              <a:lnSpc>
                <a:spcPct val="100000"/>
              </a:lnSpc>
              <a:buFont typeface="Wingdings" panose="05000000000000000000" pitchFamily="2" charset="2"/>
              <a:buChar char="q"/>
            </a:pPr>
            <a:r>
              <a:rPr lang="ar-IQ" dirty="0"/>
              <a:t> مستقبل المسار الوظيفي في مهنة الموارد البشرية يبدو أكثر اشراقاً من قبل. عدد متزايد من الشركات الناجحة مثل مايكروسوفت قد جعلت مدير الموارد البشرية عضواً بفريق الإدارة العليا ويقوم بكتابة التقارير مباشرة الى الرئيس التنفيذي الأعلى بالشركة ، وقد أدرك الرؤساء التنفيذيون أهمية قوة عملهم في النجاح. وتحتاج الشركة الى الموازنة ما بين جذب، تحفيز أفضل المواهب والاحتفاظ بهم وما بين جعل تكاليف العمل والتكاليف الإدارية منخفضة قدر الإمكان. وان إيجاد مثل هذه الموازنة يتطلب قادة موارد بشرية لديهم معرفة عميقة بالأعمال (بالشركة) ومدمجة بمعرفة عميقة عن قضايا الموارد البشرية، الأدوات، العمليات، والتكنولوجيات</a:t>
            </a:r>
            <a:r>
              <a:rPr lang="ar-IQ" dirty="0" smtClean="0"/>
              <a:t>.</a:t>
            </a:r>
          </a:p>
          <a:p>
            <a:pPr algn="just" rtl="1">
              <a:lnSpc>
                <a:spcPct val="100000"/>
              </a:lnSpc>
              <a:buFont typeface="Wingdings" panose="05000000000000000000" pitchFamily="2" charset="2"/>
              <a:buChar char="q"/>
            </a:pPr>
            <a:r>
              <a:rPr lang="ar-IQ" dirty="0"/>
              <a:t> في المستقبل، سوف يحتاج اختصاصي الموارد البشرية الى أربعة كفاءات أساسية لكي يصبحوا شركاء في عملية الإدارة الاستراتيجية </a:t>
            </a:r>
            <a:r>
              <a:rPr lang="ar-IQ" dirty="0" smtClean="0"/>
              <a:t>:</a:t>
            </a:r>
          </a:p>
          <a:p>
            <a:pPr marL="0" indent="0" algn="just" rtl="1">
              <a:lnSpc>
                <a:spcPct val="100000"/>
              </a:lnSpc>
              <a:buNone/>
            </a:pPr>
            <a:r>
              <a:rPr lang="ar-IQ" dirty="0"/>
              <a:t> </a:t>
            </a:r>
            <a:r>
              <a:rPr lang="ar-IQ" sz="2400" dirty="0" smtClean="0">
                <a:solidFill>
                  <a:srgbClr val="00FFFF"/>
                </a:solidFill>
              </a:rPr>
              <a:t>اولاً</a:t>
            </a:r>
            <a:r>
              <a:rPr lang="ar-IQ" dirty="0" smtClean="0"/>
              <a:t> انهم </a:t>
            </a:r>
            <a:r>
              <a:rPr lang="ar-IQ" dirty="0"/>
              <a:t>سيحتاجون الى كفاءة اعمال، وهي معرفة اعمال الشركة وفهم قدراتها المالية الاقتصادية. </a:t>
            </a:r>
            <a:r>
              <a:rPr lang="ar-IQ" sz="2400" dirty="0" smtClean="0">
                <a:solidFill>
                  <a:srgbClr val="00FFFF"/>
                </a:solidFill>
              </a:rPr>
              <a:t>ثانياً </a:t>
            </a:r>
            <a:r>
              <a:rPr lang="ar-IQ" dirty="0"/>
              <a:t>سوف يحتاج اختصاصيو الموارد البشرية الى معرفة تخصصية -فنية عن ممارسات إدارة الموارد البشرية . </a:t>
            </a:r>
            <a:r>
              <a:rPr lang="ar-IQ" sz="2400" dirty="0" smtClean="0">
                <a:solidFill>
                  <a:srgbClr val="00FFFF"/>
                </a:solidFill>
              </a:rPr>
              <a:t>ثالثاً</a:t>
            </a:r>
            <a:r>
              <a:rPr lang="ar-IQ" dirty="0" smtClean="0"/>
              <a:t> </a:t>
            </a:r>
            <a:r>
              <a:rPr lang="ar-IQ" dirty="0"/>
              <a:t>يجب ان يكونوا ماهرين في ((إدارة عمليات التغير)). </a:t>
            </a:r>
            <a:r>
              <a:rPr lang="ar-IQ" sz="2400" b="1" dirty="0" smtClean="0">
                <a:solidFill>
                  <a:srgbClr val="00FFFF"/>
                </a:solidFill>
              </a:rPr>
              <a:t>رابعاً</a:t>
            </a:r>
            <a:r>
              <a:rPr lang="ar-IQ" dirty="0" smtClean="0"/>
              <a:t> </a:t>
            </a:r>
            <a:r>
              <a:rPr lang="ar-IQ" dirty="0"/>
              <a:t>يجب ان يمتلك هؤلاء الاختصاصيين "كفاءة التكامل" (الدمج))) وتعني القدرة على التكامل (الدمج) الكفاءات الثلاثة الأخرى من اجل زيادة قيمة الشركة. وهذا يتطلب إضافة الى المعرفة التخصصية تبني منظور تخصصي في صنع </a:t>
            </a:r>
            <a:r>
              <a:rPr lang="ar-IQ" dirty="0" smtClean="0"/>
              <a:t>القرار.</a:t>
            </a:r>
          </a:p>
          <a:p>
            <a:pPr marL="0" indent="0" algn="just" rtl="1">
              <a:lnSpc>
                <a:spcPct val="100000"/>
              </a:lnSpc>
              <a:buNone/>
            </a:pPr>
            <a:endParaRPr lang="en-US" dirty="0"/>
          </a:p>
        </p:txBody>
      </p:sp>
    </p:spTree>
    <p:extLst>
      <p:ext uri="{BB962C8B-B14F-4D97-AF65-F5344CB8AC3E}">
        <p14:creationId xmlns:p14="http://schemas.microsoft.com/office/powerpoint/2010/main" val="27179345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ثامناً: دور رئيس الموارد البشرية </a:t>
            </a:r>
            <a:r>
              <a:rPr lang="en-US" sz="3200" dirty="0"/>
              <a:t>The role of the chief of human resources officer</a:t>
            </a:r>
          </a:p>
        </p:txBody>
      </p:sp>
      <p:sp>
        <p:nvSpPr>
          <p:cNvPr id="3" name="Content Placeholder 2"/>
          <p:cNvSpPr>
            <a:spLocks noGrp="1"/>
          </p:cNvSpPr>
          <p:nvPr>
            <p:ph idx="1"/>
          </p:nvPr>
        </p:nvSpPr>
        <p:spPr>
          <a:xfrm>
            <a:off x="8713693" y="1899522"/>
            <a:ext cx="3197711" cy="4272678"/>
          </a:xfrm>
        </p:spPr>
        <p:txBody>
          <a:bodyPr>
            <a:normAutofit lnSpcReduction="10000"/>
          </a:bodyPr>
          <a:lstStyle/>
          <a:p>
            <a:pPr algn="just" rtl="1">
              <a:lnSpc>
                <a:spcPct val="150000"/>
              </a:lnSpc>
              <a:buFont typeface="Wingdings" panose="05000000000000000000" pitchFamily="2" charset="2"/>
              <a:buChar char="q"/>
            </a:pPr>
            <a:r>
              <a:rPr lang="ar-IQ" dirty="0"/>
              <a:t> ان رؤساء الموارد البشرية يتحملون مسؤولية قيادة قسم الموارد البشرية إضافة الى ضمان ان نظم وعمليات الموارد البشرية تقدم قيمة للشركة</a:t>
            </a:r>
            <a:r>
              <a:rPr lang="ar-IQ" dirty="0" smtClean="0"/>
              <a:t>.</a:t>
            </a:r>
          </a:p>
          <a:p>
            <a:pPr algn="just" rtl="1">
              <a:lnSpc>
                <a:spcPct val="150000"/>
              </a:lnSpc>
              <a:buFont typeface="Wingdings" panose="05000000000000000000" pitchFamily="2" charset="2"/>
              <a:buChar char="q"/>
            </a:pPr>
            <a:r>
              <a:rPr lang="ar-IQ" dirty="0"/>
              <a:t> حديثاً حاول الباحثين دراسة ما يقوم به روؤساء الموارد البشرية هؤلاء وكيف يؤثرون على الشركة وقد حددت احدى الدراسات سبعة أدوار على رؤساء الموارد البشرية ان يقوموا </a:t>
            </a:r>
            <a:r>
              <a:rPr lang="ar-IQ" dirty="0" smtClean="0"/>
              <a:t>بها.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4" y="1899522"/>
            <a:ext cx="7748867" cy="4836739"/>
          </a:xfrm>
          <a:prstGeom prst="rect">
            <a:avLst/>
          </a:prstGeom>
        </p:spPr>
      </p:pic>
    </p:spTree>
    <p:extLst>
      <p:ext uri="{BB962C8B-B14F-4D97-AF65-F5344CB8AC3E}">
        <p14:creationId xmlns:p14="http://schemas.microsoft.com/office/powerpoint/2010/main" val="22615988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en-US" sz="3200" dirty="0"/>
              <a:t>Case study </a:t>
            </a:r>
            <a:r>
              <a:rPr lang="ar-IQ" sz="3200" dirty="0"/>
              <a:t/>
            </a:r>
            <a:br>
              <a:rPr lang="ar-IQ" sz="3200" dirty="0"/>
            </a:br>
            <a:r>
              <a:rPr lang="ar-IQ" sz="3200" dirty="0"/>
              <a:t>إدارة الموارد البشرية والأسهم الخاصة في المستشفى</a:t>
            </a:r>
            <a:endParaRPr lang="en-US" sz="3200" dirty="0"/>
          </a:p>
        </p:txBody>
      </p:sp>
      <p:sp>
        <p:nvSpPr>
          <p:cNvPr id="3" name="Content Placeholder 2"/>
          <p:cNvSpPr>
            <a:spLocks noGrp="1"/>
          </p:cNvSpPr>
          <p:nvPr>
            <p:ph idx="1"/>
          </p:nvPr>
        </p:nvSpPr>
        <p:spPr>
          <a:xfrm>
            <a:off x="0" y="1899522"/>
            <a:ext cx="11911405" cy="4272678"/>
          </a:xfrm>
        </p:spPr>
        <p:txBody>
          <a:bodyPr>
            <a:normAutofit/>
          </a:bodyPr>
          <a:lstStyle/>
          <a:p>
            <a:pPr algn="just" rtl="1">
              <a:lnSpc>
                <a:spcPct val="110000"/>
              </a:lnSpc>
              <a:buFont typeface="Wingdings" panose="05000000000000000000" pitchFamily="2" charset="2"/>
              <a:buChar char="q"/>
            </a:pPr>
            <a:r>
              <a:rPr lang="ar-IQ" dirty="0"/>
              <a:t> </a:t>
            </a:r>
            <a:r>
              <a:rPr lang="ar-IQ" sz="2400" b="1" u="sng" dirty="0" smtClean="0">
                <a:solidFill>
                  <a:srgbClr val="00FFFF"/>
                </a:solidFill>
              </a:rPr>
              <a:t>المقدمة</a:t>
            </a:r>
          </a:p>
          <a:p>
            <a:pPr marL="0" indent="0" algn="just" rtl="1">
              <a:lnSpc>
                <a:spcPct val="110000"/>
              </a:lnSpc>
              <a:buNone/>
            </a:pPr>
            <a:r>
              <a:rPr lang="ar-IQ" dirty="0" smtClean="0"/>
              <a:t>تركز </a:t>
            </a:r>
            <a:r>
              <a:rPr lang="ar-IQ" dirty="0"/>
              <a:t>هذه الحالة على تأثير تدخلات الملكية الخاصة </a:t>
            </a:r>
            <a:r>
              <a:rPr lang="en-US" dirty="0"/>
              <a:t>(</a:t>
            </a:r>
            <a:r>
              <a:rPr lang="en-US" dirty="0" smtClean="0"/>
              <a:t>PE</a:t>
            </a:r>
            <a:r>
              <a:rPr lang="en-US" dirty="0"/>
              <a:t>) </a:t>
            </a:r>
            <a:r>
              <a:rPr lang="ar-IQ" dirty="0"/>
              <a:t>على إدارة الموارد البشرية </a:t>
            </a:r>
            <a:r>
              <a:rPr lang="ar-IQ" dirty="0" smtClean="0"/>
              <a:t>في </a:t>
            </a:r>
            <a:r>
              <a:rPr lang="ar-IQ" dirty="0"/>
              <a:t>المستشفى. </a:t>
            </a:r>
            <a:endParaRPr lang="ar-IQ" dirty="0" smtClean="0"/>
          </a:p>
          <a:p>
            <a:pPr algn="just" rtl="1">
              <a:lnSpc>
                <a:spcPct val="110000"/>
              </a:lnSpc>
              <a:buFont typeface="Wingdings" panose="05000000000000000000" pitchFamily="2" charset="2"/>
              <a:buChar char="q"/>
            </a:pPr>
            <a:r>
              <a:rPr lang="ar-IQ" dirty="0" smtClean="0"/>
              <a:t> </a:t>
            </a:r>
            <a:r>
              <a:rPr lang="ar-IQ" dirty="0" smtClean="0">
                <a:solidFill>
                  <a:srgbClr val="00FFFF"/>
                </a:solidFill>
              </a:rPr>
              <a:t>شركة </a:t>
            </a:r>
            <a:r>
              <a:rPr lang="ar-IQ" dirty="0">
                <a:solidFill>
                  <a:srgbClr val="00FFFF"/>
                </a:solidFill>
              </a:rPr>
              <a:t>الاسهم الخاصة </a:t>
            </a:r>
            <a:r>
              <a:rPr lang="ar-IQ" dirty="0" smtClean="0">
                <a:solidFill>
                  <a:srgbClr val="00FFFF"/>
                </a:solidFill>
              </a:rPr>
              <a:t>   </a:t>
            </a:r>
            <a:r>
              <a:rPr lang="en-US" dirty="0">
                <a:solidFill>
                  <a:srgbClr val="00FFFF"/>
                </a:solidFill>
              </a:rPr>
              <a:t>Private equity firm</a:t>
            </a:r>
          </a:p>
          <a:p>
            <a:pPr marL="0" indent="0" algn="just" rtl="1">
              <a:lnSpc>
                <a:spcPct val="110000"/>
              </a:lnSpc>
              <a:buNone/>
            </a:pPr>
            <a:r>
              <a:rPr lang="ar-IQ" dirty="0"/>
              <a:t>تستثمر شركة أسهم خاصة </a:t>
            </a:r>
            <a:r>
              <a:rPr lang="ar-IQ" dirty="0" smtClean="0"/>
              <a:t>أموالًا </a:t>
            </a:r>
            <a:r>
              <a:rPr lang="ar-IQ" dirty="0"/>
              <a:t>في مؤسسات غير مدرجة في سوق الأوراق المالية مقابل رسوم إدارة دورية وحصة في الأرباح. عادة في غضون ثلاث إلى سبع سنوات تبيع الشركات استثماراتها. يكسب </a:t>
            </a:r>
            <a:r>
              <a:rPr lang="en-US" dirty="0"/>
              <a:t>PEFs </a:t>
            </a:r>
            <a:r>
              <a:rPr lang="ar-IQ" dirty="0"/>
              <a:t>مجموع الربح الرأسمالي عند إعادة البيع ويحقق الربح التشغيلي في الوقت نفسه</a:t>
            </a:r>
            <a:r>
              <a:rPr lang="ar-IQ" dirty="0" smtClean="0"/>
              <a:t>.</a:t>
            </a:r>
          </a:p>
          <a:p>
            <a:pPr lvl="0" algn="just" rtl="1">
              <a:lnSpc>
                <a:spcPct val="110000"/>
              </a:lnSpc>
              <a:buClr>
                <a:srgbClr val="AD84C6"/>
              </a:buClr>
              <a:buFont typeface="Wingdings" panose="05000000000000000000" pitchFamily="2" charset="2"/>
              <a:buChar char="q"/>
            </a:pPr>
            <a:r>
              <a:rPr lang="ar-IQ" dirty="0" smtClean="0"/>
              <a:t> </a:t>
            </a:r>
            <a:r>
              <a:rPr lang="ar-IQ" dirty="0"/>
              <a:t>تقوم شركة الاسهم الخاصة بتنفيذ استراتيجيتين تقريبًا: استراتيجية تصاعدية أو هبوطية  </a:t>
            </a:r>
            <a:r>
              <a:rPr lang="en-US" dirty="0" smtClean="0"/>
              <a:t> upward or </a:t>
            </a:r>
            <a:r>
              <a:rPr lang="en-US" sz="1900" dirty="0">
                <a:solidFill>
                  <a:prstClr val="white">
                    <a:lumMod val="75000"/>
                    <a:lumOff val="25000"/>
                  </a:prstClr>
                </a:solidFill>
              </a:rPr>
              <a:t>a </a:t>
            </a:r>
            <a:r>
              <a:rPr lang="en-US" sz="1900" dirty="0" smtClean="0">
                <a:solidFill>
                  <a:prstClr val="white">
                    <a:lumMod val="75000"/>
                    <a:lumOff val="25000"/>
                  </a:prstClr>
                </a:solidFill>
              </a:rPr>
              <a:t>downward</a:t>
            </a:r>
          </a:p>
          <a:p>
            <a:pPr lvl="0" algn="just" rtl="1">
              <a:lnSpc>
                <a:spcPct val="110000"/>
              </a:lnSpc>
              <a:buClr>
                <a:srgbClr val="AD84C6"/>
              </a:buClr>
              <a:buFont typeface="Wingdings" panose="05000000000000000000" pitchFamily="2" charset="2"/>
              <a:buChar char="q"/>
            </a:pPr>
            <a:r>
              <a:rPr lang="ar-IQ" sz="1900" dirty="0" smtClean="0">
                <a:solidFill>
                  <a:prstClr val="white">
                    <a:lumMod val="75000"/>
                    <a:lumOff val="25000"/>
                  </a:prstClr>
                </a:solidFill>
              </a:rPr>
              <a:t> اثر هذه الستراتيجات على ممارسات </a:t>
            </a:r>
            <a:r>
              <a:rPr lang="en-US" sz="1900" dirty="0" smtClean="0">
                <a:solidFill>
                  <a:prstClr val="white">
                    <a:lumMod val="75000"/>
                    <a:lumOff val="25000"/>
                  </a:prstClr>
                </a:solidFill>
              </a:rPr>
              <a:t>HRM</a:t>
            </a:r>
            <a:r>
              <a:rPr lang="ar-IQ" sz="1900" dirty="0" smtClean="0">
                <a:solidFill>
                  <a:prstClr val="white">
                    <a:lumMod val="75000"/>
                    <a:lumOff val="25000"/>
                  </a:prstClr>
                </a:solidFill>
              </a:rPr>
              <a:t>: </a:t>
            </a:r>
            <a:r>
              <a:rPr lang="ar-IQ" sz="1900" dirty="0">
                <a:solidFill>
                  <a:prstClr val="white">
                    <a:lumMod val="75000"/>
                    <a:lumOff val="25000"/>
                  </a:prstClr>
                </a:solidFill>
              </a:rPr>
              <a:t>تمثل الاستراتيجية التصاعدية استثمارات إضافية في المؤسسة بسبب الموارد غير المستغلة التي يمكن أن تسهم في النجاح التنظيمي. قد تكون الآثار المترتبة على إدارة الموارد البشرية توظيف واختيار موظفين جدد وتدريب وتطوير كبير. تمثل الاستراتيجية الهبوطية استراتيجيات خفض التكلفة. قد تكون الآثار المترتبة على إدارة الموارد البشرية هي خفض مزايا الموظفين والأجور المرتبطة بالأداء المالي.</a:t>
            </a:r>
          </a:p>
          <a:p>
            <a:pPr algn="just" rtl="1">
              <a:lnSpc>
                <a:spcPct val="150000"/>
              </a:lnSpc>
              <a:buFont typeface="Wingdings" panose="05000000000000000000" pitchFamily="2" charset="2"/>
              <a:buChar char="q"/>
            </a:pPr>
            <a:endParaRPr lang="en-US" dirty="0"/>
          </a:p>
          <a:p>
            <a:pPr marL="0" indent="0" algn="just" rtl="1">
              <a:lnSpc>
                <a:spcPct val="150000"/>
              </a:lnSpc>
              <a:buNone/>
            </a:pPr>
            <a:endParaRPr lang="ar-IQ" dirty="0"/>
          </a:p>
          <a:p>
            <a:pPr marL="0" indent="0" algn="just" rtl="1">
              <a:lnSpc>
                <a:spcPct val="150000"/>
              </a:lnSpc>
              <a:buNone/>
            </a:pPr>
            <a:endParaRPr lang="en-US" dirty="0" smtClean="0"/>
          </a:p>
          <a:p>
            <a:pPr marL="0" indent="0" algn="just" rtl="1">
              <a:lnSpc>
                <a:spcPct val="150000"/>
              </a:lnSpc>
              <a:buNone/>
            </a:pPr>
            <a:endParaRPr lang="ar-IQ" dirty="0"/>
          </a:p>
          <a:p>
            <a:pPr algn="just" rtl="1">
              <a:lnSpc>
                <a:spcPct val="150000"/>
              </a:lnSpc>
              <a:buFont typeface="Wingdings" panose="05000000000000000000" pitchFamily="2" charset="2"/>
              <a:buChar char="q"/>
            </a:pPr>
            <a:endParaRPr lang="en-US" dirty="0"/>
          </a:p>
        </p:txBody>
      </p:sp>
    </p:spTree>
    <p:extLst>
      <p:ext uri="{BB962C8B-B14F-4D97-AF65-F5344CB8AC3E}">
        <p14:creationId xmlns:p14="http://schemas.microsoft.com/office/powerpoint/2010/main" val="24746545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arn(inVertic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arn(inVertical)">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en-US" sz="3200" dirty="0"/>
              <a:t>Case study </a:t>
            </a:r>
            <a:r>
              <a:rPr lang="ar-IQ" sz="3200" dirty="0"/>
              <a:t/>
            </a:r>
            <a:br>
              <a:rPr lang="ar-IQ" sz="3200" dirty="0"/>
            </a:br>
            <a:r>
              <a:rPr lang="ar-IQ" sz="3200" dirty="0"/>
              <a:t>إدارة الموارد البشرية والأسهم الخاصة في المستشفى</a:t>
            </a:r>
            <a:endParaRPr lang="en-US" sz="3200" dirty="0"/>
          </a:p>
        </p:txBody>
      </p:sp>
      <p:sp>
        <p:nvSpPr>
          <p:cNvPr id="3" name="Content Placeholder 2"/>
          <p:cNvSpPr>
            <a:spLocks noGrp="1"/>
          </p:cNvSpPr>
          <p:nvPr>
            <p:ph idx="1"/>
          </p:nvPr>
        </p:nvSpPr>
        <p:spPr>
          <a:xfrm>
            <a:off x="0" y="1899522"/>
            <a:ext cx="11911405" cy="4272678"/>
          </a:xfrm>
        </p:spPr>
        <p:txBody>
          <a:bodyPr>
            <a:normAutofit/>
          </a:bodyPr>
          <a:lstStyle/>
          <a:p>
            <a:pPr algn="just" rtl="1">
              <a:lnSpc>
                <a:spcPct val="110000"/>
              </a:lnSpc>
              <a:buFont typeface="Wingdings" panose="05000000000000000000" pitchFamily="2" charset="2"/>
              <a:buChar char="q"/>
            </a:pPr>
            <a:r>
              <a:rPr lang="ar-IQ" sz="1900" dirty="0">
                <a:solidFill>
                  <a:prstClr val="white">
                    <a:lumMod val="75000"/>
                    <a:lumOff val="25000"/>
                  </a:prstClr>
                </a:solidFill>
              </a:rPr>
              <a:t> ادارة الموارد البشرية </a:t>
            </a:r>
            <a:r>
              <a:rPr lang="en-US" sz="1900" dirty="0" smtClean="0">
                <a:solidFill>
                  <a:prstClr val="white">
                    <a:lumMod val="75000"/>
                    <a:lumOff val="25000"/>
                  </a:prstClr>
                </a:solidFill>
              </a:rPr>
              <a:t>HRM</a:t>
            </a:r>
            <a:r>
              <a:rPr lang="ar-IQ" sz="1900" dirty="0" smtClean="0">
                <a:solidFill>
                  <a:prstClr val="white">
                    <a:lumMod val="75000"/>
                    <a:lumOff val="25000"/>
                  </a:prstClr>
                </a:solidFill>
              </a:rPr>
              <a:t>: تتضمن </a:t>
            </a:r>
            <a:r>
              <a:rPr lang="ar-IQ" sz="1900" dirty="0">
                <a:solidFill>
                  <a:prstClr val="white">
                    <a:lumMod val="75000"/>
                    <a:lumOff val="25000"/>
                  </a:prstClr>
                </a:solidFill>
              </a:rPr>
              <a:t>إدارة الموارد البشرية قرارات إدارية تتعلق بالسياسات والممارسات التي تشكل معًا علاقة العمل وتهدف إلى تحقيق الأهداف الفردية والتنظيمية والمجتمعية</a:t>
            </a:r>
            <a:r>
              <a:rPr lang="ar-IQ" sz="1900" dirty="0" smtClean="0">
                <a:solidFill>
                  <a:prstClr val="white">
                    <a:lumMod val="75000"/>
                    <a:lumOff val="25000"/>
                  </a:prstClr>
                </a:solidFill>
              </a:rPr>
              <a:t>.</a:t>
            </a:r>
            <a:endParaRPr lang="en-US" sz="1900" dirty="0" smtClean="0">
              <a:solidFill>
                <a:prstClr val="white">
                  <a:lumMod val="75000"/>
                  <a:lumOff val="25000"/>
                </a:prstClr>
              </a:solidFill>
            </a:endParaRPr>
          </a:p>
          <a:p>
            <a:pPr algn="just" rtl="1">
              <a:lnSpc>
                <a:spcPct val="110000"/>
              </a:lnSpc>
              <a:buFont typeface="Wingdings" panose="05000000000000000000" pitchFamily="2" charset="2"/>
              <a:buChar char="q"/>
            </a:pPr>
            <a:r>
              <a:rPr lang="ar-IQ" sz="1900" dirty="0">
                <a:solidFill>
                  <a:prstClr val="white">
                    <a:lumMod val="75000"/>
                    <a:lumOff val="25000"/>
                  </a:prstClr>
                </a:solidFill>
              </a:rPr>
              <a:t> يعتمد هذا التعريف على منظور أوروبي </a:t>
            </a:r>
            <a:r>
              <a:rPr lang="ar-IQ" sz="1900" dirty="0" smtClean="0">
                <a:solidFill>
                  <a:prstClr val="white">
                    <a:lumMod val="75000"/>
                    <a:lumOff val="25000"/>
                  </a:prstClr>
                </a:solidFill>
              </a:rPr>
              <a:t>يتم </a:t>
            </a:r>
            <a:r>
              <a:rPr lang="ar-IQ" sz="1900" dirty="0">
                <a:solidFill>
                  <a:prstClr val="white">
                    <a:lumMod val="75000"/>
                    <a:lumOff val="25000"/>
                  </a:prstClr>
                </a:solidFill>
              </a:rPr>
              <a:t>فيه أخذ أصحاب </a:t>
            </a:r>
            <a:r>
              <a:rPr lang="ar-IQ" sz="1900" dirty="0" smtClean="0">
                <a:solidFill>
                  <a:prstClr val="white">
                    <a:lumMod val="75000"/>
                    <a:lumOff val="25000"/>
                  </a:prstClr>
                </a:solidFill>
              </a:rPr>
              <a:t>مصالح </a:t>
            </a:r>
            <a:r>
              <a:rPr lang="ar-IQ" sz="1900" dirty="0">
                <a:solidFill>
                  <a:prstClr val="white">
                    <a:lumMod val="75000"/>
                    <a:lumOff val="25000"/>
                  </a:prstClr>
                </a:solidFill>
              </a:rPr>
              <a:t>متعددين في الاعتبار مثل النقابات العمالية. </a:t>
            </a:r>
            <a:r>
              <a:rPr lang="ar-IQ" sz="1900" dirty="0" smtClean="0">
                <a:solidFill>
                  <a:prstClr val="white">
                    <a:lumMod val="75000"/>
                    <a:lumOff val="25000"/>
                  </a:prstClr>
                </a:solidFill>
              </a:rPr>
              <a:t>ويمثل إحدى </a:t>
            </a:r>
            <a:r>
              <a:rPr lang="ar-IQ" sz="1900" dirty="0">
                <a:solidFill>
                  <a:prstClr val="white">
                    <a:lumMod val="75000"/>
                    <a:lumOff val="25000"/>
                  </a:prstClr>
                </a:solidFill>
              </a:rPr>
              <a:t>سمات المجتمع الهولندي. </a:t>
            </a:r>
            <a:r>
              <a:rPr lang="ar-IQ" sz="1900" dirty="0" smtClean="0">
                <a:solidFill>
                  <a:prstClr val="white">
                    <a:lumMod val="75000"/>
                    <a:lumOff val="25000"/>
                  </a:prstClr>
                </a:solidFill>
              </a:rPr>
              <a:t>ومن </a:t>
            </a:r>
            <a:r>
              <a:rPr lang="ar-IQ" sz="1900" dirty="0">
                <a:solidFill>
                  <a:prstClr val="white">
                    <a:lumMod val="75000"/>
                    <a:lumOff val="25000"/>
                  </a:prstClr>
                </a:solidFill>
              </a:rPr>
              <a:t>السمات الرئيسية الأخرى للسياق </a:t>
            </a:r>
            <a:r>
              <a:rPr lang="ar-IQ" sz="1900" dirty="0" smtClean="0">
                <a:solidFill>
                  <a:prstClr val="white">
                    <a:lumMod val="75000"/>
                    <a:lumOff val="25000"/>
                  </a:prstClr>
                </a:solidFill>
              </a:rPr>
              <a:t>البيئة الهولندي </a:t>
            </a:r>
            <a:r>
              <a:rPr lang="ar-IQ" sz="1900" dirty="0">
                <a:solidFill>
                  <a:prstClr val="white">
                    <a:lumMod val="75000"/>
                    <a:lumOff val="25000"/>
                  </a:prstClr>
                </a:solidFill>
              </a:rPr>
              <a:t>تأثير الآليات المؤسسية (أي تشريعات العمل) على إدارة الموارد البشرية. لذلك فإن دمج أصحاب </a:t>
            </a:r>
            <a:r>
              <a:rPr lang="ar-IQ" sz="1900" dirty="0" smtClean="0">
                <a:solidFill>
                  <a:prstClr val="white">
                    <a:lumMod val="75000"/>
                    <a:lumOff val="25000"/>
                  </a:prstClr>
                </a:solidFill>
              </a:rPr>
              <a:t>المصالح </a:t>
            </a:r>
            <a:r>
              <a:rPr lang="ar-IQ" sz="1900" dirty="0">
                <a:solidFill>
                  <a:prstClr val="white">
                    <a:lumMod val="75000"/>
                    <a:lumOff val="25000"/>
                  </a:prstClr>
                </a:solidFill>
              </a:rPr>
              <a:t>المتعددين والعوامل السياقية في دراسة إدارة الموارد البشرية أمر منطقي</a:t>
            </a:r>
            <a:r>
              <a:rPr lang="ar-IQ" sz="1900" dirty="0" smtClean="0">
                <a:solidFill>
                  <a:prstClr val="white">
                    <a:lumMod val="75000"/>
                    <a:lumOff val="25000"/>
                  </a:prstClr>
                </a:solidFill>
              </a:rPr>
              <a:t>.</a:t>
            </a:r>
          </a:p>
          <a:p>
            <a:pPr algn="just" rtl="1">
              <a:lnSpc>
                <a:spcPct val="110000"/>
              </a:lnSpc>
              <a:buFont typeface="Wingdings" panose="05000000000000000000" pitchFamily="2" charset="2"/>
              <a:buChar char="q"/>
            </a:pPr>
            <a:r>
              <a:rPr lang="ar-IQ" sz="1900" dirty="0">
                <a:solidFill>
                  <a:prstClr val="white">
                    <a:lumMod val="75000"/>
                    <a:lumOff val="25000"/>
                  </a:prstClr>
                </a:solidFill>
              </a:rPr>
              <a:t> </a:t>
            </a:r>
            <a:r>
              <a:rPr lang="ar-IQ" sz="1900" dirty="0" smtClean="0">
                <a:solidFill>
                  <a:prstClr val="white">
                    <a:lumMod val="75000"/>
                    <a:lumOff val="25000"/>
                  </a:prstClr>
                </a:solidFill>
              </a:rPr>
              <a:t>تميل </a:t>
            </a:r>
            <a:r>
              <a:rPr lang="ar-IQ" sz="1900" dirty="0">
                <a:solidFill>
                  <a:prstClr val="white">
                    <a:lumMod val="75000"/>
                    <a:lumOff val="25000"/>
                  </a:prstClr>
                </a:solidFill>
              </a:rPr>
              <a:t>منظورات إدارة الموارد البشرية الأنجلو </a:t>
            </a:r>
            <a:r>
              <a:rPr lang="ar-IQ" sz="1900" dirty="0" smtClean="0">
                <a:solidFill>
                  <a:prstClr val="white">
                    <a:lumMod val="75000"/>
                    <a:lumOff val="25000"/>
                  </a:prstClr>
                </a:solidFill>
              </a:rPr>
              <a:t>سكسونية</a:t>
            </a:r>
            <a:r>
              <a:rPr lang="en-US" sz="1900" dirty="0" smtClean="0">
                <a:solidFill>
                  <a:prstClr val="white">
                    <a:lumMod val="75000"/>
                    <a:lumOff val="25000"/>
                  </a:prstClr>
                </a:solidFill>
              </a:rPr>
              <a:t> Anglo-Saxon </a:t>
            </a:r>
            <a:r>
              <a:rPr lang="ar-IQ" sz="1900" dirty="0">
                <a:solidFill>
                  <a:prstClr val="white">
                    <a:lumMod val="75000"/>
                    <a:lumOff val="25000"/>
                  </a:prstClr>
                </a:solidFill>
              </a:rPr>
              <a:t>المهيمنة إلى اتخاذ وجهة نظر أكثر </a:t>
            </a:r>
            <a:r>
              <a:rPr lang="ar-IQ" sz="1900" dirty="0" smtClean="0">
                <a:solidFill>
                  <a:prstClr val="white">
                    <a:lumMod val="75000"/>
                    <a:lumOff val="25000"/>
                  </a:prstClr>
                </a:solidFill>
              </a:rPr>
              <a:t>حدية، اذ </a:t>
            </a:r>
            <a:r>
              <a:rPr lang="ar-IQ" sz="1900" dirty="0">
                <a:solidFill>
                  <a:prstClr val="white">
                    <a:lumMod val="75000"/>
                    <a:lumOff val="25000"/>
                  </a:prstClr>
                </a:solidFill>
              </a:rPr>
              <a:t>تركز على قيمة المساهمين وتشمل عددًا محدودًا من أصحاب المصلحة. تميل شركة الاسهم الخاصة إلى تبني المبادئ </a:t>
            </a:r>
            <a:r>
              <a:rPr lang="en-US" sz="1900" dirty="0" smtClean="0">
                <a:solidFill>
                  <a:prstClr val="white">
                    <a:lumMod val="75000"/>
                    <a:lumOff val="25000"/>
                  </a:prstClr>
                </a:solidFill>
              </a:rPr>
              <a:t> Anglo-Saxon</a:t>
            </a:r>
            <a:r>
              <a:rPr lang="en-US" sz="1900" dirty="0">
                <a:solidFill>
                  <a:prstClr val="white">
                    <a:lumMod val="75000"/>
                    <a:lumOff val="25000"/>
                  </a:prstClr>
                </a:solidFill>
              </a:rPr>
              <a:t>. </a:t>
            </a:r>
            <a:r>
              <a:rPr lang="ar-IQ" sz="1900" dirty="0">
                <a:solidFill>
                  <a:prstClr val="white">
                    <a:lumMod val="75000"/>
                    <a:lumOff val="25000"/>
                  </a:prstClr>
                </a:solidFill>
              </a:rPr>
              <a:t>هذا المنهج مهم للغاية في سياق المنظمات شبه </a:t>
            </a:r>
            <a:r>
              <a:rPr lang="ar-IQ" sz="1900" dirty="0" smtClean="0">
                <a:solidFill>
                  <a:prstClr val="white">
                    <a:lumMod val="75000"/>
                    <a:lumOff val="25000"/>
                  </a:prstClr>
                </a:solidFill>
              </a:rPr>
              <a:t>العامة(المختلطة) </a:t>
            </a:r>
            <a:r>
              <a:rPr lang="ar-IQ" sz="1900" dirty="0">
                <a:solidFill>
                  <a:prstClr val="white">
                    <a:lumMod val="75000"/>
                    <a:lumOff val="25000"/>
                  </a:prstClr>
                </a:solidFill>
              </a:rPr>
              <a:t>التي تختلف في بعض النواحي عن القطاع الخاص</a:t>
            </a:r>
            <a:r>
              <a:rPr lang="ar-IQ" dirty="0">
                <a:solidFill>
                  <a:srgbClr val="00FFFF"/>
                </a:solidFill>
              </a:rPr>
              <a:t>. أولاً </a:t>
            </a:r>
            <a:r>
              <a:rPr lang="ar-IQ" sz="1900" dirty="0">
                <a:solidFill>
                  <a:prstClr val="white">
                    <a:lumMod val="75000"/>
                    <a:lumOff val="25000"/>
                  </a:prstClr>
                </a:solidFill>
              </a:rPr>
              <a:t>يتم تمويل منظمات الخدمة </a:t>
            </a:r>
            <a:r>
              <a:rPr lang="ar-IQ" sz="1900" dirty="0" smtClean="0">
                <a:solidFill>
                  <a:prstClr val="white">
                    <a:lumMod val="75000"/>
                    <a:lumOff val="25000"/>
                  </a:prstClr>
                </a:solidFill>
              </a:rPr>
              <a:t>في القطاع المختلط في </a:t>
            </a:r>
            <a:r>
              <a:rPr lang="ar-IQ" sz="1900" dirty="0">
                <a:solidFill>
                  <a:prstClr val="white">
                    <a:lumMod val="75000"/>
                    <a:lumOff val="25000"/>
                  </a:prstClr>
                </a:solidFill>
              </a:rPr>
              <a:t>كثير من الحالات من الأموال العامة. ثانياً </a:t>
            </a:r>
            <a:r>
              <a:rPr lang="ar-IQ" sz="1900" dirty="0" smtClean="0">
                <a:solidFill>
                  <a:prstClr val="white">
                    <a:lumMod val="75000"/>
                    <a:lumOff val="25000"/>
                  </a:prstClr>
                </a:solidFill>
              </a:rPr>
              <a:t>تعد </a:t>
            </a:r>
            <a:r>
              <a:rPr lang="ar-IQ" sz="1900" dirty="0">
                <a:solidFill>
                  <a:prstClr val="white">
                    <a:lumMod val="75000"/>
                    <a:lumOff val="25000"/>
                  </a:prstClr>
                </a:solidFill>
              </a:rPr>
              <a:t>الخدمات التي تقدمها هذه المنظمات خدمات أساسية والتي تركز أيضًا على القيم العامة مثل </a:t>
            </a:r>
            <a:r>
              <a:rPr lang="ar-IQ" sz="1900" dirty="0" smtClean="0">
                <a:solidFill>
                  <a:prstClr val="white">
                    <a:lumMod val="75000"/>
                    <a:lumOff val="25000"/>
                  </a:prstClr>
                </a:solidFill>
              </a:rPr>
              <a:t>الشفافية</a:t>
            </a:r>
            <a:r>
              <a:rPr lang="ar-IQ" sz="1900" dirty="0">
                <a:solidFill>
                  <a:prstClr val="white">
                    <a:lumMod val="75000"/>
                    <a:lumOff val="25000"/>
                  </a:prstClr>
                </a:solidFill>
              </a:rPr>
              <a:t>. وأخيراً غالباً ما يُنظر إلى العاملين في الخدمة العامة على أنهم يحفزهم الإسهام في المجتمع وليس بالجوانب المالية.</a:t>
            </a:r>
          </a:p>
          <a:p>
            <a:pPr marL="0" indent="0" algn="just" rtl="1">
              <a:lnSpc>
                <a:spcPct val="110000"/>
              </a:lnSpc>
              <a:buNone/>
            </a:pPr>
            <a:r>
              <a:rPr lang="ar-IQ" sz="1900" dirty="0">
                <a:solidFill>
                  <a:prstClr val="white">
                    <a:lumMod val="75000"/>
                    <a:lumOff val="25000"/>
                  </a:prstClr>
                </a:solidFill>
              </a:rPr>
              <a:t>والسؤال الرئيسي في دراسة الحالة هذه هو: ما هو تأثير تدخلات </a:t>
            </a:r>
            <a:r>
              <a:rPr lang="en-US" sz="1900" dirty="0">
                <a:solidFill>
                  <a:prstClr val="white">
                    <a:lumMod val="75000"/>
                    <a:lumOff val="25000"/>
                  </a:prstClr>
                </a:solidFill>
              </a:rPr>
              <a:t>PE </a:t>
            </a:r>
            <a:r>
              <a:rPr lang="ar-IQ" sz="1900" dirty="0">
                <a:solidFill>
                  <a:prstClr val="white">
                    <a:lumMod val="75000"/>
                    <a:lumOff val="25000"/>
                  </a:prstClr>
                </a:solidFill>
              </a:rPr>
              <a:t>على إدارة الموارد البشرية في المنظمات شبه العامة؟</a:t>
            </a:r>
          </a:p>
          <a:p>
            <a:pPr marL="0" indent="0" algn="just" rtl="1">
              <a:lnSpc>
                <a:spcPct val="110000"/>
              </a:lnSpc>
              <a:buNone/>
            </a:pPr>
            <a:endParaRPr lang="ar-IQ" sz="1900" dirty="0">
              <a:solidFill>
                <a:prstClr val="white">
                  <a:lumMod val="75000"/>
                  <a:lumOff val="25000"/>
                </a:prstClr>
              </a:solidFill>
            </a:endParaRPr>
          </a:p>
          <a:p>
            <a:pPr algn="just" rtl="1">
              <a:lnSpc>
                <a:spcPct val="150000"/>
              </a:lnSpc>
              <a:buFont typeface="Wingdings" panose="05000000000000000000" pitchFamily="2" charset="2"/>
              <a:buChar char="q"/>
            </a:pPr>
            <a:endParaRPr lang="en-US" dirty="0"/>
          </a:p>
          <a:p>
            <a:pPr marL="0" indent="0" algn="just" rtl="1">
              <a:lnSpc>
                <a:spcPct val="150000"/>
              </a:lnSpc>
              <a:buNone/>
            </a:pPr>
            <a:endParaRPr lang="ar-IQ" dirty="0"/>
          </a:p>
          <a:p>
            <a:pPr marL="0" indent="0" algn="just" rtl="1">
              <a:lnSpc>
                <a:spcPct val="150000"/>
              </a:lnSpc>
              <a:buNone/>
            </a:pPr>
            <a:endParaRPr lang="en-US" dirty="0" smtClean="0"/>
          </a:p>
          <a:p>
            <a:pPr marL="0" indent="0" algn="just" rtl="1">
              <a:lnSpc>
                <a:spcPct val="150000"/>
              </a:lnSpc>
              <a:buNone/>
            </a:pPr>
            <a:endParaRPr lang="ar-IQ" dirty="0"/>
          </a:p>
          <a:p>
            <a:pPr algn="just" rtl="1">
              <a:lnSpc>
                <a:spcPct val="150000"/>
              </a:lnSpc>
              <a:buFont typeface="Wingdings" panose="05000000000000000000" pitchFamily="2" charset="2"/>
              <a:buChar char="q"/>
            </a:pPr>
            <a:endParaRPr lang="en-US" dirty="0"/>
          </a:p>
        </p:txBody>
      </p:sp>
    </p:spTree>
    <p:extLst>
      <p:ext uri="{BB962C8B-B14F-4D97-AF65-F5344CB8AC3E}">
        <p14:creationId xmlns:p14="http://schemas.microsoft.com/office/powerpoint/2010/main" val="17990945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48925" y="2112151"/>
            <a:ext cx="10058400" cy="1218071"/>
          </a:xfrm>
        </p:spPr>
        <p:txBody>
          <a:bodyPr>
            <a:normAutofit/>
          </a:bodyPr>
          <a:lstStyle/>
          <a:p>
            <a:pPr algn="ctr"/>
            <a:r>
              <a:rPr lang="ar-IQ" sz="6600" dirty="0" smtClean="0"/>
              <a:t>شكراً لحسن الاستماع</a:t>
            </a:r>
            <a:endParaRPr lang="en-US" sz="6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458" y="2405804"/>
            <a:ext cx="8805333" cy="4452196"/>
          </a:xfrm>
          <a:prstGeom prst="rect">
            <a:avLst/>
          </a:prstGeom>
        </p:spPr>
      </p:pic>
    </p:spTree>
    <p:extLst>
      <p:ext uri="{BB962C8B-B14F-4D97-AF65-F5344CB8AC3E}">
        <p14:creationId xmlns:p14="http://schemas.microsoft.com/office/powerpoint/2010/main" val="22123771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اولاً: نشاطات ادارة الموارد البشرية  </a:t>
            </a:r>
            <a:r>
              <a:rPr lang="en-US" sz="3200" dirty="0"/>
              <a:t>Activities of HRM</a:t>
            </a:r>
          </a:p>
        </p:txBody>
      </p:sp>
      <p:sp>
        <p:nvSpPr>
          <p:cNvPr id="3" name="Content Placeholder 2"/>
          <p:cNvSpPr>
            <a:spLocks noGrp="1"/>
          </p:cNvSpPr>
          <p:nvPr>
            <p:ph idx="1"/>
          </p:nvPr>
        </p:nvSpPr>
        <p:spPr>
          <a:xfrm>
            <a:off x="8525435" y="1899522"/>
            <a:ext cx="3442447" cy="4272678"/>
          </a:xfrm>
        </p:spPr>
        <p:txBody>
          <a:bodyPr>
            <a:normAutofit fontScale="92500" lnSpcReduction="10000"/>
          </a:bodyPr>
          <a:lstStyle/>
          <a:p>
            <a:pPr marL="0" indent="0" algn="just" rtl="1">
              <a:lnSpc>
                <a:spcPct val="150000"/>
              </a:lnSpc>
              <a:buNone/>
            </a:pPr>
            <a:r>
              <a:rPr lang="ar-IQ" b="1" dirty="0"/>
              <a:t>يجب ان تقوم اقسام ادارة الموارد البشرية بزيادة جهودها في النشاطات التقليدية والتحولية من اجل اضافة قيمة للشركة. وللقيام بذلك فانه يتطلب قيام المدراء التنفيذيون للموارد البشرية ب (1) اعداد ستراتيجية لقسم إدارة الموارد البشرية (2) تقييم الفاعلية الحالية لقسم إدارة الموارد البشرية (3) إعادة تصميم، إعادة هندسة، والتوريد الخارجي لعمليات إدارة الموارد البشرية من اجل تحسين الكفاءة والفاعلية</a:t>
            </a:r>
            <a:endParaRPr lang="en-US"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637" y="1737360"/>
            <a:ext cx="8189539" cy="4434840"/>
          </a:xfrm>
          <a:prstGeom prst="rect">
            <a:avLst/>
          </a:prstGeom>
        </p:spPr>
      </p:pic>
    </p:spTree>
    <p:extLst>
      <p:ext uri="{BB962C8B-B14F-4D97-AF65-F5344CB8AC3E}">
        <p14:creationId xmlns:p14="http://schemas.microsoft.com/office/powerpoint/2010/main" val="23873084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arn(inVertical)">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ثانياً: الإدارة الستراتيجية لقسم إدارة الموارد البشرية</a:t>
            </a:r>
            <a:br>
              <a:rPr lang="ar-IQ" sz="3200" dirty="0"/>
            </a:br>
            <a:r>
              <a:rPr lang="en-US" sz="3200" dirty="0"/>
              <a:t>Strategic management of the HRM </a:t>
            </a:r>
            <a:r>
              <a:rPr lang="en-US" sz="3200" dirty="0" smtClean="0"/>
              <a:t>Function</a:t>
            </a:r>
            <a:endParaRPr lang="en-US" sz="3200" dirty="0"/>
          </a:p>
        </p:txBody>
      </p:sp>
      <p:sp>
        <p:nvSpPr>
          <p:cNvPr id="3" name="Content Placeholder 2"/>
          <p:cNvSpPr>
            <a:spLocks noGrp="1"/>
          </p:cNvSpPr>
          <p:nvPr>
            <p:ph idx="1"/>
          </p:nvPr>
        </p:nvSpPr>
        <p:spPr>
          <a:xfrm>
            <a:off x="833719" y="1899522"/>
            <a:ext cx="11077686" cy="4272678"/>
          </a:xfrm>
        </p:spPr>
        <p:txBody>
          <a:bodyPr>
            <a:normAutofit/>
          </a:bodyPr>
          <a:lstStyle/>
          <a:p>
            <a:pPr algn="just" rtl="1">
              <a:lnSpc>
                <a:spcPct val="150000"/>
              </a:lnSpc>
              <a:buFont typeface="Wingdings" panose="05000000000000000000" pitchFamily="2" charset="2"/>
              <a:buChar char="q"/>
            </a:pPr>
            <a:r>
              <a:rPr lang="ar-IQ" dirty="0"/>
              <a:t> </a:t>
            </a:r>
            <a:r>
              <a:rPr lang="ar-IQ" dirty="0" smtClean="0"/>
              <a:t>ينظر الى وظيفة </a:t>
            </a:r>
            <a:r>
              <a:rPr lang="ar-IQ" dirty="0"/>
              <a:t>إدارة </a:t>
            </a:r>
            <a:r>
              <a:rPr lang="ar-IQ" dirty="0" smtClean="0"/>
              <a:t>الموارد </a:t>
            </a:r>
            <a:r>
              <a:rPr lang="ar-IQ" dirty="0"/>
              <a:t>البشرية على انه شريك ستراتيجي لديه تدخلات وصلاحيات بصياغة ستراتيجية الشركة واعداد برامج إدارة الموارد البشرية واتساقها للمساعدة في تنفيذ الستراتيجية، ومن اجل ان يصبح قسم إدارة الموارد البشرية ستراتيجي بشكل كامل في توجهه، ينبغي ان يرى نفسه على انه كيان مستقل وان ينخرط </a:t>
            </a:r>
            <a:r>
              <a:rPr lang="ar-IQ" dirty="0" smtClean="0"/>
              <a:t>في </a:t>
            </a:r>
            <a:r>
              <a:rPr lang="ar-IQ" dirty="0"/>
              <a:t>الإدارة الستراتيجية في جهة لخدمة الزبائن الداخليين المتنوعين بشكل فاعل </a:t>
            </a:r>
            <a:r>
              <a:rPr lang="ar-IQ" dirty="0" smtClean="0"/>
              <a:t>. </a:t>
            </a:r>
          </a:p>
          <a:p>
            <a:pPr algn="just" rtl="1">
              <a:lnSpc>
                <a:spcPct val="150000"/>
              </a:lnSpc>
              <a:buFont typeface="Wingdings" panose="05000000000000000000" pitchFamily="2" charset="2"/>
              <a:buChar char="q"/>
            </a:pPr>
            <a:r>
              <a:rPr lang="ar-IQ" dirty="0"/>
              <a:t> </a:t>
            </a:r>
            <a:r>
              <a:rPr lang="ar-IQ" dirty="0" smtClean="0"/>
              <a:t>لذلك </a:t>
            </a:r>
            <a:r>
              <a:rPr lang="ar-IQ" dirty="0"/>
              <a:t>فان أحد الاتجاهات الحديثة ضمن مجال إدارة الموارد البشرية، والمنسجم مع فلسفة إدارة الجودة الشاملة هو ان يتبنى مدير الموارد البشرية مدخل توجه -زبون من اجل تنفيذ العمل. </a:t>
            </a:r>
            <a:endParaRPr lang="ar-IQ" dirty="0" smtClean="0"/>
          </a:p>
          <a:p>
            <a:pPr algn="just" rtl="1">
              <a:lnSpc>
                <a:spcPct val="150000"/>
              </a:lnSpc>
              <a:buFont typeface="Wingdings" panose="05000000000000000000" pitchFamily="2" charset="2"/>
              <a:buChar char="q"/>
            </a:pPr>
            <a:r>
              <a:rPr lang="ar-IQ" dirty="0"/>
              <a:t> </a:t>
            </a:r>
            <a:r>
              <a:rPr lang="ar-IQ" dirty="0">
                <a:solidFill>
                  <a:schemeClr val="tx1"/>
                </a:solidFill>
                <a:ea typeface="Calibri" panose="020F0502020204030204" pitchFamily="34" charset="0"/>
                <a:cs typeface="Simplified Arabic" panose="02020603050405020304" pitchFamily="18" charset="-78"/>
              </a:rPr>
              <a:t>بدأ مدراء الموارد البشرية في الشركات </a:t>
            </a:r>
            <a:r>
              <a:rPr lang="ar-IQ" dirty="0" smtClean="0">
                <a:solidFill>
                  <a:schemeClr val="tx1"/>
                </a:solidFill>
                <a:ea typeface="Calibri" panose="020F0502020204030204" pitchFamily="34" charset="0"/>
                <a:cs typeface="Simplified Arabic" panose="02020603050405020304" pitchFamily="18" charset="-78"/>
              </a:rPr>
              <a:t>الكبرى </a:t>
            </a:r>
            <a:r>
              <a:rPr lang="ar-IQ" dirty="0">
                <a:solidFill>
                  <a:schemeClr val="tx1"/>
                </a:solidFill>
                <a:ea typeface="Calibri" panose="020F0502020204030204" pitchFamily="34" charset="0"/>
                <a:cs typeface="Simplified Arabic" panose="02020603050405020304" pitchFamily="18" charset="-78"/>
              </a:rPr>
              <a:t>برؤية وظيفة إدارة الموارد البشرية على انها وحدة اعمال ستراتيجية، وحاولوا تعريف هذه الاعمال من ناحية قاعدة الزبون، احتياجات زبائنهم، ومن ناحية التكنولوجيا المطلوبة لتحقيق احتياجات </a:t>
            </a:r>
            <a:r>
              <a:rPr lang="ar-IQ" dirty="0" smtClean="0">
                <a:solidFill>
                  <a:schemeClr val="tx1"/>
                </a:solidFill>
                <a:ea typeface="Calibri" panose="020F0502020204030204" pitchFamily="34" charset="0"/>
                <a:cs typeface="Simplified Arabic" panose="02020603050405020304" pitchFamily="18" charset="-78"/>
              </a:rPr>
              <a:t>الزبائن.</a:t>
            </a:r>
            <a:endParaRPr lang="en-US" dirty="0">
              <a:solidFill>
                <a:schemeClr val="tx1"/>
              </a:solidFill>
            </a:endParaRPr>
          </a:p>
        </p:txBody>
      </p:sp>
    </p:spTree>
    <p:extLst>
      <p:ext uri="{BB962C8B-B14F-4D97-AF65-F5344CB8AC3E}">
        <p14:creationId xmlns:p14="http://schemas.microsoft.com/office/powerpoint/2010/main" val="4984891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solidFill>
                  <a:prstClr val="white">
                    <a:lumMod val="75000"/>
                    <a:lumOff val="25000"/>
                  </a:prstClr>
                </a:solidFill>
              </a:rPr>
              <a:t>ثانياً: الإدارة الستراتيجية لقسم إدارة الموارد البشرية</a:t>
            </a:r>
            <a:br>
              <a:rPr lang="ar-IQ" sz="3200" dirty="0">
                <a:solidFill>
                  <a:prstClr val="white">
                    <a:lumMod val="75000"/>
                    <a:lumOff val="25000"/>
                  </a:prstClr>
                </a:solidFill>
              </a:rPr>
            </a:br>
            <a:r>
              <a:rPr lang="en-US" sz="3200" dirty="0">
                <a:solidFill>
                  <a:prstClr val="white">
                    <a:lumMod val="75000"/>
                    <a:lumOff val="25000"/>
                  </a:prstClr>
                </a:solidFill>
              </a:rPr>
              <a:t>Strategic management of the HRM Function</a:t>
            </a:r>
            <a:endParaRPr lang="en-US" sz="3200" dirty="0"/>
          </a:p>
        </p:txBody>
      </p:sp>
      <p:sp>
        <p:nvSpPr>
          <p:cNvPr id="3" name="Content Placeholder 2"/>
          <p:cNvSpPr>
            <a:spLocks noGrp="1"/>
          </p:cNvSpPr>
          <p:nvPr>
            <p:ph idx="1"/>
          </p:nvPr>
        </p:nvSpPr>
        <p:spPr>
          <a:xfrm>
            <a:off x="9520517" y="1899522"/>
            <a:ext cx="2390887" cy="4272678"/>
          </a:xfrm>
        </p:spPr>
        <p:txBody>
          <a:bodyPr>
            <a:normAutofit/>
          </a:bodyPr>
          <a:lstStyle/>
          <a:p>
            <a:pPr marL="0" indent="0" algn="just" rtl="1">
              <a:lnSpc>
                <a:spcPct val="150000"/>
              </a:lnSpc>
              <a:buNone/>
            </a:pPr>
            <a:r>
              <a:rPr lang="ar-IQ" dirty="0" smtClean="0"/>
              <a:t>الزبائن</a:t>
            </a:r>
          </a:p>
          <a:p>
            <a:pPr marL="0" indent="0" algn="just" rtl="1">
              <a:lnSpc>
                <a:spcPct val="150000"/>
              </a:lnSpc>
              <a:buNone/>
            </a:pPr>
            <a:r>
              <a:rPr lang="ar-IQ" dirty="0" smtClean="0"/>
              <a:t>احتياجات الزبائن</a:t>
            </a:r>
          </a:p>
          <a:p>
            <a:pPr marL="0" indent="0" algn="just" rtl="1">
              <a:lnSpc>
                <a:spcPct val="150000"/>
              </a:lnSpc>
              <a:buNone/>
            </a:pPr>
            <a:r>
              <a:rPr lang="ar-IQ" dirty="0" smtClean="0"/>
              <a:t>التكنولوجيا</a:t>
            </a:r>
          </a:p>
          <a:p>
            <a:pPr marL="0" indent="0" algn="just" rtl="1">
              <a:lnSpc>
                <a:spcPct val="150000"/>
              </a:lnSpc>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129" y="2071127"/>
            <a:ext cx="8834717" cy="4410075"/>
          </a:xfrm>
          <a:prstGeom prst="rect">
            <a:avLst/>
          </a:prstGeom>
        </p:spPr>
      </p:pic>
    </p:spTree>
    <p:extLst>
      <p:ext uri="{BB962C8B-B14F-4D97-AF65-F5344CB8AC3E}">
        <p14:creationId xmlns:p14="http://schemas.microsoft.com/office/powerpoint/2010/main" val="20895954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inVertical)">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ثالثاً: بناء ستراتيجية الموارد البشرية     </a:t>
            </a:r>
            <a:r>
              <a:rPr lang="en-US" sz="3200" dirty="0"/>
              <a:t>Building an HR strategy</a:t>
            </a:r>
          </a:p>
        </p:txBody>
      </p:sp>
      <p:sp>
        <p:nvSpPr>
          <p:cNvPr id="3" name="Content Placeholder 2"/>
          <p:cNvSpPr>
            <a:spLocks noGrp="1"/>
          </p:cNvSpPr>
          <p:nvPr>
            <p:ph idx="1"/>
          </p:nvPr>
        </p:nvSpPr>
        <p:spPr>
          <a:xfrm>
            <a:off x="8377517" y="1899522"/>
            <a:ext cx="3533887" cy="4272678"/>
          </a:xfrm>
        </p:spPr>
        <p:txBody>
          <a:bodyPr>
            <a:normAutofit/>
          </a:bodyPr>
          <a:lstStyle/>
          <a:p>
            <a:pPr algn="just" rtl="1">
              <a:lnSpc>
                <a:spcPct val="150000"/>
              </a:lnSpc>
              <a:buFont typeface="Wingdings" panose="05000000000000000000" pitchFamily="2" charset="2"/>
              <a:buChar char="q"/>
            </a:pPr>
            <a:r>
              <a:rPr lang="ar-IQ" dirty="0" smtClean="0"/>
              <a:t> </a:t>
            </a:r>
            <a:r>
              <a:rPr lang="ar-IQ" b="1" dirty="0">
                <a:solidFill>
                  <a:schemeClr val="tx1"/>
                </a:solidFill>
                <a:ea typeface="Calibri" panose="020F0502020204030204" pitchFamily="34" charset="0"/>
                <a:cs typeface="Simplified Arabic" panose="02020603050405020304" pitchFamily="18" charset="-78"/>
              </a:rPr>
              <a:t>العملية </a:t>
            </a:r>
            <a:r>
              <a:rPr lang="ar-IQ" b="1" dirty="0" smtClean="0">
                <a:solidFill>
                  <a:schemeClr val="tx1"/>
                </a:solidFill>
                <a:ea typeface="Calibri" panose="020F0502020204030204" pitchFamily="34" charset="0"/>
                <a:cs typeface="Simplified Arabic" panose="02020603050405020304" pitchFamily="18" charset="-78"/>
              </a:rPr>
              <a:t>الأساسية</a:t>
            </a:r>
          </a:p>
          <a:p>
            <a:pPr marL="0" indent="0" algn="just" rtl="1">
              <a:lnSpc>
                <a:spcPct val="150000"/>
              </a:lnSpc>
              <a:buNone/>
            </a:pPr>
            <a:r>
              <a:rPr lang="ar-IQ" dirty="0">
                <a:ea typeface="Calibri" panose="020F0502020204030204" pitchFamily="34" charset="0"/>
                <a:cs typeface="Simplified Arabic" panose="02020603050405020304" pitchFamily="18" charset="-78"/>
              </a:rPr>
              <a:t> كيف تبنى اقسام (وظائف) الموارد البشرية؟ </a:t>
            </a:r>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153" y="2043953"/>
            <a:ext cx="7987553" cy="3805518"/>
          </a:xfrm>
          <a:prstGeom prst="rect">
            <a:avLst/>
          </a:prstGeom>
        </p:spPr>
      </p:pic>
    </p:spTree>
    <p:extLst>
      <p:ext uri="{BB962C8B-B14F-4D97-AF65-F5344CB8AC3E}">
        <p14:creationId xmlns:p14="http://schemas.microsoft.com/office/powerpoint/2010/main" val="37439891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ثالثاً: بناء ستراتيجية الموارد البشرية     </a:t>
            </a:r>
            <a:r>
              <a:rPr lang="en-US" sz="3200" dirty="0"/>
              <a:t>Building an HR </a:t>
            </a:r>
            <a:r>
              <a:rPr lang="en-US" sz="3200" dirty="0" smtClean="0"/>
              <a:t>strategy</a:t>
            </a:r>
            <a:r>
              <a:rPr lang="ar-IQ" sz="3200" dirty="0"/>
              <a:t/>
            </a:r>
            <a:br>
              <a:rPr lang="ar-IQ" sz="3200" dirty="0"/>
            </a:br>
            <a:r>
              <a:rPr lang="ar-IQ" sz="3200" dirty="0" smtClean="0"/>
              <a:t>مشاركة مدراء </a:t>
            </a:r>
            <a:r>
              <a:rPr lang="ar-IQ" sz="3200" dirty="0"/>
              <a:t>الخط     </a:t>
            </a:r>
            <a:r>
              <a:rPr lang="en-US" sz="3200" dirty="0"/>
              <a:t>involving line executives </a:t>
            </a:r>
          </a:p>
        </p:txBody>
      </p:sp>
      <p:sp>
        <p:nvSpPr>
          <p:cNvPr id="3" name="Content Placeholder 2"/>
          <p:cNvSpPr>
            <a:spLocks noGrp="1"/>
          </p:cNvSpPr>
          <p:nvPr>
            <p:ph idx="1"/>
          </p:nvPr>
        </p:nvSpPr>
        <p:spPr>
          <a:xfrm>
            <a:off x="833719" y="1899522"/>
            <a:ext cx="11077686" cy="4272678"/>
          </a:xfrm>
        </p:spPr>
        <p:txBody>
          <a:bodyPr>
            <a:normAutofit/>
          </a:bodyPr>
          <a:lstStyle/>
          <a:p>
            <a:pPr algn="just" rtl="1">
              <a:lnSpc>
                <a:spcPct val="150000"/>
              </a:lnSpc>
              <a:buFont typeface="Wingdings" panose="05000000000000000000" pitchFamily="2" charset="2"/>
              <a:buChar char="q"/>
            </a:pPr>
            <a:r>
              <a:rPr lang="ar-IQ" dirty="0" smtClean="0">
                <a:ea typeface="Calibri" panose="020F0502020204030204" pitchFamily="34" charset="0"/>
                <a:cs typeface="Simplified Arabic" panose="02020603050405020304" pitchFamily="18" charset="-78"/>
              </a:rPr>
              <a:t> إمكانية مشاركة مدراء الخط لانهم مسؤولين عن ادارة الاعمال فهذه المشاركة تزيد من جودة المعلومات التي منها تنشأ ستراتيجية </a:t>
            </a:r>
            <a:r>
              <a:rPr lang="en-US" dirty="0" smtClean="0">
                <a:ea typeface="Calibri" panose="020F0502020204030204" pitchFamily="34" charset="0"/>
                <a:cs typeface="Simplified Arabic" panose="02020603050405020304" pitchFamily="18" charset="-78"/>
              </a:rPr>
              <a:t>HRM</a:t>
            </a:r>
            <a:r>
              <a:rPr lang="ar-IQ" dirty="0" smtClean="0">
                <a:ea typeface="Calibri" panose="020F0502020204030204" pitchFamily="34" charset="0"/>
                <a:cs typeface="Simplified Arabic" panose="02020603050405020304" pitchFamily="18" charset="-78"/>
              </a:rPr>
              <a:t> وهناك عدة طرق لهذه </a:t>
            </a:r>
            <a:r>
              <a:rPr lang="ar-IQ" dirty="0">
                <a:ea typeface="Calibri" panose="020F0502020204030204" pitchFamily="34" charset="0"/>
                <a:cs typeface="Simplified Arabic" panose="02020603050405020304" pitchFamily="18" charset="-78"/>
              </a:rPr>
              <a:t>المشاركة :</a:t>
            </a:r>
            <a:r>
              <a:rPr lang="ar-IQ" sz="2400" b="1" dirty="0">
                <a:solidFill>
                  <a:srgbClr val="00FFFF"/>
                </a:solidFill>
                <a:ea typeface="Calibri" panose="020F0502020204030204" pitchFamily="34" charset="0"/>
                <a:cs typeface="Simplified Arabic" panose="02020603050405020304" pitchFamily="18" charset="-78"/>
              </a:rPr>
              <a:t> اولاً </a:t>
            </a:r>
            <a:r>
              <a:rPr lang="ar-IQ" dirty="0">
                <a:ea typeface="Calibri" panose="020F0502020204030204" pitchFamily="34" charset="0"/>
                <a:cs typeface="Simplified Arabic" panose="02020603050405020304" pitchFamily="18" charset="-78"/>
              </a:rPr>
              <a:t>بإمكان مدراء الخط تقديم مدخلات اما بواسطة اجراء المسح او مقابلتهم (اجراء مقابلة) فيما يخص تحديات الاعمال </a:t>
            </a:r>
            <a:r>
              <a:rPr lang="ar-IQ" dirty="0" smtClean="0">
                <a:ea typeface="Calibri" panose="020F0502020204030204" pitchFamily="34" charset="0"/>
                <a:cs typeface="Simplified Arabic" panose="02020603050405020304" pitchFamily="18" charset="-78"/>
              </a:rPr>
              <a:t>ولاستراتيجية. </a:t>
            </a:r>
            <a:r>
              <a:rPr lang="ar-IQ" sz="2400" b="1" dirty="0" smtClean="0">
                <a:solidFill>
                  <a:srgbClr val="00FFFF"/>
                </a:solidFill>
                <a:ea typeface="Calibri" panose="020F0502020204030204" pitchFamily="34" charset="0"/>
                <a:cs typeface="Simplified Arabic" panose="02020603050405020304" pitchFamily="18" charset="-78"/>
              </a:rPr>
              <a:t>ثانياً</a:t>
            </a:r>
            <a:r>
              <a:rPr lang="ar-IQ" dirty="0">
                <a:ea typeface="Calibri" panose="020F0502020204030204" pitchFamily="34" charset="0"/>
                <a:cs typeface="Simplified Arabic" panose="02020603050405020304" pitchFamily="18" charset="-78"/>
              </a:rPr>
              <a:t> </a:t>
            </a:r>
            <a:r>
              <a:rPr lang="ar-IQ" dirty="0" smtClean="0">
                <a:ea typeface="Calibri" panose="020F0502020204030204" pitchFamily="34" charset="0"/>
                <a:cs typeface="Simplified Arabic" panose="02020603050405020304" pitchFamily="18" charset="-78"/>
              </a:rPr>
              <a:t>يمكن </a:t>
            </a:r>
            <a:r>
              <a:rPr lang="ar-IQ" dirty="0">
                <a:ea typeface="Calibri" panose="020F0502020204030204" pitchFamily="34" charset="0"/>
                <a:cs typeface="Simplified Arabic" panose="02020603050405020304" pitchFamily="18" charset="-78"/>
              </a:rPr>
              <a:t>ان يكونوا أعضاء فريق ا</a:t>
            </a:r>
            <a:r>
              <a:rPr lang="ar-IQ" dirty="0" smtClean="0">
                <a:ea typeface="Calibri" panose="020F0502020204030204" pitchFamily="34" charset="0"/>
                <a:cs typeface="Simplified Arabic" panose="02020603050405020304" pitchFamily="18" charset="-78"/>
              </a:rPr>
              <a:t>لذي </a:t>
            </a:r>
            <a:r>
              <a:rPr lang="ar-IQ" dirty="0">
                <a:ea typeface="Calibri" panose="020F0502020204030204" pitchFamily="34" charset="0"/>
                <a:cs typeface="Simplified Arabic" panose="02020603050405020304" pitchFamily="18" charset="-78"/>
              </a:rPr>
              <a:t>يعد فعلياً ستراتيجية الموارد </a:t>
            </a:r>
            <a:r>
              <a:rPr lang="ar-IQ" dirty="0" smtClean="0">
                <a:ea typeface="Calibri" panose="020F0502020204030204" pitchFamily="34" charset="0"/>
                <a:cs typeface="Simplified Arabic" panose="02020603050405020304" pitchFamily="18" charset="-78"/>
              </a:rPr>
              <a:t>البشرية. </a:t>
            </a:r>
            <a:r>
              <a:rPr lang="ar-IQ" sz="2400" b="1" dirty="0" smtClean="0">
                <a:solidFill>
                  <a:srgbClr val="00FFFF"/>
                </a:solidFill>
                <a:ea typeface="Calibri" panose="020F0502020204030204" pitchFamily="34" charset="0"/>
                <a:cs typeface="Simplified Arabic" panose="02020603050405020304" pitchFamily="18" charset="-78"/>
              </a:rPr>
              <a:t>ثالثاً</a:t>
            </a:r>
            <a:r>
              <a:rPr lang="ar-IQ" dirty="0" smtClean="0">
                <a:ea typeface="Calibri" panose="020F0502020204030204" pitchFamily="34" charset="0"/>
                <a:cs typeface="Simplified Arabic" panose="02020603050405020304" pitchFamily="18" charset="-78"/>
              </a:rPr>
              <a:t> </a:t>
            </a:r>
            <a:r>
              <a:rPr lang="ar-IQ" dirty="0">
                <a:ea typeface="Calibri" panose="020F0502020204030204" pitchFamily="34" charset="0"/>
                <a:cs typeface="Simplified Arabic" panose="02020603050405020304" pitchFamily="18" charset="-78"/>
              </a:rPr>
              <a:t>حالما يتم اعداد الستراتيجية، فان بإمكانهم استلام اتصالات مع معلومات ستراتيجية الموارد البشرية </a:t>
            </a:r>
            <a:r>
              <a:rPr lang="ar-IQ" dirty="0" smtClean="0">
                <a:ea typeface="Calibri" panose="020F0502020204030204" pitchFamily="34" charset="0"/>
                <a:cs typeface="Simplified Arabic" panose="02020603050405020304" pitchFamily="18" charset="-78"/>
              </a:rPr>
              <a:t>. </a:t>
            </a:r>
            <a:r>
              <a:rPr lang="ar-IQ" sz="2400" b="1" dirty="0" smtClean="0">
                <a:solidFill>
                  <a:srgbClr val="00FFFF"/>
                </a:solidFill>
                <a:ea typeface="Calibri" panose="020F0502020204030204" pitchFamily="34" charset="0"/>
                <a:cs typeface="Simplified Arabic" panose="02020603050405020304" pitchFamily="18" charset="-78"/>
              </a:rPr>
              <a:t>رابعاً</a:t>
            </a:r>
            <a:r>
              <a:rPr lang="ar-IQ" dirty="0" smtClean="0">
                <a:ea typeface="Calibri" panose="020F0502020204030204" pitchFamily="34" charset="0"/>
                <a:cs typeface="Simplified Arabic" panose="02020603050405020304" pitchFamily="18" charset="-78"/>
              </a:rPr>
              <a:t> بإمكانهم </a:t>
            </a:r>
            <a:r>
              <a:rPr lang="ar-IQ" dirty="0">
                <a:ea typeface="Calibri" panose="020F0502020204030204" pitchFamily="34" charset="0"/>
                <a:cs typeface="Simplified Arabic" panose="02020603050405020304" pitchFamily="18" charset="-78"/>
              </a:rPr>
              <a:t>المصادقة الرسمية على الستراتيجية </a:t>
            </a:r>
            <a:r>
              <a:rPr lang="ar-IQ" dirty="0" smtClean="0">
                <a:ea typeface="Calibri" panose="020F0502020204030204" pitchFamily="34" charset="0"/>
                <a:cs typeface="Simplified Arabic" panose="02020603050405020304" pitchFamily="18" charset="-78"/>
              </a:rPr>
              <a:t>اي التوقيع </a:t>
            </a:r>
            <a:r>
              <a:rPr lang="ar-IQ" dirty="0">
                <a:ea typeface="Calibri" panose="020F0502020204030204" pitchFamily="34" charset="0"/>
                <a:cs typeface="Simplified Arabic" panose="02020603050405020304" pitchFamily="18" charset="-78"/>
              </a:rPr>
              <a:t>بشكل رسمي واساسي على ان ستراتيجية الموارد البشرية تدعم تماماً ستراتيجية </a:t>
            </a:r>
            <a:r>
              <a:rPr lang="ar-IQ" dirty="0" smtClean="0">
                <a:ea typeface="Calibri" panose="020F0502020204030204" pitchFamily="34" charset="0"/>
                <a:cs typeface="Simplified Arabic" panose="02020603050405020304" pitchFamily="18" charset="-78"/>
              </a:rPr>
              <a:t>الشركة. </a:t>
            </a:r>
            <a:r>
              <a:rPr lang="ar-IQ" sz="2400" b="1" dirty="0" smtClean="0">
                <a:ea typeface="Calibri" panose="020F0502020204030204" pitchFamily="34" charset="0"/>
                <a:cs typeface="Simplified Arabic" panose="02020603050405020304" pitchFamily="18" charset="-78"/>
              </a:rPr>
              <a:t>وتستخدم </a:t>
            </a:r>
            <a:r>
              <a:rPr lang="ar-IQ" sz="2400" b="1" dirty="0">
                <a:ea typeface="Calibri" panose="020F0502020204030204" pitchFamily="34" charset="0"/>
                <a:cs typeface="Simplified Arabic" panose="02020603050405020304" pitchFamily="18" charset="-78"/>
              </a:rPr>
              <a:t>معظم الشركات المتفوقة كل اشكال الاشراك</a:t>
            </a:r>
          </a:p>
        </p:txBody>
      </p:sp>
    </p:spTree>
    <p:extLst>
      <p:ext uri="{BB962C8B-B14F-4D97-AF65-F5344CB8AC3E}">
        <p14:creationId xmlns:p14="http://schemas.microsoft.com/office/powerpoint/2010/main" val="19771296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solidFill>
                  <a:prstClr val="white">
                    <a:lumMod val="75000"/>
                    <a:lumOff val="25000"/>
                  </a:prstClr>
                </a:solidFill>
              </a:rPr>
              <a:t>ثالثاً: بناء ستراتيجية الموارد البشرية     </a:t>
            </a:r>
            <a:r>
              <a:rPr lang="en-US" sz="3200" dirty="0">
                <a:solidFill>
                  <a:prstClr val="white">
                    <a:lumMod val="75000"/>
                    <a:lumOff val="25000"/>
                  </a:prstClr>
                </a:solidFill>
              </a:rPr>
              <a:t>Building an HR </a:t>
            </a:r>
            <a:r>
              <a:rPr lang="en-US" sz="3200" dirty="0" smtClean="0">
                <a:solidFill>
                  <a:prstClr val="white">
                    <a:lumMod val="75000"/>
                    <a:lumOff val="25000"/>
                  </a:prstClr>
                </a:solidFill>
              </a:rPr>
              <a:t>strategy</a:t>
            </a:r>
            <a:r>
              <a:rPr lang="ar-IQ" sz="3200" dirty="0">
                <a:solidFill>
                  <a:prstClr val="white">
                    <a:lumMod val="75000"/>
                    <a:lumOff val="25000"/>
                  </a:prstClr>
                </a:solidFill>
              </a:rPr>
              <a:t/>
            </a:r>
            <a:br>
              <a:rPr lang="ar-IQ" sz="3200" dirty="0">
                <a:solidFill>
                  <a:prstClr val="white">
                    <a:lumMod val="75000"/>
                    <a:lumOff val="25000"/>
                  </a:prstClr>
                </a:solidFill>
              </a:rPr>
            </a:br>
            <a:r>
              <a:rPr lang="ar-IQ" sz="3200" dirty="0">
                <a:solidFill>
                  <a:prstClr val="white">
                    <a:lumMod val="75000"/>
                    <a:lumOff val="25000"/>
                  </a:prstClr>
                </a:solidFill>
              </a:rPr>
              <a:t>وصف او تميز ستراتيجيات الموارد البشرية </a:t>
            </a:r>
            <a:endParaRPr lang="en-US" sz="3200" dirty="0"/>
          </a:p>
        </p:txBody>
      </p:sp>
      <p:sp>
        <p:nvSpPr>
          <p:cNvPr id="3" name="Content Placeholder 2"/>
          <p:cNvSpPr>
            <a:spLocks noGrp="1"/>
          </p:cNvSpPr>
          <p:nvPr>
            <p:ph idx="1"/>
          </p:nvPr>
        </p:nvSpPr>
        <p:spPr>
          <a:xfrm>
            <a:off x="9170893" y="1899522"/>
            <a:ext cx="2740511" cy="4272678"/>
          </a:xfrm>
        </p:spPr>
        <p:txBody>
          <a:bodyPr>
            <a:normAutofit/>
          </a:bodyPr>
          <a:lstStyle/>
          <a:p>
            <a:pPr algn="just" rtl="1">
              <a:lnSpc>
                <a:spcPct val="150000"/>
              </a:lnSpc>
              <a:buFont typeface="Wingdings" panose="05000000000000000000" pitchFamily="2" charset="2"/>
              <a:buChar char="q"/>
            </a:pPr>
            <a:r>
              <a:rPr lang="ar-IQ" dirty="0" smtClean="0"/>
              <a:t> </a:t>
            </a:r>
            <a:r>
              <a:rPr lang="ar-IQ" dirty="0">
                <a:ea typeface="Calibri" panose="020F0502020204030204" pitchFamily="34" charset="0"/>
                <a:cs typeface="Simplified Arabic" panose="02020603050405020304" pitchFamily="18" charset="-78"/>
              </a:rPr>
              <a:t>ان مختلف </a:t>
            </a:r>
            <a:r>
              <a:rPr lang="ar-IQ" dirty="0" smtClean="0">
                <a:ea typeface="Calibri" panose="020F0502020204030204" pitchFamily="34" charset="0"/>
                <a:cs typeface="Simplified Arabic" panose="02020603050405020304" pitchFamily="18" charset="-78"/>
              </a:rPr>
              <a:t>الطرائق </a:t>
            </a:r>
            <a:r>
              <a:rPr lang="ar-IQ" dirty="0">
                <a:ea typeface="Calibri" panose="020F0502020204030204" pitchFamily="34" charset="0"/>
                <a:cs typeface="Simplified Arabic" panose="02020603050405020304" pitchFamily="18" charset="-78"/>
              </a:rPr>
              <a:t>التي يمكن ان تولدها ستراتيجيات الموارد البشرية تولد مستويات متنوعة من </a:t>
            </a:r>
            <a:r>
              <a:rPr lang="ar-IQ" dirty="0" smtClean="0">
                <a:ea typeface="Calibri" panose="020F0502020204030204" pitchFamily="34" charset="0"/>
                <a:cs typeface="Simplified Arabic" panose="02020603050405020304" pitchFamily="18" charset="-78"/>
              </a:rPr>
              <a:t>الارتباط مع </a:t>
            </a:r>
            <a:r>
              <a:rPr lang="ar-IQ" dirty="0">
                <a:ea typeface="Calibri" panose="020F0502020204030204" pitchFamily="34" charset="0"/>
                <a:cs typeface="Simplified Arabic" panose="02020603050405020304" pitchFamily="18" charset="-78"/>
              </a:rPr>
              <a:t>الاعمال. وبشكل عام، </a:t>
            </a:r>
            <a:r>
              <a:rPr lang="ar-IQ" b="1" dirty="0">
                <a:ea typeface="Calibri" panose="020F0502020204030204" pitchFamily="34" charset="0"/>
                <a:cs typeface="Simplified Arabic" panose="02020603050405020304" pitchFamily="18" charset="-78"/>
              </a:rPr>
              <a:t>يمكن تحديد أربعة أصناف من هذه العلاقة</a:t>
            </a:r>
            <a:r>
              <a:rPr lang="ar-IQ" dirty="0">
                <a:ea typeface="Calibri" panose="020F0502020204030204" pitchFamily="34" charset="0"/>
                <a:cs typeface="Simplified Arabic" panose="02020603050405020304" pitchFamily="18" charset="-78"/>
              </a:rPr>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99522"/>
            <a:ext cx="8673353" cy="4958478"/>
          </a:xfrm>
          <a:prstGeom prst="rect">
            <a:avLst/>
          </a:prstGeom>
        </p:spPr>
      </p:pic>
    </p:spTree>
    <p:extLst>
      <p:ext uri="{BB962C8B-B14F-4D97-AF65-F5344CB8AC3E}">
        <p14:creationId xmlns:p14="http://schemas.microsoft.com/office/powerpoint/2010/main" val="31295753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IQ" sz="3200" dirty="0"/>
              <a:t>رابعاً: قياس فاعلية إدارة الموارد البشرية </a:t>
            </a:r>
            <a:r>
              <a:rPr lang="en-US" sz="3200" dirty="0"/>
              <a:t>Measuring HRM effectiveness</a:t>
            </a:r>
          </a:p>
        </p:txBody>
      </p:sp>
      <p:sp>
        <p:nvSpPr>
          <p:cNvPr id="3" name="Content Placeholder 2"/>
          <p:cNvSpPr>
            <a:spLocks noGrp="1"/>
          </p:cNvSpPr>
          <p:nvPr>
            <p:ph idx="1"/>
          </p:nvPr>
        </p:nvSpPr>
        <p:spPr>
          <a:xfrm>
            <a:off x="833719" y="1899522"/>
            <a:ext cx="11077686" cy="4272678"/>
          </a:xfrm>
        </p:spPr>
        <p:txBody>
          <a:bodyPr>
            <a:normAutofit/>
          </a:bodyPr>
          <a:lstStyle/>
          <a:p>
            <a:pPr algn="just" rtl="1">
              <a:lnSpc>
                <a:spcPct val="150000"/>
              </a:lnSpc>
              <a:buFont typeface="Wingdings" panose="05000000000000000000" pitchFamily="2" charset="2"/>
              <a:buChar char="q"/>
            </a:pPr>
            <a:r>
              <a:rPr lang="ar-IQ" dirty="0"/>
              <a:t> تتطلب عملية صنع القرار الستراتيجي لقسم إدارة الموارد البشرية بأن يكون لدى صانع القرار إحساس جيد بفاعلية قسم إدارة الموارد البشرية الحالية </a:t>
            </a:r>
            <a:r>
              <a:rPr lang="ar-IQ" dirty="0" smtClean="0"/>
              <a:t>. غالباً </a:t>
            </a:r>
            <a:r>
              <a:rPr lang="ar-IQ" dirty="0"/>
              <a:t>ما تكون اقسام الموارد البشرية التي لديها </a:t>
            </a:r>
            <a:r>
              <a:rPr lang="ar-IQ" dirty="0" smtClean="0"/>
              <a:t>انشغال </a:t>
            </a:r>
            <a:r>
              <a:rPr lang="ar-IQ" dirty="0"/>
              <a:t>كبير بالنشاطات التعاملية لفترة </a:t>
            </a:r>
            <a:r>
              <a:rPr lang="ar-IQ" dirty="0" smtClean="0"/>
              <a:t>طويلة تكون </a:t>
            </a:r>
            <a:r>
              <a:rPr lang="ar-IQ" dirty="0"/>
              <a:t>مفتقره الى نظم، عمليات، ومهارات، من اجل تقديم نشاطات تقليدية مبدعة وتكون غير قادرة على المساهمة في المجال التحولي. </a:t>
            </a:r>
            <a:r>
              <a:rPr lang="ar-IQ" dirty="0" smtClean="0"/>
              <a:t>بالتالي</a:t>
            </a:r>
            <a:r>
              <a:rPr lang="ar-IQ" dirty="0"/>
              <a:t>، فأن تشخيص فاعلية قسم إدارة الموارد البشرية يوفر معلومات هامة لأدارته الستراتيجية. </a:t>
            </a:r>
            <a:endParaRPr lang="ar-IQ" dirty="0" smtClean="0"/>
          </a:p>
          <a:p>
            <a:pPr algn="just" rtl="1">
              <a:lnSpc>
                <a:spcPct val="150000"/>
              </a:lnSpc>
              <a:buFont typeface="Wingdings" panose="05000000000000000000" pitchFamily="2" charset="2"/>
              <a:buChar char="q"/>
            </a:pPr>
            <a:r>
              <a:rPr lang="ar-IQ" dirty="0" smtClean="0"/>
              <a:t> امتلاك </a:t>
            </a:r>
            <a:r>
              <a:rPr lang="ar-IQ" dirty="0"/>
              <a:t>مقاييس جيدة لفاعلية القسم يقدم الفوائد </a:t>
            </a:r>
            <a:r>
              <a:rPr lang="ar-IQ" dirty="0" smtClean="0"/>
              <a:t>الاتية : </a:t>
            </a:r>
            <a:r>
              <a:rPr lang="ar-IQ" sz="2400" b="1" dirty="0">
                <a:solidFill>
                  <a:srgbClr val="00FFFF"/>
                </a:solidFill>
                <a:ea typeface="Calibri" panose="020F0502020204030204" pitchFamily="34" charset="0"/>
                <a:cs typeface="Simplified Arabic" panose="02020603050405020304" pitchFamily="18" charset="-78"/>
              </a:rPr>
              <a:t>تسويق للقسم، </a:t>
            </a:r>
            <a:r>
              <a:rPr lang="ar-IQ" sz="2400" b="1" dirty="0" smtClean="0">
                <a:solidFill>
                  <a:srgbClr val="00FFFF"/>
                </a:solidFill>
                <a:ea typeface="Calibri" panose="020F0502020204030204" pitchFamily="34" charset="0"/>
                <a:cs typeface="Simplified Arabic" panose="02020603050405020304" pitchFamily="18" charset="-78"/>
              </a:rPr>
              <a:t>توفير </a:t>
            </a:r>
            <a:r>
              <a:rPr lang="ar-IQ" sz="2400" b="1" dirty="0">
                <a:solidFill>
                  <a:srgbClr val="00FFFF"/>
                </a:solidFill>
                <a:ea typeface="Calibri" panose="020F0502020204030204" pitchFamily="34" charset="0"/>
                <a:cs typeface="Simplified Arabic" panose="02020603050405020304" pitchFamily="18" charset="-78"/>
              </a:rPr>
              <a:t>المسؤولية</a:t>
            </a:r>
            <a:endParaRPr lang="ar-IQ" sz="2400" dirty="0">
              <a:solidFill>
                <a:srgbClr val="00FFFF"/>
              </a:solidFill>
            </a:endParaRPr>
          </a:p>
          <a:p>
            <a:pPr marL="0" indent="0" algn="just" rtl="1">
              <a:lnSpc>
                <a:spcPct val="150000"/>
              </a:lnSpc>
              <a:buNone/>
            </a:pPr>
            <a:endParaRPr lang="en-US" dirty="0"/>
          </a:p>
        </p:txBody>
      </p:sp>
    </p:spTree>
    <p:extLst>
      <p:ext uri="{BB962C8B-B14F-4D97-AF65-F5344CB8AC3E}">
        <p14:creationId xmlns:p14="http://schemas.microsoft.com/office/powerpoint/2010/main" val="29177513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B9F25"/>
      </a:hlink>
      <a:folHlink>
        <a:srgbClr val="B26B02"/>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CA72677B-2F8C-4192-8EBE-D360BE3B20F6}"/>
    </a:ext>
  </a:extLst>
</a:theme>
</file>

<file path=docProps/app.xml><?xml version="1.0" encoding="utf-8"?>
<Properties xmlns="http://schemas.openxmlformats.org/officeDocument/2006/extended-properties" xmlns:vt="http://schemas.openxmlformats.org/officeDocument/2006/docPropsVTypes">
  <Template>Retrospect</Template>
  <TotalTime>490</TotalTime>
  <Words>2340</Words>
  <Application>Microsoft Office PowerPoint</Application>
  <PresentationFormat>Custom</PresentationFormat>
  <Paragraphs>105</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Retrospect</vt:lpstr>
      <vt:lpstr>PowerPoint Presentation</vt:lpstr>
      <vt:lpstr>مقدمة</vt:lpstr>
      <vt:lpstr>اولاً: نشاطات ادارة الموارد البشرية  Activities of HRM</vt:lpstr>
      <vt:lpstr>ثانياً: الإدارة الستراتيجية لقسم إدارة الموارد البشرية Strategic management of the HRM Function</vt:lpstr>
      <vt:lpstr>ثانياً: الإدارة الستراتيجية لقسم إدارة الموارد البشرية Strategic management of the HRM Function</vt:lpstr>
      <vt:lpstr>ثالثاً: بناء ستراتيجية الموارد البشرية     Building an HR strategy</vt:lpstr>
      <vt:lpstr>ثالثاً: بناء ستراتيجية الموارد البشرية     Building an HR strategy مشاركة مدراء الخط     involving line executives </vt:lpstr>
      <vt:lpstr>ثالثاً: بناء ستراتيجية الموارد البشرية     Building an HR strategy وصف او تميز ستراتيجيات الموارد البشرية </vt:lpstr>
      <vt:lpstr>رابعاً: قياس فاعلية إدارة الموارد البشرية Measuring HRM effectiveness</vt:lpstr>
      <vt:lpstr>رابعاً: قياس فاعلية إدارة الموارد البشرية Measuring HRM effectiveness مداخل تقييم الفاعلية</vt:lpstr>
      <vt:lpstr>رابعاً: قياس فاعلية إدارة الموارد البشرية Measuring HRM effectiveness مداخل تقييم الفاعلية</vt:lpstr>
      <vt:lpstr>خامساً: تحسين فاعلية أداء الموارد البشرية</vt:lpstr>
      <vt:lpstr>خامساً: تحسين فاعلية أداء الموارد البشرية</vt:lpstr>
      <vt:lpstr>خامساً: تحسين فاعلية أداء الموارد البشرية إعادة الهيكلة من اجل تحسين فاعلية إدارة الموارد البشرية</vt:lpstr>
      <vt:lpstr>خامساً: تحسين فاعلية أداء الموارد البشرية التوريد الخارجي من اجل تحسين فاعلية إدارة الموارد البشرية</vt:lpstr>
      <vt:lpstr>خامساً: تحسين فاعلية أداء الموارد البشرية تحسين فاعلية إدارة الموارد البشرية من خلال إعادة تصميم العملية</vt:lpstr>
      <vt:lpstr>خامساً: تحسين فاعلية أداء الموارد البشرية تحسين فاعلية إدارة الموارد البشرية من خلال إعادة تصميم العملية</vt:lpstr>
      <vt:lpstr>خامساً: تحسين فاعلية أداء الموارد البشرية تحسين فاعلية الموارد البشرية من خلال استعمال تكنولوجيا جديده - نظم معلومات إدارة موارد بشرية</vt:lpstr>
      <vt:lpstr>سادساً: تطبيقات البرمجيات لإدارة الموارد البشرية Software applications for HRM</vt:lpstr>
      <vt:lpstr>سادساً: تطبيقات البرمجيات لإدارة الموارد البشرية Software applications for HRM</vt:lpstr>
      <vt:lpstr>سابعاً:المستقبل لخبراء (لاختصاصي) الموارد البشرية The Future for HR Professionals</vt:lpstr>
      <vt:lpstr>ثامناً: دور رئيس الموارد البشرية The role of the chief of human resources officer</vt:lpstr>
      <vt:lpstr>Case study  إدارة الموارد البشرية والأسهم الخاصة في المستشفى</vt:lpstr>
      <vt:lpstr>Case study  إدارة الموارد البشرية والأسهم الخاصة في المستشفى</vt:lpstr>
      <vt:lpstr>PowerPoint Presentation</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DR.Ahmed Saker 2O14</dc:creator>
  <cp:lastModifiedBy>dalia</cp:lastModifiedBy>
  <cp:revision>106</cp:revision>
  <dcterms:created xsi:type="dcterms:W3CDTF">2019-01-08T20:42:53Z</dcterms:created>
  <dcterms:modified xsi:type="dcterms:W3CDTF">2019-11-24T07:09:04Z</dcterms:modified>
</cp:coreProperties>
</file>