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8" r:id="rId3"/>
    <p:sldId id="259" r:id="rId4"/>
    <p:sldId id="278" r:id="rId5"/>
    <p:sldId id="279" r:id="rId6"/>
    <p:sldId id="280" r:id="rId7"/>
    <p:sldId id="281" r:id="rId8"/>
    <p:sldId id="282" r:id="rId9"/>
    <p:sldId id="283" r:id="rId10"/>
    <p:sldId id="284" r:id="rId11"/>
    <p:sldId id="287" r:id="rId12"/>
    <p:sldId id="285" r:id="rId13"/>
    <p:sldId id="260" r:id="rId14"/>
    <p:sldId id="261" r:id="rId15"/>
    <p:sldId id="262" r:id="rId16"/>
    <p:sldId id="263" r:id="rId17"/>
    <p:sldId id="264" r:id="rId18"/>
    <p:sldId id="265" r:id="rId19"/>
    <p:sldId id="266" r:id="rId20"/>
    <p:sldId id="267" r:id="rId21"/>
    <p:sldId id="268" r:id="rId22"/>
    <p:sldId id="269" r:id="rId23"/>
    <p:sldId id="270" r:id="rId24"/>
    <p:sldId id="271" r:id="rId25"/>
    <p:sldId id="272" r:id="rId26"/>
    <p:sldId id="273" r:id="rId27"/>
    <p:sldId id="274" r:id="rId28"/>
    <p:sldId id="275" r:id="rId29"/>
    <p:sldId id="277" r:id="rId30"/>
    <p:sldId id="276" r:id="rId31"/>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024407C-BEDF-4B3A-951B-4CA5C048325C}">
          <p14:sldIdLst>
            <p14:sldId id="256"/>
          </p14:sldIdLst>
        </p14:section>
        <p14:section name="Untitled Section" id="{174F7599-960D-454B-B76B-25CDF5F1753F}">
          <p14:sldIdLst>
            <p14:sldId id="258"/>
            <p14:sldId id="259"/>
            <p14:sldId id="278"/>
            <p14:sldId id="279"/>
            <p14:sldId id="280"/>
            <p14:sldId id="281"/>
            <p14:sldId id="282"/>
            <p14:sldId id="283"/>
            <p14:sldId id="284"/>
            <p14:sldId id="287"/>
            <p14:sldId id="285"/>
            <p14:sldId id="260"/>
            <p14:sldId id="261"/>
            <p14:sldId id="262"/>
            <p14:sldId id="263"/>
            <p14:sldId id="264"/>
            <p14:sldId id="265"/>
            <p14:sldId id="266"/>
            <p14:sldId id="267"/>
            <p14:sldId id="268"/>
            <p14:sldId id="269"/>
            <p14:sldId id="270"/>
            <p14:sldId id="271"/>
            <p14:sldId id="272"/>
            <p14:sldId id="273"/>
            <p14:sldId id="274"/>
            <p14:sldId id="275"/>
            <p14:sldId id="277"/>
            <p14:sldId id="276"/>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CDC38D1-119A-4672-90DE-643BE1A38BC2}"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pPr rtl="1"/>
          <a:endParaRPr lang="ar-IQ"/>
        </a:p>
      </dgm:t>
    </dgm:pt>
    <dgm:pt modelId="{EFF367EF-B555-4AA2-BDC4-87E0E27B7D89}">
      <dgm:prSet phldrT="[نص]"/>
      <dgm:spPr/>
      <dgm:t>
        <a:bodyPr/>
        <a:lstStyle/>
        <a:p>
          <a:pPr rtl="1"/>
          <a:r>
            <a:rPr lang="en-US" dirty="0" smtClean="0"/>
            <a:t>Strategic management</a:t>
          </a:r>
          <a:endParaRPr lang="ar-IQ" dirty="0"/>
        </a:p>
      </dgm:t>
    </dgm:pt>
    <dgm:pt modelId="{3A1399FF-AA06-4DD4-ABED-F9C89E1C5D43}" type="parTrans" cxnId="{CFF74487-F33B-4CF3-B480-FCB16449F337}">
      <dgm:prSet/>
      <dgm:spPr/>
      <dgm:t>
        <a:bodyPr/>
        <a:lstStyle/>
        <a:p>
          <a:pPr rtl="1"/>
          <a:endParaRPr lang="ar-IQ"/>
        </a:p>
      </dgm:t>
    </dgm:pt>
    <dgm:pt modelId="{878015DB-58E3-4E2A-B515-F3B46E653B3A}" type="sibTrans" cxnId="{CFF74487-F33B-4CF3-B480-FCB16449F337}">
      <dgm:prSet/>
      <dgm:spPr/>
      <dgm:t>
        <a:bodyPr/>
        <a:lstStyle/>
        <a:p>
          <a:pPr rtl="1"/>
          <a:endParaRPr lang="ar-IQ"/>
        </a:p>
      </dgm:t>
    </dgm:pt>
    <dgm:pt modelId="{2C1B911E-1107-44B8-8AD3-B975C37247B5}">
      <dgm:prSet phldrT="[نص]"/>
      <dgm:spPr/>
      <dgm:t>
        <a:bodyPr/>
        <a:lstStyle/>
        <a:p>
          <a:pPr rtl="1"/>
          <a:r>
            <a:rPr lang="ar-IQ" dirty="0" err="1" smtClean="0"/>
            <a:t>اهم</a:t>
          </a:r>
          <a:r>
            <a:rPr lang="ar-IQ" dirty="0" smtClean="0"/>
            <a:t> </a:t>
          </a:r>
          <a:r>
            <a:rPr lang="ar-IQ" dirty="0" err="1" smtClean="0"/>
            <a:t>التعاريف</a:t>
          </a:r>
          <a:endParaRPr lang="ar-IQ" dirty="0"/>
        </a:p>
      </dgm:t>
    </dgm:pt>
    <dgm:pt modelId="{205792AA-6D81-48D1-BBE1-40758E7E001E}" type="parTrans" cxnId="{45C41E28-CB37-4123-BF4F-76874CE857A2}">
      <dgm:prSet/>
      <dgm:spPr/>
      <dgm:t>
        <a:bodyPr/>
        <a:lstStyle/>
        <a:p>
          <a:pPr rtl="1"/>
          <a:endParaRPr lang="ar-IQ"/>
        </a:p>
      </dgm:t>
    </dgm:pt>
    <dgm:pt modelId="{8587B5F9-310B-4EA9-9D9E-A9258F854CF8}" type="sibTrans" cxnId="{45C41E28-CB37-4123-BF4F-76874CE857A2}">
      <dgm:prSet/>
      <dgm:spPr/>
      <dgm:t>
        <a:bodyPr/>
        <a:lstStyle/>
        <a:p>
          <a:pPr rtl="1"/>
          <a:endParaRPr lang="ar-IQ"/>
        </a:p>
      </dgm:t>
    </dgm:pt>
    <dgm:pt modelId="{585A52DB-655C-4753-9D30-A47C40EDDF4A}">
      <dgm:prSet phldrT="[نص]"/>
      <dgm:spPr/>
      <dgm:t>
        <a:bodyPr/>
        <a:lstStyle/>
        <a:p>
          <a:pPr rtl="1"/>
          <a:r>
            <a:rPr lang="ar-IQ" dirty="0" smtClean="0"/>
            <a:t>عقد السبعينات</a:t>
          </a:r>
          <a:endParaRPr lang="ar-IQ" dirty="0"/>
        </a:p>
      </dgm:t>
    </dgm:pt>
    <dgm:pt modelId="{140C9A0E-3799-4AB7-A321-880006F634CA}" type="parTrans" cxnId="{5F9B0C60-5DB5-42EE-976C-217A96C4DFF6}">
      <dgm:prSet/>
      <dgm:spPr/>
      <dgm:t>
        <a:bodyPr/>
        <a:lstStyle/>
        <a:p>
          <a:pPr rtl="1"/>
          <a:endParaRPr lang="ar-IQ"/>
        </a:p>
      </dgm:t>
    </dgm:pt>
    <dgm:pt modelId="{C62F48C5-8302-4B4B-96C7-3817A8143A25}" type="sibTrans" cxnId="{5F9B0C60-5DB5-42EE-976C-217A96C4DFF6}">
      <dgm:prSet/>
      <dgm:spPr/>
      <dgm:t>
        <a:bodyPr/>
        <a:lstStyle/>
        <a:p>
          <a:pPr rtl="1"/>
          <a:endParaRPr lang="ar-IQ"/>
        </a:p>
      </dgm:t>
    </dgm:pt>
    <dgm:pt modelId="{F018FA3A-03A1-4B3D-B234-1B4D694DDAC6}">
      <dgm:prSet phldrT="[نص]"/>
      <dgm:spPr/>
      <dgm:t>
        <a:bodyPr/>
        <a:lstStyle/>
        <a:p>
          <a:pPr rtl="1"/>
          <a:r>
            <a:rPr lang="ar-IQ" dirty="0" smtClean="0"/>
            <a:t>التطور</a:t>
          </a:r>
          <a:endParaRPr lang="ar-IQ" dirty="0"/>
        </a:p>
      </dgm:t>
    </dgm:pt>
    <dgm:pt modelId="{E20A6FCF-7803-4DBD-BA8E-748B4B874734}" type="parTrans" cxnId="{D7C6ED66-82B4-4FA3-9C70-B05D3A9A058C}">
      <dgm:prSet/>
      <dgm:spPr/>
      <dgm:t>
        <a:bodyPr/>
        <a:lstStyle/>
        <a:p>
          <a:pPr rtl="1"/>
          <a:endParaRPr lang="ar-IQ"/>
        </a:p>
      </dgm:t>
    </dgm:pt>
    <dgm:pt modelId="{6FC7F384-7E41-4DE4-A857-DAF3B5F18AFC}" type="sibTrans" cxnId="{D7C6ED66-82B4-4FA3-9C70-B05D3A9A058C}">
      <dgm:prSet/>
      <dgm:spPr/>
      <dgm:t>
        <a:bodyPr/>
        <a:lstStyle/>
        <a:p>
          <a:pPr rtl="1"/>
          <a:endParaRPr lang="ar-IQ"/>
        </a:p>
      </dgm:t>
    </dgm:pt>
    <dgm:pt modelId="{62EF0765-F16F-4B5C-AAEF-98B80BA91F00}" type="pres">
      <dgm:prSet presAssocID="{0CDC38D1-119A-4672-90DE-643BE1A38BC2}" presName="hierChild1" presStyleCnt="0">
        <dgm:presLayoutVars>
          <dgm:orgChart val="1"/>
          <dgm:chPref val="1"/>
          <dgm:dir/>
          <dgm:animOne val="branch"/>
          <dgm:animLvl val="lvl"/>
          <dgm:resizeHandles/>
        </dgm:presLayoutVars>
      </dgm:prSet>
      <dgm:spPr/>
      <dgm:t>
        <a:bodyPr/>
        <a:lstStyle/>
        <a:p>
          <a:pPr rtl="1"/>
          <a:endParaRPr lang="ar-IQ"/>
        </a:p>
      </dgm:t>
    </dgm:pt>
    <dgm:pt modelId="{82236D24-6D69-4F51-9E3F-6349830E3141}" type="pres">
      <dgm:prSet presAssocID="{EFF367EF-B555-4AA2-BDC4-87E0E27B7D89}" presName="hierRoot1" presStyleCnt="0">
        <dgm:presLayoutVars>
          <dgm:hierBranch val="init"/>
        </dgm:presLayoutVars>
      </dgm:prSet>
      <dgm:spPr/>
    </dgm:pt>
    <dgm:pt modelId="{A96165F0-B085-48A2-871F-055191ADB6E6}" type="pres">
      <dgm:prSet presAssocID="{EFF367EF-B555-4AA2-BDC4-87E0E27B7D89}" presName="rootComposite1" presStyleCnt="0"/>
      <dgm:spPr/>
    </dgm:pt>
    <dgm:pt modelId="{56DC922B-2013-4021-8D9F-6A5BE14CB496}" type="pres">
      <dgm:prSet presAssocID="{EFF367EF-B555-4AA2-BDC4-87E0E27B7D89}" presName="rootText1" presStyleLbl="node0" presStyleIdx="0" presStyleCnt="1" custScaleX="262874" custLinFactY="-48535" custLinFactNeighborX="-3242" custLinFactNeighborY="-100000">
        <dgm:presLayoutVars>
          <dgm:chPref val="3"/>
        </dgm:presLayoutVars>
      </dgm:prSet>
      <dgm:spPr/>
      <dgm:t>
        <a:bodyPr/>
        <a:lstStyle/>
        <a:p>
          <a:pPr rtl="1"/>
          <a:endParaRPr lang="ar-IQ"/>
        </a:p>
      </dgm:t>
    </dgm:pt>
    <dgm:pt modelId="{13CA2808-F537-40D1-B738-111AA35F9BDD}" type="pres">
      <dgm:prSet presAssocID="{EFF367EF-B555-4AA2-BDC4-87E0E27B7D89}" presName="rootConnector1" presStyleLbl="node1" presStyleIdx="0" presStyleCnt="0"/>
      <dgm:spPr/>
      <dgm:t>
        <a:bodyPr/>
        <a:lstStyle/>
        <a:p>
          <a:pPr rtl="1"/>
          <a:endParaRPr lang="ar-IQ"/>
        </a:p>
      </dgm:t>
    </dgm:pt>
    <dgm:pt modelId="{300D372F-BC38-4327-A900-29484DE77F39}" type="pres">
      <dgm:prSet presAssocID="{EFF367EF-B555-4AA2-BDC4-87E0E27B7D89}" presName="hierChild2" presStyleCnt="0"/>
      <dgm:spPr/>
    </dgm:pt>
    <dgm:pt modelId="{042262EE-03C4-4C8E-9C16-FE87948E6F4D}" type="pres">
      <dgm:prSet presAssocID="{205792AA-6D81-48D1-BBE1-40758E7E001E}" presName="Name37" presStyleLbl="parChTrans1D2" presStyleIdx="0" presStyleCnt="3"/>
      <dgm:spPr/>
      <dgm:t>
        <a:bodyPr/>
        <a:lstStyle/>
        <a:p>
          <a:pPr rtl="1"/>
          <a:endParaRPr lang="ar-IQ"/>
        </a:p>
      </dgm:t>
    </dgm:pt>
    <dgm:pt modelId="{ED3178DA-2C40-41AB-8F8D-15AAC9BCCDB4}" type="pres">
      <dgm:prSet presAssocID="{2C1B911E-1107-44B8-8AD3-B975C37247B5}" presName="hierRoot2" presStyleCnt="0">
        <dgm:presLayoutVars>
          <dgm:hierBranch val="init"/>
        </dgm:presLayoutVars>
      </dgm:prSet>
      <dgm:spPr/>
    </dgm:pt>
    <dgm:pt modelId="{5C971F4C-4553-4A75-87D7-2106FA6741D5}" type="pres">
      <dgm:prSet presAssocID="{2C1B911E-1107-44B8-8AD3-B975C37247B5}" presName="rootComposite" presStyleCnt="0"/>
      <dgm:spPr/>
    </dgm:pt>
    <dgm:pt modelId="{EF814652-9F5F-422C-94ED-17DE345AC16E}" type="pres">
      <dgm:prSet presAssocID="{2C1B911E-1107-44B8-8AD3-B975C37247B5}" presName="rootText" presStyleLbl="node2" presStyleIdx="0" presStyleCnt="3" custLinFactNeighborX="3400" custLinFactNeighborY="-39134">
        <dgm:presLayoutVars>
          <dgm:chPref val="3"/>
        </dgm:presLayoutVars>
      </dgm:prSet>
      <dgm:spPr/>
      <dgm:t>
        <a:bodyPr/>
        <a:lstStyle/>
        <a:p>
          <a:pPr rtl="1"/>
          <a:endParaRPr lang="ar-IQ"/>
        </a:p>
      </dgm:t>
    </dgm:pt>
    <dgm:pt modelId="{26E55EB3-EC55-4EA7-BAC5-12F0F0CF2381}" type="pres">
      <dgm:prSet presAssocID="{2C1B911E-1107-44B8-8AD3-B975C37247B5}" presName="rootConnector" presStyleLbl="node2" presStyleIdx="0" presStyleCnt="3"/>
      <dgm:spPr/>
      <dgm:t>
        <a:bodyPr/>
        <a:lstStyle/>
        <a:p>
          <a:pPr rtl="1"/>
          <a:endParaRPr lang="ar-IQ"/>
        </a:p>
      </dgm:t>
    </dgm:pt>
    <dgm:pt modelId="{E6396FEC-5014-4A65-AE98-D5D8F92B5A33}" type="pres">
      <dgm:prSet presAssocID="{2C1B911E-1107-44B8-8AD3-B975C37247B5}" presName="hierChild4" presStyleCnt="0"/>
      <dgm:spPr/>
    </dgm:pt>
    <dgm:pt modelId="{9DCBD85A-8F20-4DF2-8993-2496F117CB73}" type="pres">
      <dgm:prSet presAssocID="{2C1B911E-1107-44B8-8AD3-B975C37247B5}" presName="hierChild5" presStyleCnt="0"/>
      <dgm:spPr/>
    </dgm:pt>
    <dgm:pt modelId="{207FBBBD-5C5F-47EF-BDF7-AADBB469DDB6}" type="pres">
      <dgm:prSet presAssocID="{140C9A0E-3799-4AB7-A321-880006F634CA}" presName="Name37" presStyleLbl="parChTrans1D2" presStyleIdx="1" presStyleCnt="3"/>
      <dgm:spPr/>
      <dgm:t>
        <a:bodyPr/>
        <a:lstStyle/>
        <a:p>
          <a:pPr rtl="1"/>
          <a:endParaRPr lang="ar-IQ"/>
        </a:p>
      </dgm:t>
    </dgm:pt>
    <dgm:pt modelId="{AC1D3EA6-FDCC-4A89-B3A7-548EC7D7F419}" type="pres">
      <dgm:prSet presAssocID="{585A52DB-655C-4753-9D30-A47C40EDDF4A}" presName="hierRoot2" presStyleCnt="0">
        <dgm:presLayoutVars>
          <dgm:hierBranch val="init"/>
        </dgm:presLayoutVars>
      </dgm:prSet>
      <dgm:spPr/>
    </dgm:pt>
    <dgm:pt modelId="{2413C09D-9E16-460F-A8F7-935129C3D6AD}" type="pres">
      <dgm:prSet presAssocID="{585A52DB-655C-4753-9D30-A47C40EDDF4A}" presName="rootComposite" presStyleCnt="0"/>
      <dgm:spPr/>
    </dgm:pt>
    <dgm:pt modelId="{1421A480-BCCE-4561-895A-F4BA412E9454}" type="pres">
      <dgm:prSet presAssocID="{585A52DB-655C-4753-9D30-A47C40EDDF4A}" presName="rootText" presStyleLbl="node2" presStyleIdx="1" presStyleCnt="3" custLinFactNeighborX="-3871" custLinFactNeighborY="-39134">
        <dgm:presLayoutVars>
          <dgm:chPref val="3"/>
        </dgm:presLayoutVars>
      </dgm:prSet>
      <dgm:spPr/>
      <dgm:t>
        <a:bodyPr/>
        <a:lstStyle/>
        <a:p>
          <a:pPr rtl="1"/>
          <a:endParaRPr lang="ar-IQ"/>
        </a:p>
      </dgm:t>
    </dgm:pt>
    <dgm:pt modelId="{22F43861-7D36-4D5E-8588-C13DD6188EA4}" type="pres">
      <dgm:prSet presAssocID="{585A52DB-655C-4753-9D30-A47C40EDDF4A}" presName="rootConnector" presStyleLbl="node2" presStyleIdx="1" presStyleCnt="3"/>
      <dgm:spPr/>
      <dgm:t>
        <a:bodyPr/>
        <a:lstStyle/>
        <a:p>
          <a:pPr rtl="1"/>
          <a:endParaRPr lang="ar-IQ"/>
        </a:p>
      </dgm:t>
    </dgm:pt>
    <dgm:pt modelId="{F1239434-D847-4E87-8B60-61A265440900}" type="pres">
      <dgm:prSet presAssocID="{585A52DB-655C-4753-9D30-A47C40EDDF4A}" presName="hierChild4" presStyleCnt="0"/>
      <dgm:spPr/>
    </dgm:pt>
    <dgm:pt modelId="{9D5689E1-AA6B-45A0-AF61-F6BA8CD2BB52}" type="pres">
      <dgm:prSet presAssocID="{585A52DB-655C-4753-9D30-A47C40EDDF4A}" presName="hierChild5" presStyleCnt="0"/>
      <dgm:spPr/>
    </dgm:pt>
    <dgm:pt modelId="{B6B6CB86-0B53-4D42-91A0-4C5F1607F5A9}" type="pres">
      <dgm:prSet presAssocID="{E20A6FCF-7803-4DBD-BA8E-748B4B874734}" presName="Name37" presStyleLbl="parChTrans1D2" presStyleIdx="2" presStyleCnt="3"/>
      <dgm:spPr/>
      <dgm:t>
        <a:bodyPr/>
        <a:lstStyle/>
        <a:p>
          <a:pPr rtl="1"/>
          <a:endParaRPr lang="ar-IQ"/>
        </a:p>
      </dgm:t>
    </dgm:pt>
    <dgm:pt modelId="{FC1FFDBE-79D6-403B-80F6-5D8895C1BF6F}" type="pres">
      <dgm:prSet presAssocID="{F018FA3A-03A1-4B3D-B234-1B4D694DDAC6}" presName="hierRoot2" presStyleCnt="0">
        <dgm:presLayoutVars>
          <dgm:hierBranch val="init"/>
        </dgm:presLayoutVars>
      </dgm:prSet>
      <dgm:spPr/>
    </dgm:pt>
    <dgm:pt modelId="{007E558E-7499-4135-995D-D81499EF11D1}" type="pres">
      <dgm:prSet presAssocID="{F018FA3A-03A1-4B3D-B234-1B4D694DDAC6}" presName="rootComposite" presStyleCnt="0"/>
      <dgm:spPr/>
    </dgm:pt>
    <dgm:pt modelId="{76DF35C2-6F02-4DD0-8D5D-12635CC998A6}" type="pres">
      <dgm:prSet presAssocID="{F018FA3A-03A1-4B3D-B234-1B4D694DDAC6}" presName="rootText" presStyleLbl="node2" presStyleIdx="2" presStyleCnt="3" custLinFactNeighborX="829" custLinFactNeighborY="-39134">
        <dgm:presLayoutVars>
          <dgm:chPref val="3"/>
        </dgm:presLayoutVars>
      </dgm:prSet>
      <dgm:spPr/>
      <dgm:t>
        <a:bodyPr/>
        <a:lstStyle/>
        <a:p>
          <a:pPr rtl="1"/>
          <a:endParaRPr lang="ar-IQ"/>
        </a:p>
      </dgm:t>
    </dgm:pt>
    <dgm:pt modelId="{3396E297-81C4-42EC-9928-56C69E5DE10C}" type="pres">
      <dgm:prSet presAssocID="{F018FA3A-03A1-4B3D-B234-1B4D694DDAC6}" presName="rootConnector" presStyleLbl="node2" presStyleIdx="2" presStyleCnt="3"/>
      <dgm:spPr/>
      <dgm:t>
        <a:bodyPr/>
        <a:lstStyle/>
        <a:p>
          <a:pPr rtl="1"/>
          <a:endParaRPr lang="ar-IQ"/>
        </a:p>
      </dgm:t>
    </dgm:pt>
    <dgm:pt modelId="{58641926-292D-453A-97FE-915D20B85240}" type="pres">
      <dgm:prSet presAssocID="{F018FA3A-03A1-4B3D-B234-1B4D694DDAC6}" presName="hierChild4" presStyleCnt="0"/>
      <dgm:spPr/>
    </dgm:pt>
    <dgm:pt modelId="{2C6BCAD3-BD4C-4DFB-BCD0-1383FE02D74E}" type="pres">
      <dgm:prSet presAssocID="{F018FA3A-03A1-4B3D-B234-1B4D694DDAC6}" presName="hierChild5" presStyleCnt="0"/>
      <dgm:spPr/>
    </dgm:pt>
    <dgm:pt modelId="{DE28CA4B-CE9E-42D6-9808-FB6534C44356}" type="pres">
      <dgm:prSet presAssocID="{EFF367EF-B555-4AA2-BDC4-87E0E27B7D89}" presName="hierChild3" presStyleCnt="0"/>
      <dgm:spPr/>
    </dgm:pt>
  </dgm:ptLst>
  <dgm:cxnLst>
    <dgm:cxn modelId="{78E4DDE8-6F11-495C-A2FB-84FEBEAD8D8B}" type="presOf" srcId="{2C1B911E-1107-44B8-8AD3-B975C37247B5}" destId="{EF814652-9F5F-422C-94ED-17DE345AC16E}" srcOrd="0" destOrd="0" presId="urn:microsoft.com/office/officeart/2005/8/layout/orgChart1"/>
    <dgm:cxn modelId="{9BA5DD29-4733-40A2-9A09-7264A5D96300}" type="presOf" srcId="{E20A6FCF-7803-4DBD-BA8E-748B4B874734}" destId="{B6B6CB86-0B53-4D42-91A0-4C5F1607F5A9}" srcOrd="0" destOrd="0" presId="urn:microsoft.com/office/officeart/2005/8/layout/orgChart1"/>
    <dgm:cxn modelId="{5F9B0C60-5DB5-42EE-976C-217A96C4DFF6}" srcId="{EFF367EF-B555-4AA2-BDC4-87E0E27B7D89}" destId="{585A52DB-655C-4753-9D30-A47C40EDDF4A}" srcOrd="1" destOrd="0" parTransId="{140C9A0E-3799-4AB7-A321-880006F634CA}" sibTransId="{C62F48C5-8302-4B4B-96C7-3817A8143A25}"/>
    <dgm:cxn modelId="{CFF74487-F33B-4CF3-B480-FCB16449F337}" srcId="{0CDC38D1-119A-4672-90DE-643BE1A38BC2}" destId="{EFF367EF-B555-4AA2-BDC4-87E0E27B7D89}" srcOrd="0" destOrd="0" parTransId="{3A1399FF-AA06-4DD4-ABED-F9C89E1C5D43}" sibTransId="{878015DB-58E3-4E2A-B515-F3B46E653B3A}"/>
    <dgm:cxn modelId="{943D53E1-2460-44E2-84C7-156F91E53580}" type="presOf" srcId="{585A52DB-655C-4753-9D30-A47C40EDDF4A}" destId="{1421A480-BCCE-4561-895A-F4BA412E9454}" srcOrd="0" destOrd="0" presId="urn:microsoft.com/office/officeart/2005/8/layout/orgChart1"/>
    <dgm:cxn modelId="{76CD34FB-2A3B-4E2B-AFA1-6B55F1B1E287}" type="presOf" srcId="{140C9A0E-3799-4AB7-A321-880006F634CA}" destId="{207FBBBD-5C5F-47EF-BDF7-AADBB469DDB6}" srcOrd="0" destOrd="0" presId="urn:microsoft.com/office/officeart/2005/8/layout/orgChart1"/>
    <dgm:cxn modelId="{EDB4E498-7457-4B16-8BBB-CCE59D34E950}" type="presOf" srcId="{585A52DB-655C-4753-9D30-A47C40EDDF4A}" destId="{22F43861-7D36-4D5E-8588-C13DD6188EA4}" srcOrd="1" destOrd="0" presId="urn:microsoft.com/office/officeart/2005/8/layout/orgChart1"/>
    <dgm:cxn modelId="{A37C77AE-CB21-490E-8886-BEEE2758BB3C}" type="presOf" srcId="{F018FA3A-03A1-4B3D-B234-1B4D694DDAC6}" destId="{3396E297-81C4-42EC-9928-56C69E5DE10C}" srcOrd="1" destOrd="0" presId="urn:microsoft.com/office/officeart/2005/8/layout/orgChart1"/>
    <dgm:cxn modelId="{77806D02-2735-41BA-B44E-453F87B38471}" type="presOf" srcId="{2C1B911E-1107-44B8-8AD3-B975C37247B5}" destId="{26E55EB3-EC55-4EA7-BAC5-12F0F0CF2381}" srcOrd="1" destOrd="0" presId="urn:microsoft.com/office/officeart/2005/8/layout/orgChart1"/>
    <dgm:cxn modelId="{D7C6ED66-82B4-4FA3-9C70-B05D3A9A058C}" srcId="{EFF367EF-B555-4AA2-BDC4-87E0E27B7D89}" destId="{F018FA3A-03A1-4B3D-B234-1B4D694DDAC6}" srcOrd="2" destOrd="0" parTransId="{E20A6FCF-7803-4DBD-BA8E-748B4B874734}" sibTransId="{6FC7F384-7E41-4DE4-A857-DAF3B5F18AFC}"/>
    <dgm:cxn modelId="{4D4290A1-E908-4D0F-B127-A0CC653D28BF}" type="presOf" srcId="{EFF367EF-B555-4AA2-BDC4-87E0E27B7D89}" destId="{13CA2808-F537-40D1-B738-111AA35F9BDD}" srcOrd="1" destOrd="0" presId="urn:microsoft.com/office/officeart/2005/8/layout/orgChart1"/>
    <dgm:cxn modelId="{F762C7AC-8187-4D5B-BEA1-9046956DB4F1}" type="presOf" srcId="{0CDC38D1-119A-4672-90DE-643BE1A38BC2}" destId="{62EF0765-F16F-4B5C-AAEF-98B80BA91F00}" srcOrd="0" destOrd="0" presId="urn:microsoft.com/office/officeart/2005/8/layout/orgChart1"/>
    <dgm:cxn modelId="{BF2FB618-074B-4BB2-B14F-4AC605D5BD93}" type="presOf" srcId="{205792AA-6D81-48D1-BBE1-40758E7E001E}" destId="{042262EE-03C4-4C8E-9C16-FE87948E6F4D}" srcOrd="0" destOrd="0" presId="urn:microsoft.com/office/officeart/2005/8/layout/orgChart1"/>
    <dgm:cxn modelId="{45C41E28-CB37-4123-BF4F-76874CE857A2}" srcId="{EFF367EF-B555-4AA2-BDC4-87E0E27B7D89}" destId="{2C1B911E-1107-44B8-8AD3-B975C37247B5}" srcOrd="0" destOrd="0" parTransId="{205792AA-6D81-48D1-BBE1-40758E7E001E}" sibTransId="{8587B5F9-310B-4EA9-9D9E-A9258F854CF8}"/>
    <dgm:cxn modelId="{6BF74707-3B1E-4677-9B80-E545016907FE}" type="presOf" srcId="{EFF367EF-B555-4AA2-BDC4-87E0E27B7D89}" destId="{56DC922B-2013-4021-8D9F-6A5BE14CB496}" srcOrd="0" destOrd="0" presId="urn:microsoft.com/office/officeart/2005/8/layout/orgChart1"/>
    <dgm:cxn modelId="{C0494962-A130-4E12-BC75-BF97D8DA4AEF}" type="presOf" srcId="{F018FA3A-03A1-4B3D-B234-1B4D694DDAC6}" destId="{76DF35C2-6F02-4DD0-8D5D-12635CC998A6}" srcOrd="0" destOrd="0" presId="urn:microsoft.com/office/officeart/2005/8/layout/orgChart1"/>
    <dgm:cxn modelId="{4CE5B8F6-1A5D-4C0E-83A7-37F626E1B263}" type="presParOf" srcId="{62EF0765-F16F-4B5C-AAEF-98B80BA91F00}" destId="{82236D24-6D69-4F51-9E3F-6349830E3141}" srcOrd="0" destOrd="0" presId="urn:microsoft.com/office/officeart/2005/8/layout/orgChart1"/>
    <dgm:cxn modelId="{B9BDE8C4-3ACC-4AB0-BC38-A0D28084E268}" type="presParOf" srcId="{82236D24-6D69-4F51-9E3F-6349830E3141}" destId="{A96165F0-B085-48A2-871F-055191ADB6E6}" srcOrd="0" destOrd="0" presId="urn:microsoft.com/office/officeart/2005/8/layout/orgChart1"/>
    <dgm:cxn modelId="{C8C2D55E-9305-4DEF-BEC8-348180D516F5}" type="presParOf" srcId="{A96165F0-B085-48A2-871F-055191ADB6E6}" destId="{56DC922B-2013-4021-8D9F-6A5BE14CB496}" srcOrd="0" destOrd="0" presId="urn:microsoft.com/office/officeart/2005/8/layout/orgChart1"/>
    <dgm:cxn modelId="{27C26059-C1CF-4D5A-A8CC-B66E47AE7E46}" type="presParOf" srcId="{A96165F0-B085-48A2-871F-055191ADB6E6}" destId="{13CA2808-F537-40D1-B738-111AA35F9BDD}" srcOrd="1" destOrd="0" presId="urn:microsoft.com/office/officeart/2005/8/layout/orgChart1"/>
    <dgm:cxn modelId="{D5C7AF8E-B76A-45FD-B7F7-687C4791D1C0}" type="presParOf" srcId="{82236D24-6D69-4F51-9E3F-6349830E3141}" destId="{300D372F-BC38-4327-A900-29484DE77F39}" srcOrd="1" destOrd="0" presId="urn:microsoft.com/office/officeart/2005/8/layout/orgChart1"/>
    <dgm:cxn modelId="{84157ED5-9EC6-431A-BF71-C35809EB1D03}" type="presParOf" srcId="{300D372F-BC38-4327-A900-29484DE77F39}" destId="{042262EE-03C4-4C8E-9C16-FE87948E6F4D}" srcOrd="0" destOrd="0" presId="urn:microsoft.com/office/officeart/2005/8/layout/orgChart1"/>
    <dgm:cxn modelId="{9A61CF1B-B959-4436-A197-A9578308ECF3}" type="presParOf" srcId="{300D372F-BC38-4327-A900-29484DE77F39}" destId="{ED3178DA-2C40-41AB-8F8D-15AAC9BCCDB4}" srcOrd="1" destOrd="0" presId="urn:microsoft.com/office/officeart/2005/8/layout/orgChart1"/>
    <dgm:cxn modelId="{BB8D1A66-F685-4326-953B-1DA4D37581FF}" type="presParOf" srcId="{ED3178DA-2C40-41AB-8F8D-15AAC9BCCDB4}" destId="{5C971F4C-4553-4A75-87D7-2106FA6741D5}" srcOrd="0" destOrd="0" presId="urn:microsoft.com/office/officeart/2005/8/layout/orgChart1"/>
    <dgm:cxn modelId="{B68B5945-6F47-4E61-BA3A-E03CA7FE9564}" type="presParOf" srcId="{5C971F4C-4553-4A75-87D7-2106FA6741D5}" destId="{EF814652-9F5F-422C-94ED-17DE345AC16E}" srcOrd="0" destOrd="0" presId="urn:microsoft.com/office/officeart/2005/8/layout/orgChart1"/>
    <dgm:cxn modelId="{35721D97-60A6-4F97-96D3-5AE5D9E83CE4}" type="presParOf" srcId="{5C971F4C-4553-4A75-87D7-2106FA6741D5}" destId="{26E55EB3-EC55-4EA7-BAC5-12F0F0CF2381}" srcOrd="1" destOrd="0" presId="urn:microsoft.com/office/officeart/2005/8/layout/orgChart1"/>
    <dgm:cxn modelId="{D8EA2CDB-3D05-4092-B922-4F10F728EA46}" type="presParOf" srcId="{ED3178DA-2C40-41AB-8F8D-15AAC9BCCDB4}" destId="{E6396FEC-5014-4A65-AE98-D5D8F92B5A33}" srcOrd="1" destOrd="0" presId="urn:microsoft.com/office/officeart/2005/8/layout/orgChart1"/>
    <dgm:cxn modelId="{A2EAA80B-CBF7-49B5-B05F-FDDDF111D4C1}" type="presParOf" srcId="{ED3178DA-2C40-41AB-8F8D-15AAC9BCCDB4}" destId="{9DCBD85A-8F20-4DF2-8993-2496F117CB73}" srcOrd="2" destOrd="0" presId="urn:microsoft.com/office/officeart/2005/8/layout/orgChart1"/>
    <dgm:cxn modelId="{37CA943E-A5F6-460E-930E-B12AD29AE8A0}" type="presParOf" srcId="{300D372F-BC38-4327-A900-29484DE77F39}" destId="{207FBBBD-5C5F-47EF-BDF7-AADBB469DDB6}" srcOrd="2" destOrd="0" presId="urn:microsoft.com/office/officeart/2005/8/layout/orgChart1"/>
    <dgm:cxn modelId="{6B2E3CE3-2AF8-4622-BBD3-8F0572A57422}" type="presParOf" srcId="{300D372F-BC38-4327-A900-29484DE77F39}" destId="{AC1D3EA6-FDCC-4A89-B3A7-548EC7D7F419}" srcOrd="3" destOrd="0" presId="urn:microsoft.com/office/officeart/2005/8/layout/orgChart1"/>
    <dgm:cxn modelId="{870EED3C-996D-4539-8889-3CE3D34DCF00}" type="presParOf" srcId="{AC1D3EA6-FDCC-4A89-B3A7-548EC7D7F419}" destId="{2413C09D-9E16-460F-A8F7-935129C3D6AD}" srcOrd="0" destOrd="0" presId="urn:microsoft.com/office/officeart/2005/8/layout/orgChart1"/>
    <dgm:cxn modelId="{0F19F2B4-AE63-477C-9C6D-E4234BD1B06E}" type="presParOf" srcId="{2413C09D-9E16-460F-A8F7-935129C3D6AD}" destId="{1421A480-BCCE-4561-895A-F4BA412E9454}" srcOrd="0" destOrd="0" presId="urn:microsoft.com/office/officeart/2005/8/layout/orgChart1"/>
    <dgm:cxn modelId="{B983167C-B51B-4F2A-A510-0ED0D321F80D}" type="presParOf" srcId="{2413C09D-9E16-460F-A8F7-935129C3D6AD}" destId="{22F43861-7D36-4D5E-8588-C13DD6188EA4}" srcOrd="1" destOrd="0" presId="urn:microsoft.com/office/officeart/2005/8/layout/orgChart1"/>
    <dgm:cxn modelId="{A210EB96-489C-4859-948A-8D8622C83EE6}" type="presParOf" srcId="{AC1D3EA6-FDCC-4A89-B3A7-548EC7D7F419}" destId="{F1239434-D847-4E87-8B60-61A265440900}" srcOrd="1" destOrd="0" presId="urn:microsoft.com/office/officeart/2005/8/layout/orgChart1"/>
    <dgm:cxn modelId="{20B44ABA-7065-4A02-9993-901B3D57B0FE}" type="presParOf" srcId="{AC1D3EA6-FDCC-4A89-B3A7-548EC7D7F419}" destId="{9D5689E1-AA6B-45A0-AF61-F6BA8CD2BB52}" srcOrd="2" destOrd="0" presId="urn:microsoft.com/office/officeart/2005/8/layout/orgChart1"/>
    <dgm:cxn modelId="{9B73C50C-917F-4A94-8F3A-7C21971B1167}" type="presParOf" srcId="{300D372F-BC38-4327-A900-29484DE77F39}" destId="{B6B6CB86-0B53-4D42-91A0-4C5F1607F5A9}" srcOrd="4" destOrd="0" presId="urn:microsoft.com/office/officeart/2005/8/layout/orgChart1"/>
    <dgm:cxn modelId="{DAE4419A-634B-47D5-ADF2-DB0A7C37B009}" type="presParOf" srcId="{300D372F-BC38-4327-A900-29484DE77F39}" destId="{FC1FFDBE-79D6-403B-80F6-5D8895C1BF6F}" srcOrd="5" destOrd="0" presId="urn:microsoft.com/office/officeart/2005/8/layout/orgChart1"/>
    <dgm:cxn modelId="{724EDF8F-8F38-4D1C-A9CC-26E7D8682FD7}" type="presParOf" srcId="{FC1FFDBE-79D6-403B-80F6-5D8895C1BF6F}" destId="{007E558E-7499-4135-995D-D81499EF11D1}" srcOrd="0" destOrd="0" presId="urn:microsoft.com/office/officeart/2005/8/layout/orgChart1"/>
    <dgm:cxn modelId="{AC121838-F5D1-45B7-98A5-B68CBCB76C6F}" type="presParOf" srcId="{007E558E-7499-4135-995D-D81499EF11D1}" destId="{76DF35C2-6F02-4DD0-8D5D-12635CC998A6}" srcOrd="0" destOrd="0" presId="urn:microsoft.com/office/officeart/2005/8/layout/orgChart1"/>
    <dgm:cxn modelId="{94A512F0-E537-4C83-80EC-133AA971958C}" type="presParOf" srcId="{007E558E-7499-4135-995D-D81499EF11D1}" destId="{3396E297-81C4-42EC-9928-56C69E5DE10C}" srcOrd="1" destOrd="0" presId="urn:microsoft.com/office/officeart/2005/8/layout/orgChart1"/>
    <dgm:cxn modelId="{29DCC807-3E02-4A67-A781-86FFFC28D45C}" type="presParOf" srcId="{FC1FFDBE-79D6-403B-80F6-5D8895C1BF6F}" destId="{58641926-292D-453A-97FE-915D20B85240}" srcOrd="1" destOrd="0" presId="urn:microsoft.com/office/officeart/2005/8/layout/orgChart1"/>
    <dgm:cxn modelId="{8BE4CE61-9ECD-4C58-A64A-E70A97023D31}" type="presParOf" srcId="{FC1FFDBE-79D6-403B-80F6-5D8895C1BF6F}" destId="{2C6BCAD3-BD4C-4DFB-BCD0-1383FE02D74E}" srcOrd="2" destOrd="0" presId="urn:microsoft.com/office/officeart/2005/8/layout/orgChart1"/>
    <dgm:cxn modelId="{45B74F85-D9D8-4660-BFC6-886631AF7EA7}" type="presParOf" srcId="{82236D24-6D69-4F51-9E3F-6349830E3141}" destId="{DE28CA4B-CE9E-42D6-9808-FB6534C44356}"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7A5F1C4-2C01-4FF3-B97E-D845EB9B46D8}" type="doc">
      <dgm:prSet loTypeId="urn:microsoft.com/office/officeart/2005/8/layout/radial1" loCatId="cycle" qsTypeId="urn:microsoft.com/office/officeart/2005/8/quickstyle/simple1" qsCatId="simple" csTypeId="urn:microsoft.com/office/officeart/2005/8/colors/accent1_2" csCatId="accent1" phldr="1"/>
      <dgm:spPr/>
      <dgm:t>
        <a:bodyPr/>
        <a:lstStyle/>
        <a:p>
          <a:pPr rtl="1"/>
          <a:endParaRPr lang="ar-IQ"/>
        </a:p>
      </dgm:t>
    </dgm:pt>
    <dgm:pt modelId="{CDC1E277-C994-4025-9A96-E626A99439FF}">
      <dgm:prSet phldrT="[نص]"/>
      <dgm:spPr/>
      <dgm:t>
        <a:bodyPr/>
        <a:lstStyle/>
        <a:p>
          <a:pPr rtl="1"/>
          <a:r>
            <a:rPr lang="ar-IQ" dirty="0" smtClean="0"/>
            <a:t>مهارات المدير الاستراتيجة</a:t>
          </a:r>
          <a:endParaRPr lang="ar-IQ" dirty="0"/>
        </a:p>
      </dgm:t>
    </dgm:pt>
    <dgm:pt modelId="{943075C8-3751-419D-967F-895D7E130174}" type="parTrans" cxnId="{EDFC3CA7-8CFB-411A-8793-AAC53920D246}">
      <dgm:prSet/>
      <dgm:spPr/>
      <dgm:t>
        <a:bodyPr/>
        <a:lstStyle/>
        <a:p>
          <a:pPr rtl="1"/>
          <a:endParaRPr lang="ar-IQ"/>
        </a:p>
      </dgm:t>
    </dgm:pt>
    <dgm:pt modelId="{F6EA2D73-36E2-46BC-9E4C-01EBF82C5C0E}" type="sibTrans" cxnId="{EDFC3CA7-8CFB-411A-8793-AAC53920D246}">
      <dgm:prSet/>
      <dgm:spPr/>
      <dgm:t>
        <a:bodyPr/>
        <a:lstStyle/>
        <a:p>
          <a:pPr rtl="1"/>
          <a:endParaRPr lang="ar-IQ"/>
        </a:p>
      </dgm:t>
    </dgm:pt>
    <dgm:pt modelId="{6FDB3963-D282-41DC-A863-84F3AC9154B0}">
      <dgm:prSet phldrT="[نص]"/>
      <dgm:spPr/>
      <dgm:t>
        <a:bodyPr/>
        <a:lstStyle/>
        <a:p>
          <a:pPr rtl="1"/>
          <a:r>
            <a:rPr lang="ar-IQ" dirty="0" smtClean="0"/>
            <a:t>إحاطة جيدة</a:t>
          </a:r>
          <a:endParaRPr lang="ar-IQ" dirty="0"/>
        </a:p>
      </dgm:t>
    </dgm:pt>
    <dgm:pt modelId="{C0266355-370C-4763-9FE8-B5E4BBF27A27}" type="parTrans" cxnId="{028F3143-1BB5-4E1B-98AA-C81374F712C7}">
      <dgm:prSet/>
      <dgm:spPr/>
      <dgm:t>
        <a:bodyPr/>
        <a:lstStyle/>
        <a:p>
          <a:pPr rtl="1"/>
          <a:endParaRPr lang="ar-IQ"/>
        </a:p>
      </dgm:t>
    </dgm:pt>
    <dgm:pt modelId="{FFDB98EC-2ABC-4F81-872D-8B4978D1B3E8}" type="sibTrans" cxnId="{028F3143-1BB5-4E1B-98AA-C81374F712C7}">
      <dgm:prSet/>
      <dgm:spPr/>
      <dgm:t>
        <a:bodyPr/>
        <a:lstStyle/>
        <a:p>
          <a:pPr rtl="1"/>
          <a:endParaRPr lang="ar-IQ"/>
        </a:p>
      </dgm:t>
    </dgm:pt>
    <dgm:pt modelId="{04C4363D-AC32-4A09-8630-E1F3392D92A3}">
      <dgm:prSet phldrT="[نص]"/>
      <dgm:spPr/>
      <dgm:t>
        <a:bodyPr/>
        <a:lstStyle/>
        <a:p>
          <a:pPr rtl="1"/>
          <a:r>
            <a:rPr lang="ar-IQ" dirty="0" smtClean="0"/>
            <a:t>نشاط متميز</a:t>
          </a:r>
          <a:endParaRPr lang="ar-IQ" dirty="0"/>
        </a:p>
      </dgm:t>
    </dgm:pt>
    <dgm:pt modelId="{B3EAF360-5D65-4AD5-AC4C-CD563D7BBC43}" type="parTrans" cxnId="{E21EE7A0-A067-4F27-86B8-88DFA74DE5DA}">
      <dgm:prSet/>
      <dgm:spPr/>
      <dgm:t>
        <a:bodyPr/>
        <a:lstStyle/>
        <a:p>
          <a:pPr rtl="1"/>
          <a:endParaRPr lang="ar-IQ"/>
        </a:p>
      </dgm:t>
    </dgm:pt>
    <dgm:pt modelId="{0EF58AAE-F4AA-4703-8561-3CFBCA75E644}" type="sibTrans" cxnId="{E21EE7A0-A067-4F27-86B8-88DFA74DE5DA}">
      <dgm:prSet/>
      <dgm:spPr/>
      <dgm:t>
        <a:bodyPr/>
        <a:lstStyle/>
        <a:p>
          <a:pPr rtl="1"/>
          <a:endParaRPr lang="ar-IQ"/>
        </a:p>
      </dgm:t>
    </dgm:pt>
    <dgm:pt modelId="{1EE59A30-4DBE-4400-90AD-CCD51084D4B1}">
      <dgm:prSet phldrT="[نص]"/>
      <dgm:spPr/>
      <dgm:t>
        <a:bodyPr/>
        <a:lstStyle/>
        <a:p>
          <a:pPr rtl="1"/>
          <a:r>
            <a:rPr lang="ar-IQ" dirty="0" smtClean="0"/>
            <a:t>سياسة جيدة</a:t>
          </a:r>
          <a:endParaRPr lang="ar-IQ" dirty="0"/>
        </a:p>
      </dgm:t>
    </dgm:pt>
    <dgm:pt modelId="{84F39224-3A73-4D2E-AF81-A7450F31EC6B}" type="parTrans" cxnId="{D88F0C84-AF2D-494C-8B31-94F24B643C2C}">
      <dgm:prSet/>
      <dgm:spPr/>
      <dgm:t>
        <a:bodyPr/>
        <a:lstStyle/>
        <a:p>
          <a:pPr rtl="1"/>
          <a:endParaRPr lang="ar-IQ"/>
        </a:p>
      </dgm:t>
    </dgm:pt>
    <dgm:pt modelId="{516FE41F-A6D8-45D7-A46C-5A7837D459DD}" type="sibTrans" cxnId="{D88F0C84-AF2D-494C-8B31-94F24B643C2C}">
      <dgm:prSet/>
      <dgm:spPr/>
      <dgm:t>
        <a:bodyPr/>
        <a:lstStyle/>
        <a:p>
          <a:pPr rtl="1"/>
          <a:endParaRPr lang="ar-IQ"/>
        </a:p>
      </dgm:t>
    </dgm:pt>
    <dgm:pt modelId="{5EE129EF-9CE9-443B-A106-4CB15DA83B60}">
      <dgm:prSet phldrT="[نص]"/>
      <dgm:spPr/>
      <dgm:t>
        <a:bodyPr/>
        <a:lstStyle/>
        <a:p>
          <a:pPr rtl="1"/>
          <a:r>
            <a:rPr lang="ar-IQ" dirty="0" smtClean="0"/>
            <a:t>خبرة ومعرفة</a:t>
          </a:r>
          <a:endParaRPr lang="ar-IQ" dirty="0"/>
        </a:p>
      </dgm:t>
    </dgm:pt>
    <dgm:pt modelId="{CB892AB0-7138-4D41-9E17-A80771D64938}" type="parTrans" cxnId="{3DCB6346-D323-4192-A137-9C96491D2AEF}">
      <dgm:prSet/>
      <dgm:spPr/>
      <dgm:t>
        <a:bodyPr/>
        <a:lstStyle/>
        <a:p>
          <a:pPr rtl="1"/>
          <a:endParaRPr lang="ar-IQ"/>
        </a:p>
      </dgm:t>
    </dgm:pt>
    <dgm:pt modelId="{4F20B72F-5479-4605-961E-6187E4522C2B}" type="sibTrans" cxnId="{3DCB6346-D323-4192-A137-9C96491D2AEF}">
      <dgm:prSet/>
      <dgm:spPr/>
      <dgm:t>
        <a:bodyPr/>
        <a:lstStyle/>
        <a:p>
          <a:pPr rtl="1"/>
          <a:endParaRPr lang="ar-IQ"/>
        </a:p>
      </dgm:t>
    </dgm:pt>
    <dgm:pt modelId="{2947454D-500C-4D58-B4BB-D39CC30E335C}">
      <dgm:prSet/>
      <dgm:spPr/>
      <dgm:t>
        <a:bodyPr/>
        <a:lstStyle/>
        <a:p>
          <a:pPr rtl="1"/>
          <a:r>
            <a:rPr lang="ar-IQ" dirty="0" smtClean="0"/>
            <a:t>قابلية الدفع نحو الهدف</a:t>
          </a:r>
          <a:endParaRPr lang="ar-IQ" dirty="0"/>
        </a:p>
      </dgm:t>
    </dgm:pt>
    <dgm:pt modelId="{AF4855AF-F1D3-4A35-9040-CED65D9C3626}" type="parTrans" cxnId="{CE16833E-C860-4A79-8D27-7F5C11E37284}">
      <dgm:prSet/>
      <dgm:spPr/>
      <dgm:t>
        <a:bodyPr/>
        <a:lstStyle/>
        <a:p>
          <a:pPr rtl="1"/>
          <a:endParaRPr lang="ar-IQ"/>
        </a:p>
      </dgm:t>
    </dgm:pt>
    <dgm:pt modelId="{C7BC4DF2-719D-46D9-B9F6-61A7A4791332}" type="sibTrans" cxnId="{CE16833E-C860-4A79-8D27-7F5C11E37284}">
      <dgm:prSet/>
      <dgm:spPr/>
      <dgm:t>
        <a:bodyPr/>
        <a:lstStyle/>
        <a:p>
          <a:pPr rtl="1"/>
          <a:endParaRPr lang="ar-IQ"/>
        </a:p>
      </dgm:t>
    </dgm:pt>
    <dgm:pt modelId="{C1B90C17-331E-4327-A874-148A0A5A1817}" type="pres">
      <dgm:prSet presAssocID="{17A5F1C4-2C01-4FF3-B97E-D845EB9B46D8}" presName="cycle" presStyleCnt="0">
        <dgm:presLayoutVars>
          <dgm:chMax val="1"/>
          <dgm:dir/>
          <dgm:animLvl val="ctr"/>
          <dgm:resizeHandles val="exact"/>
        </dgm:presLayoutVars>
      </dgm:prSet>
      <dgm:spPr/>
      <dgm:t>
        <a:bodyPr/>
        <a:lstStyle/>
        <a:p>
          <a:endParaRPr lang="en-US"/>
        </a:p>
      </dgm:t>
    </dgm:pt>
    <dgm:pt modelId="{0EB53B8C-BB1E-42E0-9FF8-F3E377834696}" type="pres">
      <dgm:prSet presAssocID="{CDC1E277-C994-4025-9A96-E626A99439FF}" presName="centerShape" presStyleLbl="node0" presStyleIdx="0" presStyleCnt="1"/>
      <dgm:spPr/>
      <dgm:t>
        <a:bodyPr/>
        <a:lstStyle/>
        <a:p>
          <a:endParaRPr lang="en-US"/>
        </a:p>
      </dgm:t>
    </dgm:pt>
    <dgm:pt modelId="{90EF38A2-3163-4AD9-818D-1CB1C8E43A8B}" type="pres">
      <dgm:prSet presAssocID="{C0266355-370C-4763-9FE8-B5E4BBF27A27}" presName="Name9" presStyleLbl="parChTrans1D2" presStyleIdx="0" presStyleCnt="5"/>
      <dgm:spPr/>
      <dgm:t>
        <a:bodyPr/>
        <a:lstStyle/>
        <a:p>
          <a:endParaRPr lang="en-US"/>
        </a:p>
      </dgm:t>
    </dgm:pt>
    <dgm:pt modelId="{E1CE1B8E-DB1F-4793-8F6A-B08A1B73E43E}" type="pres">
      <dgm:prSet presAssocID="{C0266355-370C-4763-9FE8-B5E4BBF27A27}" presName="connTx" presStyleLbl="parChTrans1D2" presStyleIdx="0" presStyleCnt="5"/>
      <dgm:spPr/>
      <dgm:t>
        <a:bodyPr/>
        <a:lstStyle/>
        <a:p>
          <a:endParaRPr lang="en-US"/>
        </a:p>
      </dgm:t>
    </dgm:pt>
    <dgm:pt modelId="{F24BE44C-DED2-4B91-9706-E015D3F89918}" type="pres">
      <dgm:prSet presAssocID="{6FDB3963-D282-41DC-A863-84F3AC9154B0}" presName="node" presStyleLbl="node1" presStyleIdx="0" presStyleCnt="5" custRadScaleRad="98451" custRadScaleInc="4104">
        <dgm:presLayoutVars>
          <dgm:bulletEnabled val="1"/>
        </dgm:presLayoutVars>
      </dgm:prSet>
      <dgm:spPr/>
      <dgm:t>
        <a:bodyPr/>
        <a:lstStyle/>
        <a:p>
          <a:endParaRPr lang="en-US"/>
        </a:p>
      </dgm:t>
    </dgm:pt>
    <dgm:pt modelId="{BC9C3708-92E3-493D-A37B-3874737EDAF2}" type="pres">
      <dgm:prSet presAssocID="{AF4855AF-F1D3-4A35-9040-CED65D9C3626}" presName="Name9" presStyleLbl="parChTrans1D2" presStyleIdx="1" presStyleCnt="5"/>
      <dgm:spPr/>
      <dgm:t>
        <a:bodyPr/>
        <a:lstStyle/>
        <a:p>
          <a:endParaRPr lang="en-US"/>
        </a:p>
      </dgm:t>
    </dgm:pt>
    <dgm:pt modelId="{69DF9ABA-75CB-42D0-A724-0F8EA2FA21E5}" type="pres">
      <dgm:prSet presAssocID="{AF4855AF-F1D3-4A35-9040-CED65D9C3626}" presName="connTx" presStyleLbl="parChTrans1D2" presStyleIdx="1" presStyleCnt="5"/>
      <dgm:spPr/>
      <dgm:t>
        <a:bodyPr/>
        <a:lstStyle/>
        <a:p>
          <a:endParaRPr lang="en-US"/>
        </a:p>
      </dgm:t>
    </dgm:pt>
    <dgm:pt modelId="{B5D89422-DC7D-4159-8BC5-19887394B525}" type="pres">
      <dgm:prSet presAssocID="{2947454D-500C-4D58-B4BB-D39CC30E335C}" presName="node" presStyleLbl="node1" presStyleIdx="1" presStyleCnt="5">
        <dgm:presLayoutVars>
          <dgm:bulletEnabled val="1"/>
        </dgm:presLayoutVars>
      </dgm:prSet>
      <dgm:spPr/>
      <dgm:t>
        <a:bodyPr/>
        <a:lstStyle/>
        <a:p>
          <a:endParaRPr lang="en-US"/>
        </a:p>
      </dgm:t>
    </dgm:pt>
    <dgm:pt modelId="{674A8891-19B0-4AAC-8546-978E29EE41CC}" type="pres">
      <dgm:prSet presAssocID="{B3EAF360-5D65-4AD5-AC4C-CD563D7BBC43}" presName="Name9" presStyleLbl="parChTrans1D2" presStyleIdx="2" presStyleCnt="5"/>
      <dgm:spPr/>
      <dgm:t>
        <a:bodyPr/>
        <a:lstStyle/>
        <a:p>
          <a:endParaRPr lang="en-US"/>
        </a:p>
      </dgm:t>
    </dgm:pt>
    <dgm:pt modelId="{ADA51A42-BD01-4354-89EF-2D4E48E9296C}" type="pres">
      <dgm:prSet presAssocID="{B3EAF360-5D65-4AD5-AC4C-CD563D7BBC43}" presName="connTx" presStyleLbl="parChTrans1D2" presStyleIdx="2" presStyleCnt="5"/>
      <dgm:spPr/>
      <dgm:t>
        <a:bodyPr/>
        <a:lstStyle/>
        <a:p>
          <a:endParaRPr lang="en-US"/>
        </a:p>
      </dgm:t>
    </dgm:pt>
    <dgm:pt modelId="{A49E5FD3-28C4-4998-B799-E7FC34F299E4}" type="pres">
      <dgm:prSet presAssocID="{04C4363D-AC32-4A09-8630-E1F3392D92A3}" presName="node" presStyleLbl="node1" presStyleIdx="2" presStyleCnt="5">
        <dgm:presLayoutVars>
          <dgm:bulletEnabled val="1"/>
        </dgm:presLayoutVars>
      </dgm:prSet>
      <dgm:spPr/>
      <dgm:t>
        <a:bodyPr/>
        <a:lstStyle/>
        <a:p>
          <a:endParaRPr lang="en-US"/>
        </a:p>
      </dgm:t>
    </dgm:pt>
    <dgm:pt modelId="{85034CFE-506C-48F7-A8DE-CFFC8563426A}" type="pres">
      <dgm:prSet presAssocID="{84F39224-3A73-4D2E-AF81-A7450F31EC6B}" presName="Name9" presStyleLbl="parChTrans1D2" presStyleIdx="3" presStyleCnt="5"/>
      <dgm:spPr/>
      <dgm:t>
        <a:bodyPr/>
        <a:lstStyle/>
        <a:p>
          <a:endParaRPr lang="en-US"/>
        </a:p>
      </dgm:t>
    </dgm:pt>
    <dgm:pt modelId="{38F5E77D-EF38-40DC-B4BD-9D4506C31AB7}" type="pres">
      <dgm:prSet presAssocID="{84F39224-3A73-4D2E-AF81-A7450F31EC6B}" presName="connTx" presStyleLbl="parChTrans1D2" presStyleIdx="3" presStyleCnt="5"/>
      <dgm:spPr/>
      <dgm:t>
        <a:bodyPr/>
        <a:lstStyle/>
        <a:p>
          <a:endParaRPr lang="en-US"/>
        </a:p>
      </dgm:t>
    </dgm:pt>
    <dgm:pt modelId="{674D32D8-6E73-48F4-8B09-6F6BC84F60E5}" type="pres">
      <dgm:prSet presAssocID="{1EE59A30-4DBE-4400-90AD-CCD51084D4B1}" presName="node" presStyleLbl="node1" presStyleIdx="3" presStyleCnt="5">
        <dgm:presLayoutVars>
          <dgm:bulletEnabled val="1"/>
        </dgm:presLayoutVars>
      </dgm:prSet>
      <dgm:spPr/>
      <dgm:t>
        <a:bodyPr/>
        <a:lstStyle/>
        <a:p>
          <a:endParaRPr lang="en-US"/>
        </a:p>
      </dgm:t>
    </dgm:pt>
    <dgm:pt modelId="{9825811B-E17E-42FA-8567-B33FB8147D4E}" type="pres">
      <dgm:prSet presAssocID="{CB892AB0-7138-4D41-9E17-A80771D64938}" presName="Name9" presStyleLbl="parChTrans1D2" presStyleIdx="4" presStyleCnt="5"/>
      <dgm:spPr/>
      <dgm:t>
        <a:bodyPr/>
        <a:lstStyle/>
        <a:p>
          <a:endParaRPr lang="en-US"/>
        </a:p>
      </dgm:t>
    </dgm:pt>
    <dgm:pt modelId="{F74A2BF0-7ECC-479C-8511-39590F176E80}" type="pres">
      <dgm:prSet presAssocID="{CB892AB0-7138-4D41-9E17-A80771D64938}" presName="connTx" presStyleLbl="parChTrans1D2" presStyleIdx="4" presStyleCnt="5"/>
      <dgm:spPr/>
      <dgm:t>
        <a:bodyPr/>
        <a:lstStyle/>
        <a:p>
          <a:endParaRPr lang="en-US"/>
        </a:p>
      </dgm:t>
    </dgm:pt>
    <dgm:pt modelId="{E3E39D78-B5E5-4092-BA76-02C739A65A64}" type="pres">
      <dgm:prSet presAssocID="{5EE129EF-9CE9-443B-A106-4CB15DA83B60}" presName="node" presStyleLbl="node1" presStyleIdx="4" presStyleCnt="5">
        <dgm:presLayoutVars>
          <dgm:bulletEnabled val="1"/>
        </dgm:presLayoutVars>
      </dgm:prSet>
      <dgm:spPr/>
      <dgm:t>
        <a:bodyPr/>
        <a:lstStyle/>
        <a:p>
          <a:endParaRPr lang="en-US"/>
        </a:p>
      </dgm:t>
    </dgm:pt>
  </dgm:ptLst>
  <dgm:cxnLst>
    <dgm:cxn modelId="{E21EE7A0-A067-4F27-86B8-88DFA74DE5DA}" srcId="{CDC1E277-C994-4025-9A96-E626A99439FF}" destId="{04C4363D-AC32-4A09-8630-E1F3392D92A3}" srcOrd="2" destOrd="0" parTransId="{B3EAF360-5D65-4AD5-AC4C-CD563D7BBC43}" sibTransId="{0EF58AAE-F4AA-4703-8561-3CFBCA75E644}"/>
    <dgm:cxn modelId="{83833758-761A-4B4E-B7C2-EEB703B551A9}" type="presOf" srcId="{CB892AB0-7138-4D41-9E17-A80771D64938}" destId="{9825811B-E17E-42FA-8567-B33FB8147D4E}" srcOrd="0" destOrd="0" presId="urn:microsoft.com/office/officeart/2005/8/layout/radial1"/>
    <dgm:cxn modelId="{1404772A-E07E-4371-AF64-691ACFED29A0}" type="presOf" srcId="{B3EAF360-5D65-4AD5-AC4C-CD563D7BBC43}" destId="{ADA51A42-BD01-4354-89EF-2D4E48E9296C}" srcOrd="1" destOrd="0" presId="urn:microsoft.com/office/officeart/2005/8/layout/radial1"/>
    <dgm:cxn modelId="{82902FF5-5DDD-4911-940D-25762533E266}" type="presOf" srcId="{CDC1E277-C994-4025-9A96-E626A99439FF}" destId="{0EB53B8C-BB1E-42E0-9FF8-F3E377834696}" srcOrd="0" destOrd="0" presId="urn:microsoft.com/office/officeart/2005/8/layout/radial1"/>
    <dgm:cxn modelId="{A6AE6813-6C15-4508-847A-A2354172003E}" type="presOf" srcId="{B3EAF360-5D65-4AD5-AC4C-CD563D7BBC43}" destId="{674A8891-19B0-4AAC-8546-978E29EE41CC}" srcOrd="0" destOrd="0" presId="urn:microsoft.com/office/officeart/2005/8/layout/radial1"/>
    <dgm:cxn modelId="{4E22EBC3-0ED4-44B3-B147-DAB8B9D66E1C}" type="presOf" srcId="{1EE59A30-4DBE-4400-90AD-CCD51084D4B1}" destId="{674D32D8-6E73-48F4-8B09-6F6BC84F60E5}" srcOrd="0" destOrd="0" presId="urn:microsoft.com/office/officeart/2005/8/layout/radial1"/>
    <dgm:cxn modelId="{028F3143-1BB5-4E1B-98AA-C81374F712C7}" srcId="{CDC1E277-C994-4025-9A96-E626A99439FF}" destId="{6FDB3963-D282-41DC-A863-84F3AC9154B0}" srcOrd="0" destOrd="0" parTransId="{C0266355-370C-4763-9FE8-B5E4BBF27A27}" sibTransId="{FFDB98EC-2ABC-4F81-872D-8B4978D1B3E8}"/>
    <dgm:cxn modelId="{54F82D43-4F58-433C-B4BE-382D6C8047CB}" type="presOf" srcId="{5EE129EF-9CE9-443B-A106-4CB15DA83B60}" destId="{E3E39D78-B5E5-4092-BA76-02C739A65A64}" srcOrd="0" destOrd="0" presId="urn:microsoft.com/office/officeart/2005/8/layout/radial1"/>
    <dgm:cxn modelId="{7E659804-CEDF-430C-9EC1-8D0D5A46C9A6}" type="presOf" srcId="{84F39224-3A73-4D2E-AF81-A7450F31EC6B}" destId="{38F5E77D-EF38-40DC-B4BD-9D4506C31AB7}" srcOrd="1" destOrd="0" presId="urn:microsoft.com/office/officeart/2005/8/layout/radial1"/>
    <dgm:cxn modelId="{3BC8B73D-272C-4ECD-BF05-2C09F4AFA47C}" type="presOf" srcId="{2947454D-500C-4D58-B4BB-D39CC30E335C}" destId="{B5D89422-DC7D-4159-8BC5-19887394B525}" srcOrd="0" destOrd="0" presId="urn:microsoft.com/office/officeart/2005/8/layout/radial1"/>
    <dgm:cxn modelId="{3DCB6346-D323-4192-A137-9C96491D2AEF}" srcId="{CDC1E277-C994-4025-9A96-E626A99439FF}" destId="{5EE129EF-9CE9-443B-A106-4CB15DA83B60}" srcOrd="4" destOrd="0" parTransId="{CB892AB0-7138-4D41-9E17-A80771D64938}" sibTransId="{4F20B72F-5479-4605-961E-6187E4522C2B}"/>
    <dgm:cxn modelId="{8453B710-AC1C-424E-BF39-342EA673E719}" type="presOf" srcId="{84F39224-3A73-4D2E-AF81-A7450F31EC6B}" destId="{85034CFE-506C-48F7-A8DE-CFFC8563426A}" srcOrd="0" destOrd="0" presId="urn:microsoft.com/office/officeart/2005/8/layout/radial1"/>
    <dgm:cxn modelId="{F0D51C1B-42BE-4A86-AEC1-7DACADF51EC9}" type="presOf" srcId="{CB892AB0-7138-4D41-9E17-A80771D64938}" destId="{F74A2BF0-7ECC-479C-8511-39590F176E80}" srcOrd="1" destOrd="0" presId="urn:microsoft.com/office/officeart/2005/8/layout/radial1"/>
    <dgm:cxn modelId="{CE16833E-C860-4A79-8D27-7F5C11E37284}" srcId="{CDC1E277-C994-4025-9A96-E626A99439FF}" destId="{2947454D-500C-4D58-B4BB-D39CC30E335C}" srcOrd="1" destOrd="0" parTransId="{AF4855AF-F1D3-4A35-9040-CED65D9C3626}" sibTransId="{C7BC4DF2-719D-46D9-B9F6-61A7A4791332}"/>
    <dgm:cxn modelId="{330CC61C-80FA-4F66-8F92-6B04134DD075}" type="presOf" srcId="{04C4363D-AC32-4A09-8630-E1F3392D92A3}" destId="{A49E5FD3-28C4-4998-B799-E7FC34F299E4}" srcOrd="0" destOrd="0" presId="urn:microsoft.com/office/officeart/2005/8/layout/radial1"/>
    <dgm:cxn modelId="{738BF01C-4001-4FF0-B787-3D8F396630F1}" type="presOf" srcId="{6FDB3963-D282-41DC-A863-84F3AC9154B0}" destId="{F24BE44C-DED2-4B91-9706-E015D3F89918}" srcOrd="0" destOrd="0" presId="urn:microsoft.com/office/officeart/2005/8/layout/radial1"/>
    <dgm:cxn modelId="{D88F0C84-AF2D-494C-8B31-94F24B643C2C}" srcId="{CDC1E277-C994-4025-9A96-E626A99439FF}" destId="{1EE59A30-4DBE-4400-90AD-CCD51084D4B1}" srcOrd="3" destOrd="0" parTransId="{84F39224-3A73-4D2E-AF81-A7450F31EC6B}" sibTransId="{516FE41F-A6D8-45D7-A46C-5A7837D459DD}"/>
    <dgm:cxn modelId="{F38092EB-E839-4E3D-BE5A-36DC028E4225}" type="presOf" srcId="{C0266355-370C-4763-9FE8-B5E4BBF27A27}" destId="{90EF38A2-3163-4AD9-818D-1CB1C8E43A8B}" srcOrd="0" destOrd="0" presId="urn:microsoft.com/office/officeart/2005/8/layout/radial1"/>
    <dgm:cxn modelId="{9AA00F95-8223-4324-9E56-283A8F4D0EE5}" type="presOf" srcId="{C0266355-370C-4763-9FE8-B5E4BBF27A27}" destId="{E1CE1B8E-DB1F-4793-8F6A-B08A1B73E43E}" srcOrd="1" destOrd="0" presId="urn:microsoft.com/office/officeart/2005/8/layout/radial1"/>
    <dgm:cxn modelId="{AB627DE6-38EE-4860-8E37-63F818E30F14}" type="presOf" srcId="{AF4855AF-F1D3-4A35-9040-CED65D9C3626}" destId="{BC9C3708-92E3-493D-A37B-3874737EDAF2}" srcOrd="0" destOrd="0" presId="urn:microsoft.com/office/officeart/2005/8/layout/radial1"/>
    <dgm:cxn modelId="{13505213-AB1E-47E9-956F-A76245523D3F}" type="presOf" srcId="{AF4855AF-F1D3-4A35-9040-CED65D9C3626}" destId="{69DF9ABA-75CB-42D0-A724-0F8EA2FA21E5}" srcOrd="1" destOrd="0" presId="urn:microsoft.com/office/officeart/2005/8/layout/radial1"/>
    <dgm:cxn modelId="{EDFC3CA7-8CFB-411A-8793-AAC53920D246}" srcId="{17A5F1C4-2C01-4FF3-B97E-D845EB9B46D8}" destId="{CDC1E277-C994-4025-9A96-E626A99439FF}" srcOrd="0" destOrd="0" parTransId="{943075C8-3751-419D-967F-895D7E130174}" sibTransId="{F6EA2D73-36E2-46BC-9E4C-01EBF82C5C0E}"/>
    <dgm:cxn modelId="{EEB21940-A61F-4123-87B6-1B0475E205EF}" type="presOf" srcId="{17A5F1C4-2C01-4FF3-B97E-D845EB9B46D8}" destId="{C1B90C17-331E-4327-A874-148A0A5A1817}" srcOrd="0" destOrd="0" presId="urn:microsoft.com/office/officeart/2005/8/layout/radial1"/>
    <dgm:cxn modelId="{67EBC54E-6117-47C7-A457-A5960857B307}" type="presParOf" srcId="{C1B90C17-331E-4327-A874-148A0A5A1817}" destId="{0EB53B8C-BB1E-42E0-9FF8-F3E377834696}" srcOrd="0" destOrd="0" presId="urn:microsoft.com/office/officeart/2005/8/layout/radial1"/>
    <dgm:cxn modelId="{CD8C31BD-B096-4FAF-ACD5-F81FA5B46432}" type="presParOf" srcId="{C1B90C17-331E-4327-A874-148A0A5A1817}" destId="{90EF38A2-3163-4AD9-818D-1CB1C8E43A8B}" srcOrd="1" destOrd="0" presId="urn:microsoft.com/office/officeart/2005/8/layout/radial1"/>
    <dgm:cxn modelId="{BFA3D275-78F7-47B8-AE5A-005C75697E6C}" type="presParOf" srcId="{90EF38A2-3163-4AD9-818D-1CB1C8E43A8B}" destId="{E1CE1B8E-DB1F-4793-8F6A-B08A1B73E43E}" srcOrd="0" destOrd="0" presId="urn:microsoft.com/office/officeart/2005/8/layout/radial1"/>
    <dgm:cxn modelId="{05D2F2D5-9E0F-4DA6-AA42-7B8F2702BA5E}" type="presParOf" srcId="{C1B90C17-331E-4327-A874-148A0A5A1817}" destId="{F24BE44C-DED2-4B91-9706-E015D3F89918}" srcOrd="2" destOrd="0" presId="urn:microsoft.com/office/officeart/2005/8/layout/radial1"/>
    <dgm:cxn modelId="{0402F23A-D233-4785-AA35-402073E6C6A7}" type="presParOf" srcId="{C1B90C17-331E-4327-A874-148A0A5A1817}" destId="{BC9C3708-92E3-493D-A37B-3874737EDAF2}" srcOrd="3" destOrd="0" presId="urn:microsoft.com/office/officeart/2005/8/layout/radial1"/>
    <dgm:cxn modelId="{1A31197C-03CB-490F-9FFF-0B48B35D092E}" type="presParOf" srcId="{BC9C3708-92E3-493D-A37B-3874737EDAF2}" destId="{69DF9ABA-75CB-42D0-A724-0F8EA2FA21E5}" srcOrd="0" destOrd="0" presId="urn:microsoft.com/office/officeart/2005/8/layout/radial1"/>
    <dgm:cxn modelId="{0220773C-5B53-48B7-B6C7-DF96D52876AC}" type="presParOf" srcId="{C1B90C17-331E-4327-A874-148A0A5A1817}" destId="{B5D89422-DC7D-4159-8BC5-19887394B525}" srcOrd="4" destOrd="0" presId="urn:microsoft.com/office/officeart/2005/8/layout/radial1"/>
    <dgm:cxn modelId="{5891EEC2-64E7-4216-81DD-0488E3310C50}" type="presParOf" srcId="{C1B90C17-331E-4327-A874-148A0A5A1817}" destId="{674A8891-19B0-4AAC-8546-978E29EE41CC}" srcOrd="5" destOrd="0" presId="urn:microsoft.com/office/officeart/2005/8/layout/radial1"/>
    <dgm:cxn modelId="{C9B776C5-4863-467C-ACA7-29C1C93BCE89}" type="presParOf" srcId="{674A8891-19B0-4AAC-8546-978E29EE41CC}" destId="{ADA51A42-BD01-4354-89EF-2D4E48E9296C}" srcOrd="0" destOrd="0" presId="urn:microsoft.com/office/officeart/2005/8/layout/radial1"/>
    <dgm:cxn modelId="{BFF17213-261D-429A-85F9-A64EB9912285}" type="presParOf" srcId="{C1B90C17-331E-4327-A874-148A0A5A1817}" destId="{A49E5FD3-28C4-4998-B799-E7FC34F299E4}" srcOrd="6" destOrd="0" presId="urn:microsoft.com/office/officeart/2005/8/layout/radial1"/>
    <dgm:cxn modelId="{E35EBE8D-B4F3-4724-BD5F-348E40E5DAE6}" type="presParOf" srcId="{C1B90C17-331E-4327-A874-148A0A5A1817}" destId="{85034CFE-506C-48F7-A8DE-CFFC8563426A}" srcOrd="7" destOrd="0" presId="urn:microsoft.com/office/officeart/2005/8/layout/radial1"/>
    <dgm:cxn modelId="{8CBD4808-FE6E-4597-B436-3BF96BAA1EA7}" type="presParOf" srcId="{85034CFE-506C-48F7-A8DE-CFFC8563426A}" destId="{38F5E77D-EF38-40DC-B4BD-9D4506C31AB7}" srcOrd="0" destOrd="0" presId="urn:microsoft.com/office/officeart/2005/8/layout/radial1"/>
    <dgm:cxn modelId="{DF6522F4-414A-4420-98E6-D531B9209FDE}" type="presParOf" srcId="{C1B90C17-331E-4327-A874-148A0A5A1817}" destId="{674D32D8-6E73-48F4-8B09-6F6BC84F60E5}" srcOrd="8" destOrd="0" presId="urn:microsoft.com/office/officeart/2005/8/layout/radial1"/>
    <dgm:cxn modelId="{F9502BB2-F801-44B8-85A6-58D3EA7BB19A}" type="presParOf" srcId="{C1B90C17-331E-4327-A874-148A0A5A1817}" destId="{9825811B-E17E-42FA-8567-B33FB8147D4E}" srcOrd="9" destOrd="0" presId="urn:microsoft.com/office/officeart/2005/8/layout/radial1"/>
    <dgm:cxn modelId="{8CCD15D8-6D43-4327-8395-694477C247B8}" type="presParOf" srcId="{9825811B-E17E-42FA-8567-B33FB8147D4E}" destId="{F74A2BF0-7ECC-479C-8511-39590F176E80}" srcOrd="0" destOrd="0" presId="urn:microsoft.com/office/officeart/2005/8/layout/radial1"/>
    <dgm:cxn modelId="{22AA50B5-FD7E-4982-A775-14B00DB436F7}" type="presParOf" srcId="{C1B90C17-331E-4327-A874-148A0A5A1817}" destId="{E3E39D78-B5E5-4092-BA76-02C739A65A64}" srcOrd="10"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2EDAA03-D3B9-4CF2-8420-B1F71D5430FE}" type="doc">
      <dgm:prSet loTypeId="urn:microsoft.com/office/officeart/2005/8/layout/radial1" loCatId="cycle" qsTypeId="urn:microsoft.com/office/officeart/2005/8/quickstyle/simple1" qsCatId="simple" csTypeId="urn:microsoft.com/office/officeart/2005/8/colors/accent1_2" csCatId="accent1" phldr="1"/>
      <dgm:spPr/>
      <dgm:t>
        <a:bodyPr/>
        <a:lstStyle/>
        <a:p>
          <a:pPr rtl="1"/>
          <a:endParaRPr lang="ar-IQ"/>
        </a:p>
      </dgm:t>
    </dgm:pt>
    <dgm:pt modelId="{58EAB211-7B14-4548-BA97-837601EB4BC9}">
      <dgm:prSet phldrT="[نص]" custT="1"/>
      <dgm:spPr/>
      <dgm:t>
        <a:bodyPr/>
        <a:lstStyle/>
        <a:p>
          <a:pPr rtl="1"/>
          <a:r>
            <a:rPr lang="ar-IQ" sz="2800" dirty="0" smtClean="0"/>
            <a:t>مكونات الإدارة الإستراتيجية </a:t>
          </a:r>
          <a:endParaRPr lang="ar-IQ" sz="2800" dirty="0"/>
        </a:p>
      </dgm:t>
    </dgm:pt>
    <dgm:pt modelId="{3CB64698-2374-4121-8253-BE1AA220FD5B}" type="parTrans" cxnId="{E7EBA746-8A52-4859-A471-97F907D31DF2}">
      <dgm:prSet/>
      <dgm:spPr/>
      <dgm:t>
        <a:bodyPr/>
        <a:lstStyle/>
        <a:p>
          <a:pPr rtl="1"/>
          <a:endParaRPr lang="ar-IQ"/>
        </a:p>
      </dgm:t>
    </dgm:pt>
    <dgm:pt modelId="{55F99BA9-FA9E-4564-A22E-F2FFB28783B9}" type="sibTrans" cxnId="{E7EBA746-8A52-4859-A471-97F907D31DF2}">
      <dgm:prSet/>
      <dgm:spPr/>
      <dgm:t>
        <a:bodyPr/>
        <a:lstStyle/>
        <a:p>
          <a:pPr rtl="1"/>
          <a:endParaRPr lang="ar-IQ"/>
        </a:p>
      </dgm:t>
    </dgm:pt>
    <dgm:pt modelId="{85998E15-3147-437F-93B0-3C13BFC68A88}">
      <dgm:prSet phldrT="[نص]" custT="1"/>
      <dgm:spPr/>
      <dgm:t>
        <a:bodyPr/>
        <a:lstStyle/>
        <a:p>
          <a:pPr rtl="1"/>
          <a:r>
            <a:rPr lang="ar-IQ" sz="2000" dirty="0" smtClean="0"/>
            <a:t>التحليل </a:t>
          </a:r>
          <a:r>
            <a:rPr lang="ar-IQ" sz="2000" dirty="0" err="1" smtClean="0"/>
            <a:t>الاسترايجي</a:t>
          </a:r>
          <a:r>
            <a:rPr lang="ar-IQ" sz="2000" dirty="0" smtClean="0"/>
            <a:t> لعوامل البيئة  الخارجية  الفرص والتهديدات </a:t>
          </a:r>
          <a:endParaRPr lang="ar-IQ" sz="2000" dirty="0"/>
        </a:p>
      </dgm:t>
    </dgm:pt>
    <dgm:pt modelId="{532E877A-AC8D-4F96-9BBF-310409FB56BB}" type="parTrans" cxnId="{691691ED-2CB6-4229-B3DC-AE2343946EB0}">
      <dgm:prSet/>
      <dgm:spPr/>
      <dgm:t>
        <a:bodyPr/>
        <a:lstStyle/>
        <a:p>
          <a:pPr rtl="1"/>
          <a:endParaRPr lang="ar-IQ"/>
        </a:p>
      </dgm:t>
    </dgm:pt>
    <dgm:pt modelId="{3D10487C-0286-4539-99F5-10EA89AAA334}" type="sibTrans" cxnId="{691691ED-2CB6-4229-B3DC-AE2343946EB0}">
      <dgm:prSet/>
      <dgm:spPr/>
      <dgm:t>
        <a:bodyPr/>
        <a:lstStyle/>
        <a:p>
          <a:pPr rtl="1"/>
          <a:endParaRPr lang="ar-IQ"/>
        </a:p>
      </dgm:t>
    </dgm:pt>
    <dgm:pt modelId="{FD2F5392-3E70-4DF4-918D-30598F2E174F}">
      <dgm:prSet phldrT="[نص]"/>
      <dgm:spPr/>
      <dgm:t>
        <a:bodyPr/>
        <a:lstStyle/>
        <a:p>
          <a:pPr rtl="1"/>
          <a:r>
            <a:rPr lang="ar-IQ" dirty="0" smtClean="0"/>
            <a:t>التوجه الاستراتيجي رسالة المنظمة </a:t>
          </a:r>
          <a:r>
            <a:rPr lang="ar-IQ" dirty="0" err="1" smtClean="0"/>
            <a:t>واهدافها</a:t>
          </a:r>
          <a:r>
            <a:rPr lang="ar-IQ" dirty="0" smtClean="0"/>
            <a:t> </a:t>
          </a:r>
          <a:endParaRPr lang="ar-IQ" dirty="0"/>
        </a:p>
      </dgm:t>
    </dgm:pt>
    <dgm:pt modelId="{06B98842-53FC-49B3-869C-416F4095FFCE}" type="parTrans" cxnId="{24A1B6AC-3D26-4137-BC79-FFBDDCBA74DA}">
      <dgm:prSet/>
      <dgm:spPr/>
      <dgm:t>
        <a:bodyPr/>
        <a:lstStyle/>
        <a:p>
          <a:pPr rtl="1"/>
          <a:endParaRPr lang="ar-IQ"/>
        </a:p>
      </dgm:t>
    </dgm:pt>
    <dgm:pt modelId="{0DDC937E-B6DC-40EB-8815-E7F39BBAF51C}" type="sibTrans" cxnId="{24A1B6AC-3D26-4137-BC79-FFBDDCBA74DA}">
      <dgm:prSet/>
      <dgm:spPr/>
      <dgm:t>
        <a:bodyPr/>
        <a:lstStyle/>
        <a:p>
          <a:pPr rtl="1"/>
          <a:endParaRPr lang="ar-IQ"/>
        </a:p>
      </dgm:t>
    </dgm:pt>
    <dgm:pt modelId="{0838E3B7-0C0F-413B-ACF9-BB7952E2F580}">
      <dgm:prSet phldrT="[نص]"/>
      <dgm:spPr/>
      <dgm:t>
        <a:bodyPr/>
        <a:lstStyle/>
        <a:p>
          <a:pPr rtl="1"/>
          <a:r>
            <a:rPr lang="ar-IQ" dirty="0" smtClean="0"/>
            <a:t>الرقابة </a:t>
          </a:r>
          <a:r>
            <a:rPr lang="ar-IQ" dirty="0" err="1" smtClean="0"/>
            <a:t>الاستراتيجية</a:t>
          </a:r>
          <a:endParaRPr lang="ar-IQ" dirty="0"/>
        </a:p>
      </dgm:t>
    </dgm:pt>
    <dgm:pt modelId="{84F8A8CA-0AF9-4FE7-9B77-7ED1B43B67D6}" type="parTrans" cxnId="{327AB6C0-07C0-48B1-B304-DD5A4D3FF78C}">
      <dgm:prSet/>
      <dgm:spPr/>
      <dgm:t>
        <a:bodyPr/>
        <a:lstStyle/>
        <a:p>
          <a:pPr rtl="1"/>
          <a:endParaRPr lang="ar-IQ"/>
        </a:p>
      </dgm:t>
    </dgm:pt>
    <dgm:pt modelId="{AA9BECBC-67E1-4D9B-9076-9A7332D3E600}" type="sibTrans" cxnId="{327AB6C0-07C0-48B1-B304-DD5A4D3FF78C}">
      <dgm:prSet/>
      <dgm:spPr/>
      <dgm:t>
        <a:bodyPr/>
        <a:lstStyle/>
        <a:p>
          <a:pPr rtl="1"/>
          <a:endParaRPr lang="ar-IQ"/>
        </a:p>
      </dgm:t>
    </dgm:pt>
    <dgm:pt modelId="{F4548D41-BC57-4986-81E6-040D9A643A16}">
      <dgm:prSet phldrT="[نص]" custT="1"/>
      <dgm:spPr/>
      <dgm:t>
        <a:bodyPr/>
        <a:lstStyle/>
        <a:p>
          <a:pPr rtl="1"/>
          <a:r>
            <a:rPr lang="ar-IQ" sz="2000" dirty="0" smtClean="0"/>
            <a:t>التحليل الاستراتيجي لعوامل البيئة الداخلية نقاط القوة والضعف</a:t>
          </a:r>
          <a:endParaRPr lang="ar-IQ" sz="2000" dirty="0"/>
        </a:p>
      </dgm:t>
    </dgm:pt>
    <dgm:pt modelId="{D5B9971D-3C40-4CC8-84E9-1F9D1A2533AC}" type="parTrans" cxnId="{F2C4718A-F36A-410A-9B81-2A0B146C9217}">
      <dgm:prSet/>
      <dgm:spPr/>
      <dgm:t>
        <a:bodyPr/>
        <a:lstStyle/>
        <a:p>
          <a:pPr rtl="1"/>
          <a:endParaRPr lang="ar-IQ"/>
        </a:p>
      </dgm:t>
    </dgm:pt>
    <dgm:pt modelId="{B31BCE0B-5B3C-451D-982A-ED35D9566F45}" type="sibTrans" cxnId="{F2C4718A-F36A-410A-9B81-2A0B146C9217}">
      <dgm:prSet/>
      <dgm:spPr/>
      <dgm:t>
        <a:bodyPr/>
        <a:lstStyle/>
        <a:p>
          <a:pPr rtl="1"/>
          <a:endParaRPr lang="ar-IQ"/>
        </a:p>
      </dgm:t>
    </dgm:pt>
    <dgm:pt modelId="{FA94F127-557C-404C-B96C-5668B7294530}">
      <dgm:prSet/>
      <dgm:spPr/>
      <dgm:t>
        <a:bodyPr/>
        <a:lstStyle/>
        <a:p>
          <a:pPr rtl="1"/>
          <a:r>
            <a:rPr lang="ar-IQ" dirty="0" smtClean="0"/>
            <a:t>التنفيذ الاستراتيجي</a:t>
          </a:r>
          <a:endParaRPr lang="ar-IQ" dirty="0"/>
        </a:p>
      </dgm:t>
    </dgm:pt>
    <dgm:pt modelId="{A3BB9C17-BB6B-4FD8-9861-7619A07E3324}" type="parTrans" cxnId="{0FC892AC-1949-4C79-A105-501E5ECBA3E5}">
      <dgm:prSet/>
      <dgm:spPr/>
      <dgm:t>
        <a:bodyPr/>
        <a:lstStyle/>
        <a:p>
          <a:pPr rtl="1"/>
          <a:endParaRPr lang="ar-IQ"/>
        </a:p>
      </dgm:t>
    </dgm:pt>
    <dgm:pt modelId="{DAABFBEA-216B-48AC-850D-215ED6C3F2BD}" type="sibTrans" cxnId="{0FC892AC-1949-4C79-A105-501E5ECBA3E5}">
      <dgm:prSet/>
      <dgm:spPr/>
      <dgm:t>
        <a:bodyPr/>
        <a:lstStyle/>
        <a:p>
          <a:pPr rtl="1"/>
          <a:endParaRPr lang="ar-IQ"/>
        </a:p>
      </dgm:t>
    </dgm:pt>
    <dgm:pt modelId="{E8301AA5-D93C-42D0-B424-6A7ECE1D32DC}">
      <dgm:prSet/>
      <dgm:spPr/>
      <dgm:t>
        <a:bodyPr/>
        <a:lstStyle/>
        <a:p>
          <a:pPr rtl="1"/>
          <a:r>
            <a:rPr lang="ar-IQ" dirty="0" smtClean="0"/>
            <a:t>الاختيار الاستراتيجي</a:t>
          </a:r>
          <a:endParaRPr lang="ar-IQ" dirty="0"/>
        </a:p>
      </dgm:t>
    </dgm:pt>
    <dgm:pt modelId="{96CE8C97-5108-4B97-AE4D-E380A09C0A6D}" type="parTrans" cxnId="{4D4E80B7-4CA9-44A3-8B30-8369F0F3DC5F}">
      <dgm:prSet/>
      <dgm:spPr/>
      <dgm:t>
        <a:bodyPr/>
        <a:lstStyle/>
        <a:p>
          <a:pPr rtl="1"/>
          <a:endParaRPr lang="ar-IQ"/>
        </a:p>
      </dgm:t>
    </dgm:pt>
    <dgm:pt modelId="{BEE40209-B547-4425-A34E-34D600D8581D}" type="sibTrans" cxnId="{4D4E80B7-4CA9-44A3-8B30-8369F0F3DC5F}">
      <dgm:prSet/>
      <dgm:spPr/>
      <dgm:t>
        <a:bodyPr/>
        <a:lstStyle/>
        <a:p>
          <a:pPr rtl="1"/>
          <a:endParaRPr lang="ar-IQ"/>
        </a:p>
      </dgm:t>
    </dgm:pt>
    <dgm:pt modelId="{67A00BF0-259E-43B5-9A07-AC16F35EE0AA}">
      <dgm:prSet/>
      <dgm:spPr/>
      <dgm:t>
        <a:bodyPr/>
        <a:lstStyle/>
        <a:p>
          <a:pPr rtl="1"/>
          <a:r>
            <a:rPr lang="ar-IQ" dirty="0" smtClean="0"/>
            <a:t>تحديد الموقف الاستراتيجي</a:t>
          </a:r>
          <a:endParaRPr lang="ar-IQ" dirty="0"/>
        </a:p>
      </dgm:t>
    </dgm:pt>
    <dgm:pt modelId="{53780F10-6E89-46D3-B06B-AB53403A8431}" type="parTrans" cxnId="{83EDB351-3B1D-4CA4-A472-9ADFB9AD678E}">
      <dgm:prSet/>
      <dgm:spPr/>
      <dgm:t>
        <a:bodyPr/>
        <a:lstStyle/>
        <a:p>
          <a:pPr rtl="1"/>
          <a:endParaRPr lang="ar-IQ"/>
        </a:p>
      </dgm:t>
    </dgm:pt>
    <dgm:pt modelId="{3E43A518-DE48-4696-A787-4D6EBAA6C87F}" type="sibTrans" cxnId="{83EDB351-3B1D-4CA4-A472-9ADFB9AD678E}">
      <dgm:prSet/>
      <dgm:spPr/>
      <dgm:t>
        <a:bodyPr/>
        <a:lstStyle/>
        <a:p>
          <a:pPr rtl="1"/>
          <a:endParaRPr lang="ar-IQ"/>
        </a:p>
      </dgm:t>
    </dgm:pt>
    <dgm:pt modelId="{D4B7181F-950A-4D95-9E59-DC7D5E3FDF86}" type="pres">
      <dgm:prSet presAssocID="{C2EDAA03-D3B9-4CF2-8420-B1F71D5430FE}" presName="cycle" presStyleCnt="0">
        <dgm:presLayoutVars>
          <dgm:chMax val="1"/>
          <dgm:dir/>
          <dgm:animLvl val="ctr"/>
          <dgm:resizeHandles val="exact"/>
        </dgm:presLayoutVars>
      </dgm:prSet>
      <dgm:spPr/>
      <dgm:t>
        <a:bodyPr/>
        <a:lstStyle/>
        <a:p>
          <a:pPr rtl="1"/>
          <a:endParaRPr lang="ar-IQ"/>
        </a:p>
      </dgm:t>
    </dgm:pt>
    <dgm:pt modelId="{BDF1C9B8-91CF-4D59-AD7F-61483EB2367E}" type="pres">
      <dgm:prSet presAssocID="{58EAB211-7B14-4548-BA97-837601EB4BC9}" presName="centerShape" presStyleLbl="node0" presStyleIdx="0" presStyleCnt="1" custScaleX="168899" custScaleY="68030"/>
      <dgm:spPr>
        <a:prstGeom prst="flowChartAlternateProcess">
          <a:avLst/>
        </a:prstGeom>
      </dgm:spPr>
      <dgm:t>
        <a:bodyPr/>
        <a:lstStyle/>
        <a:p>
          <a:pPr rtl="1"/>
          <a:endParaRPr lang="ar-IQ"/>
        </a:p>
      </dgm:t>
    </dgm:pt>
    <dgm:pt modelId="{BA1F2A44-D762-4047-AA33-9D1D12741C5B}" type="pres">
      <dgm:prSet presAssocID="{532E877A-AC8D-4F96-9BBF-310409FB56BB}" presName="Name9" presStyleLbl="parChTrans1D2" presStyleIdx="0" presStyleCnt="7"/>
      <dgm:spPr/>
      <dgm:t>
        <a:bodyPr/>
        <a:lstStyle/>
        <a:p>
          <a:pPr rtl="1"/>
          <a:endParaRPr lang="ar-IQ"/>
        </a:p>
      </dgm:t>
    </dgm:pt>
    <dgm:pt modelId="{45D3BE78-6E92-4E80-9A5F-FCBCA07792D6}" type="pres">
      <dgm:prSet presAssocID="{532E877A-AC8D-4F96-9BBF-310409FB56BB}" presName="connTx" presStyleLbl="parChTrans1D2" presStyleIdx="0" presStyleCnt="7"/>
      <dgm:spPr/>
      <dgm:t>
        <a:bodyPr/>
        <a:lstStyle/>
        <a:p>
          <a:pPr rtl="1"/>
          <a:endParaRPr lang="ar-IQ"/>
        </a:p>
      </dgm:t>
    </dgm:pt>
    <dgm:pt modelId="{BB2865B2-C43D-4930-9E4C-07E3FAE9ABB1}" type="pres">
      <dgm:prSet presAssocID="{85998E15-3147-437F-93B0-3C13BFC68A88}" presName="node" presStyleLbl="node1" presStyleIdx="0" presStyleCnt="7" custScaleX="121678">
        <dgm:presLayoutVars>
          <dgm:bulletEnabled val="1"/>
        </dgm:presLayoutVars>
      </dgm:prSet>
      <dgm:spPr>
        <a:prstGeom prst="roundRect">
          <a:avLst/>
        </a:prstGeom>
      </dgm:spPr>
      <dgm:t>
        <a:bodyPr/>
        <a:lstStyle/>
        <a:p>
          <a:pPr rtl="1"/>
          <a:endParaRPr lang="ar-IQ"/>
        </a:p>
      </dgm:t>
    </dgm:pt>
    <dgm:pt modelId="{E5A29B91-308E-4FDC-A6DB-DFDCFB8D857D}" type="pres">
      <dgm:prSet presAssocID="{06B98842-53FC-49B3-869C-416F4095FFCE}" presName="Name9" presStyleLbl="parChTrans1D2" presStyleIdx="1" presStyleCnt="7"/>
      <dgm:spPr/>
      <dgm:t>
        <a:bodyPr/>
        <a:lstStyle/>
        <a:p>
          <a:pPr rtl="1"/>
          <a:endParaRPr lang="ar-IQ"/>
        </a:p>
      </dgm:t>
    </dgm:pt>
    <dgm:pt modelId="{FF704F00-6BA4-4916-B465-54BF524D5745}" type="pres">
      <dgm:prSet presAssocID="{06B98842-53FC-49B3-869C-416F4095FFCE}" presName="connTx" presStyleLbl="parChTrans1D2" presStyleIdx="1" presStyleCnt="7"/>
      <dgm:spPr/>
      <dgm:t>
        <a:bodyPr/>
        <a:lstStyle/>
        <a:p>
          <a:pPr rtl="1"/>
          <a:endParaRPr lang="ar-IQ"/>
        </a:p>
      </dgm:t>
    </dgm:pt>
    <dgm:pt modelId="{647ACC12-814B-4142-B2BA-27D9D1FCB0DC}" type="pres">
      <dgm:prSet presAssocID="{FD2F5392-3E70-4DF4-918D-30598F2E174F}" presName="node" presStyleLbl="node1" presStyleIdx="1" presStyleCnt="7" custRadScaleRad="134366" custRadScaleInc="12809">
        <dgm:presLayoutVars>
          <dgm:bulletEnabled val="1"/>
        </dgm:presLayoutVars>
      </dgm:prSet>
      <dgm:spPr>
        <a:prstGeom prst="roundRect">
          <a:avLst/>
        </a:prstGeom>
      </dgm:spPr>
      <dgm:t>
        <a:bodyPr/>
        <a:lstStyle/>
        <a:p>
          <a:pPr rtl="1"/>
          <a:endParaRPr lang="ar-IQ"/>
        </a:p>
      </dgm:t>
    </dgm:pt>
    <dgm:pt modelId="{B2635650-1CEA-45D1-913E-4F805A13FFD5}" type="pres">
      <dgm:prSet presAssocID="{53780F10-6E89-46D3-B06B-AB53403A8431}" presName="Name9" presStyleLbl="parChTrans1D2" presStyleIdx="2" presStyleCnt="7"/>
      <dgm:spPr/>
      <dgm:t>
        <a:bodyPr/>
        <a:lstStyle/>
        <a:p>
          <a:endParaRPr lang="en-US"/>
        </a:p>
      </dgm:t>
    </dgm:pt>
    <dgm:pt modelId="{0CD87C67-7E1A-49EB-84D0-0CD92AE199CC}" type="pres">
      <dgm:prSet presAssocID="{53780F10-6E89-46D3-B06B-AB53403A8431}" presName="connTx" presStyleLbl="parChTrans1D2" presStyleIdx="2" presStyleCnt="7"/>
      <dgm:spPr/>
      <dgm:t>
        <a:bodyPr/>
        <a:lstStyle/>
        <a:p>
          <a:endParaRPr lang="en-US"/>
        </a:p>
      </dgm:t>
    </dgm:pt>
    <dgm:pt modelId="{F07DFC37-284B-48E2-8229-EA801AF9DE0D}" type="pres">
      <dgm:prSet presAssocID="{67A00BF0-259E-43B5-9A07-AC16F35EE0AA}" presName="node" presStyleLbl="node1" presStyleIdx="2" presStyleCnt="7" custRadScaleRad="135582" custRadScaleInc="-7081">
        <dgm:presLayoutVars>
          <dgm:bulletEnabled val="1"/>
        </dgm:presLayoutVars>
      </dgm:prSet>
      <dgm:spPr>
        <a:prstGeom prst="roundRect">
          <a:avLst/>
        </a:prstGeom>
      </dgm:spPr>
      <dgm:t>
        <a:bodyPr/>
        <a:lstStyle/>
        <a:p>
          <a:endParaRPr lang="en-US"/>
        </a:p>
      </dgm:t>
    </dgm:pt>
    <dgm:pt modelId="{5C9FC559-0B98-4B54-9F89-3730D691E890}" type="pres">
      <dgm:prSet presAssocID="{96CE8C97-5108-4B97-AE4D-E380A09C0A6D}" presName="Name9" presStyleLbl="parChTrans1D2" presStyleIdx="3" presStyleCnt="7"/>
      <dgm:spPr/>
      <dgm:t>
        <a:bodyPr/>
        <a:lstStyle/>
        <a:p>
          <a:endParaRPr lang="en-US"/>
        </a:p>
      </dgm:t>
    </dgm:pt>
    <dgm:pt modelId="{13CF2C14-BE86-4FA8-B1A6-55CC5B788689}" type="pres">
      <dgm:prSet presAssocID="{96CE8C97-5108-4B97-AE4D-E380A09C0A6D}" presName="connTx" presStyleLbl="parChTrans1D2" presStyleIdx="3" presStyleCnt="7"/>
      <dgm:spPr/>
      <dgm:t>
        <a:bodyPr/>
        <a:lstStyle/>
        <a:p>
          <a:endParaRPr lang="en-US"/>
        </a:p>
      </dgm:t>
    </dgm:pt>
    <dgm:pt modelId="{0B3D66E7-B99F-4D87-B8BC-507CA3E92581}" type="pres">
      <dgm:prSet presAssocID="{E8301AA5-D93C-42D0-B424-6A7ECE1D32DC}" presName="node" presStyleLbl="node1" presStyleIdx="3" presStyleCnt="7" custRadScaleRad="109345" custRadScaleInc="-36625">
        <dgm:presLayoutVars>
          <dgm:bulletEnabled val="1"/>
        </dgm:presLayoutVars>
      </dgm:prSet>
      <dgm:spPr>
        <a:prstGeom prst="roundRect">
          <a:avLst/>
        </a:prstGeom>
      </dgm:spPr>
      <dgm:t>
        <a:bodyPr/>
        <a:lstStyle/>
        <a:p>
          <a:endParaRPr lang="en-US"/>
        </a:p>
      </dgm:t>
    </dgm:pt>
    <dgm:pt modelId="{3D26412C-C30B-4B63-BF7F-EE0D875FAD09}" type="pres">
      <dgm:prSet presAssocID="{A3BB9C17-BB6B-4FD8-9861-7619A07E3324}" presName="Name9" presStyleLbl="parChTrans1D2" presStyleIdx="4" presStyleCnt="7"/>
      <dgm:spPr/>
      <dgm:t>
        <a:bodyPr/>
        <a:lstStyle/>
        <a:p>
          <a:endParaRPr lang="en-US"/>
        </a:p>
      </dgm:t>
    </dgm:pt>
    <dgm:pt modelId="{8C11A41A-E9FB-4F82-A224-20FDDD656CEA}" type="pres">
      <dgm:prSet presAssocID="{A3BB9C17-BB6B-4FD8-9861-7619A07E3324}" presName="connTx" presStyleLbl="parChTrans1D2" presStyleIdx="4" presStyleCnt="7"/>
      <dgm:spPr/>
      <dgm:t>
        <a:bodyPr/>
        <a:lstStyle/>
        <a:p>
          <a:endParaRPr lang="en-US"/>
        </a:p>
      </dgm:t>
    </dgm:pt>
    <dgm:pt modelId="{EBE91A0D-130D-4839-A340-84CC6E52AD94}" type="pres">
      <dgm:prSet presAssocID="{FA94F127-557C-404C-B96C-5668B7294530}" presName="node" presStyleLbl="node1" presStyleIdx="4" presStyleCnt="7" custRadScaleRad="114640" custRadScaleInc="39935">
        <dgm:presLayoutVars>
          <dgm:bulletEnabled val="1"/>
        </dgm:presLayoutVars>
      </dgm:prSet>
      <dgm:spPr>
        <a:prstGeom prst="roundRect">
          <a:avLst/>
        </a:prstGeom>
      </dgm:spPr>
      <dgm:t>
        <a:bodyPr/>
        <a:lstStyle/>
        <a:p>
          <a:endParaRPr lang="en-US"/>
        </a:p>
      </dgm:t>
    </dgm:pt>
    <dgm:pt modelId="{E5F7ABEC-7513-4549-A33D-AE1570B75E8E}" type="pres">
      <dgm:prSet presAssocID="{84F8A8CA-0AF9-4FE7-9B77-7ED1B43B67D6}" presName="Name9" presStyleLbl="parChTrans1D2" presStyleIdx="5" presStyleCnt="7"/>
      <dgm:spPr/>
      <dgm:t>
        <a:bodyPr/>
        <a:lstStyle/>
        <a:p>
          <a:pPr rtl="1"/>
          <a:endParaRPr lang="ar-IQ"/>
        </a:p>
      </dgm:t>
    </dgm:pt>
    <dgm:pt modelId="{ECC07D68-FBA6-41FE-92E5-2D9A3609A86C}" type="pres">
      <dgm:prSet presAssocID="{84F8A8CA-0AF9-4FE7-9B77-7ED1B43B67D6}" presName="connTx" presStyleLbl="parChTrans1D2" presStyleIdx="5" presStyleCnt="7"/>
      <dgm:spPr/>
      <dgm:t>
        <a:bodyPr/>
        <a:lstStyle/>
        <a:p>
          <a:pPr rtl="1"/>
          <a:endParaRPr lang="ar-IQ"/>
        </a:p>
      </dgm:t>
    </dgm:pt>
    <dgm:pt modelId="{5F831472-07E0-454B-8C54-130BE6279CE6}" type="pres">
      <dgm:prSet presAssocID="{0838E3B7-0C0F-413B-ACF9-BB7952E2F580}" presName="node" presStyleLbl="node1" presStyleIdx="5" presStyleCnt="7" custRadScaleRad="139936" custRadScaleInc="8432">
        <dgm:presLayoutVars>
          <dgm:bulletEnabled val="1"/>
        </dgm:presLayoutVars>
      </dgm:prSet>
      <dgm:spPr>
        <a:prstGeom prst="roundRect">
          <a:avLst/>
        </a:prstGeom>
      </dgm:spPr>
      <dgm:t>
        <a:bodyPr/>
        <a:lstStyle/>
        <a:p>
          <a:pPr rtl="1"/>
          <a:endParaRPr lang="ar-IQ"/>
        </a:p>
      </dgm:t>
    </dgm:pt>
    <dgm:pt modelId="{E63B6ACA-DD40-47B0-82E9-87CF5234C47E}" type="pres">
      <dgm:prSet presAssocID="{D5B9971D-3C40-4CC8-84E9-1F9D1A2533AC}" presName="Name9" presStyleLbl="parChTrans1D2" presStyleIdx="6" presStyleCnt="7"/>
      <dgm:spPr/>
      <dgm:t>
        <a:bodyPr/>
        <a:lstStyle/>
        <a:p>
          <a:pPr rtl="1"/>
          <a:endParaRPr lang="ar-IQ"/>
        </a:p>
      </dgm:t>
    </dgm:pt>
    <dgm:pt modelId="{C102E469-1C75-4CB1-9039-E6715B79D881}" type="pres">
      <dgm:prSet presAssocID="{D5B9971D-3C40-4CC8-84E9-1F9D1A2533AC}" presName="connTx" presStyleLbl="parChTrans1D2" presStyleIdx="6" presStyleCnt="7"/>
      <dgm:spPr/>
      <dgm:t>
        <a:bodyPr/>
        <a:lstStyle/>
        <a:p>
          <a:pPr rtl="1"/>
          <a:endParaRPr lang="ar-IQ"/>
        </a:p>
      </dgm:t>
    </dgm:pt>
    <dgm:pt modelId="{5E7F461E-A119-4DFB-9115-B21EF6A9F729}" type="pres">
      <dgm:prSet presAssocID="{F4548D41-BC57-4986-81E6-040D9A643A16}" presName="node" presStyleLbl="node1" presStyleIdx="6" presStyleCnt="7" custScaleX="117626" custRadScaleRad="135049" custRadScaleInc="-26808">
        <dgm:presLayoutVars>
          <dgm:bulletEnabled val="1"/>
        </dgm:presLayoutVars>
      </dgm:prSet>
      <dgm:spPr>
        <a:prstGeom prst="roundRect">
          <a:avLst/>
        </a:prstGeom>
      </dgm:spPr>
      <dgm:t>
        <a:bodyPr/>
        <a:lstStyle/>
        <a:p>
          <a:pPr rtl="1"/>
          <a:endParaRPr lang="ar-IQ"/>
        </a:p>
      </dgm:t>
    </dgm:pt>
  </dgm:ptLst>
  <dgm:cxnLst>
    <dgm:cxn modelId="{19916207-A2FB-448F-873C-714C896112F9}" type="presOf" srcId="{58EAB211-7B14-4548-BA97-837601EB4BC9}" destId="{BDF1C9B8-91CF-4D59-AD7F-61483EB2367E}" srcOrd="0" destOrd="0" presId="urn:microsoft.com/office/officeart/2005/8/layout/radial1"/>
    <dgm:cxn modelId="{93F0E789-485D-432C-B9C5-D12CEE06988A}" type="presOf" srcId="{A3BB9C17-BB6B-4FD8-9861-7619A07E3324}" destId="{3D26412C-C30B-4B63-BF7F-EE0D875FAD09}" srcOrd="0" destOrd="0" presId="urn:microsoft.com/office/officeart/2005/8/layout/radial1"/>
    <dgm:cxn modelId="{29E478EB-F771-4349-AAB7-9D9C042BA368}" type="presOf" srcId="{0838E3B7-0C0F-413B-ACF9-BB7952E2F580}" destId="{5F831472-07E0-454B-8C54-130BE6279CE6}" srcOrd="0" destOrd="0" presId="urn:microsoft.com/office/officeart/2005/8/layout/radial1"/>
    <dgm:cxn modelId="{34B637C4-D196-44E1-8073-22404F73F9FF}" type="presOf" srcId="{06B98842-53FC-49B3-869C-416F4095FFCE}" destId="{FF704F00-6BA4-4916-B465-54BF524D5745}" srcOrd="1" destOrd="0" presId="urn:microsoft.com/office/officeart/2005/8/layout/radial1"/>
    <dgm:cxn modelId="{1E7A7916-68E0-4B61-9D96-F318921EB9EF}" type="presOf" srcId="{F4548D41-BC57-4986-81E6-040D9A643A16}" destId="{5E7F461E-A119-4DFB-9115-B21EF6A9F729}" srcOrd="0" destOrd="0" presId="urn:microsoft.com/office/officeart/2005/8/layout/radial1"/>
    <dgm:cxn modelId="{2BD54C08-3174-4299-8929-0A0A27977280}" type="presOf" srcId="{D5B9971D-3C40-4CC8-84E9-1F9D1A2533AC}" destId="{C102E469-1C75-4CB1-9039-E6715B79D881}" srcOrd="1" destOrd="0" presId="urn:microsoft.com/office/officeart/2005/8/layout/radial1"/>
    <dgm:cxn modelId="{0743A72B-5470-4F82-AD6B-A74340E280CC}" type="presOf" srcId="{E8301AA5-D93C-42D0-B424-6A7ECE1D32DC}" destId="{0B3D66E7-B99F-4D87-B8BC-507CA3E92581}" srcOrd="0" destOrd="0" presId="urn:microsoft.com/office/officeart/2005/8/layout/radial1"/>
    <dgm:cxn modelId="{4D4E80B7-4CA9-44A3-8B30-8369F0F3DC5F}" srcId="{58EAB211-7B14-4548-BA97-837601EB4BC9}" destId="{E8301AA5-D93C-42D0-B424-6A7ECE1D32DC}" srcOrd="3" destOrd="0" parTransId="{96CE8C97-5108-4B97-AE4D-E380A09C0A6D}" sibTransId="{BEE40209-B547-4425-A34E-34D600D8581D}"/>
    <dgm:cxn modelId="{F2C4718A-F36A-410A-9B81-2A0B146C9217}" srcId="{58EAB211-7B14-4548-BA97-837601EB4BC9}" destId="{F4548D41-BC57-4986-81E6-040D9A643A16}" srcOrd="6" destOrd="0" parTransId="{D5B9971D-3C40-4CC8-84E9-1F9D1A2533AC}" sibTransId="{B31BCE0B-5B3C-451D-982A-ED35D9566F45}"/>
    <dgm:cxn modelId="{CF0ECDB3-DC85-4B96-ADE9-FB84EF4EC867}" type="presOf" srcId="{532E877A-AC8D-4F96-9BBF-310409FB56BB}" destId="{BA1F2A44-D762-4047-AA33-9D1D12741C5B}" srcOrd="0" destOrd="0" presId="urn:microsoft.com/office/officeart/2005/8/layout/radial1"/>
    <dgm:cxn modelId="{08DDF6FC-DC83-4894-9B82-6F60EF3A0159}" type="presOf" srcId="{A3BB9C17-BB6B-4FD8-9861-7619A07E3324}" destId="{8C11A41A-E9FB-4F82-A224-20FDDD656CEA}" srcOrd="1" destOrd="0" presId="urn:microsoft.com/office/officeart/2005/8/layout/radial1"/>
    <dgm:cxn modelId="{22C396B7-C7AB-462F-A2DC-17C2656BAE39}" type="presOf" srcId="{96CE8C97-5108-4B97-AE4D-E380A09C0A6D}" destId="{5C9FC559-0B98-4B54-9F89-3730D691E890}" srcOrd="0" destOrd="0" presId="urn:microsoft.com/office/officeart/2005/8/layout/radial1"/>
    <dgm:cxn modelId="{4263A680-1E7C-4E26-8069-DF949DE323C9}" type="presOf" srcId="{06B98842-53FC-49B3-869C-416F4095FFCE}" destId="{E5A29B91-308E-4FDC-A6DB-DFDCFB8D857D}" srcOrd="0" destOrd="0" presId="urn:microsoft.com/office/officeart/2005/8/layout/radial1"/>
    <dgm:cxn modelId="{4CBB05F4-A037-4F53-8838-2B2E9772188F}" type="presOf" srcId="{FD2F5392-3E70-4DF4-918D-30598F2E174F}" destId="{647ACC12-814B-4142-B2BA-27D9D1FCB0DC}" srcOrd="0" destOrd="0" presId="urn:microsoft.com/office/officeart/2005/8/layout/radial1"/>
    <dgm:cxn modelId="{0FC892AC-1949-4C79-A105-501E5ECBA3E5}" srcId="{58EAB211-7B14-4548-BA97-837601EB4BC9}" destId="{FA94F127-557C-404C-B96C-5668B7294530}" srcOrd="4" destOrd="0" parTransId="{A3BB9C17-BB6B-4FD8-9861-7619A07E3324}" sibTransId="{DAABFBEA-216B-48AC-850D-215ED6C3F2BD}"/>
    <dgm:cxn modelId="{83EDB351-3B1D-4CA4-A472-9ADFB9AD678E}" srcId="{58EAB211-7B14-4548-BA97-837601EB4BC9}" destId="{67A00BF0-259E-43B5-9A07-AC16F35EE0AA}" srcOrd="2" destOrd="0" parTransId="{53780F10-6E89-46D3-B06B-AB53403A8431}" sibTransId="{3E43A518-DE48-4696-A787-4D6EBAA6C87F}"/>
    <dgm:cxn modelId="{414C19E1-6BFF-4743-A65E-D0940F695F7B}" type="presOf" srcId="{96CE8C97-5108-4B97-AE4D-E380A09C0A6D}" destId="{13CF2C14-BE86-4FA8-B1A6-55CC5B788689}" srcOrd="1" destOrd="0" presId="urn:microsoft.com/office/officeart/2005/8/layout/radial1"/>
    <dgm:cxn modelId="{097C684E-81C6-4488-927D-7C19E0046F4C}" type="presOf" srcId="{53780F10-6E89-46D3-B06B-AB53403A8431}" destId="{0CD87C67-7E1A-49EB-84D0-0CD92AE199CC}" srcOrd="1" destOrd="0" presId="urn:microsoft.com/office/officeart/2005/8/layout/radial1"/>
    <dgm:cxn modelId="{D818D43C-42FE-4585-A959-70A2C688961C}" type="presOf" srcId="{85998E15-3147-437F-93B0-3C13BFC68A88}" destId="{BB2865B2-C43D-4930-9E4C-07E3FAE9ABB1}" srcOrd="0" destOrd="0" presId="urn:microsoft.com/office/officeart/2005/8/layout/radial1"/>
    <dgm:cxn modelId="{6BA505EB-E1C3-4615-9161-E6FD0E038052}" type="presOf" srcId="{84F8A8CA-0AF9-4FE7-9B77-7ED1B43B67D6}" destId="{ECC07D68-FBA6-41FE-92E5-2D9A3609A86C}" srcOrd="1" destOrd="0" presId="urn:microsoft.com/office/officeart/2005/8/layout/radial1"/>
    <dgm:cxn modelId="{E7EBA746-8A52-4859-A471-97F907D31DF2}" srcId="{C2EDAA03-D3B9-4CF2-8420-B1F71D5430FE}" destId="{58EAB211-7B14-4548-BA97-837601EB4BC9}" srcOrd="0" destOrd="0" parTransId="{3CB64698-2374-4121-8253-BE1AA220FD5B}" sibTransId="{55F99BA9-FA9E-4564-A22E-F2FFB28783B9}"/>
    <dgm:cxn modelId="{04BF6207-B062-4984-8BE5-183267F62049}" type="presOf" srcId="{67A00BF0-259E-43B5-9A07-AC16F35EE0AA}" destId="{F07DFC37-284B-48E2-8229-EA801AF9DE0D}" srcOrd="0" destOrd="0" presId="urn:microsoft.com/office/officeart/2005/8/layout/radial1"/>
    <dgm:cxn modelId="{D6E5265D-4A89-452D-90DB-4634235F2EBC}" type="presOf" srcId="{53780F10-6E89-46D3-B06B-AB53403A8431}" destId="{B2635650-1CEA-45D1-913E-4F805A13FFD5}" srcOrd="0" destOrd="0" presId="urn:microsoft.com/office/officeart/2005/8/layout/radial1"/>
    <dgm:cxn modelId="{034468B4-5CC1-4A06-8297-B83A06D5091E}" type="presOf" srcId="{C2EDAA03-D3B9-4CF2-8420-B1F71D5430FE}" destId="{D4B7181F-950A-4D95-9E59-DC7D5E3FDF86}" srcOrd="0" destOrd="0" presId="urn:microsoft.com/office/officeart/2005/8/layout/radial1"/>
    <dgm:cxn modelId="{691691ED-2CB6-4229-B3DC-AE2343946EB0}" srcId="{58EAB211-7B14-4548-BA97-837601EB4BC9}" destId="{85998E15-3147-437F-93B0-3C13BFC68A88}" srcOrd="0" destOrd="0" parTransId="{532E877A-AC8D-4F96-9BBF-310409FB56BB}" sibTransId="{3D10487C-0286-4539-99F5-10EA89AAA334}"/>
    <dgm:cxn modelId="{24A1B6AC-3D26-4137-BC79-FFBDDCBA74DA}" srcId="{58EAB211-7B14-4548-BA97-837601EB4BC9}" destId="{FD2F5392-3E70-4DF4-918D-30598F2E174F}" srcOrd="1" destOrd="0" parTransId="{06B98842-53FC-49B3-869C-416F4095FFCE}" sibTransId="{0DDC937E-B6DC-40EB-8815-E7F39BBAF51C}"/>
    <dgm:cxn modelId="{A90A1607-8A0A-45B2-9F01-9604FAB06EF1}" type="presOf" srcId="{84F8A8CA-0AF9-4FE7-9B77-7ED1B43B67D6}" destId="{E5F7ABEC-7513-4549-A33D-AE1570B75E8E}" srcOrd="0" destOrd="0" presId="urn:microsoft.com/office/officeart/2005/8/layout/radial1"/>
    <dgm:cxn modelId="{327AB6C0-07C0-48B1-B304-DD5A4D3FF78C}" srcId="{58EAB211-7B14-4548-BA97-837601EB4BC9}" destId="{0838E3B7-0C0F-413B-ACF9-BB7952E2F580}" srcOrd="5" destOrd="0" parTransId="{84F8A8CA-0AF9-4FE7-9B77-7ED1B43B67D6}" sibTransId="{AA9BECBC-67E1-4D9B-9076-9A7332D3E600}"/>
    <dgm:cxn modelId="{98343F66-7C4E-4A46-8784-9BD5A8FB030F}" type="presOf" srcId="{FA94F127-557C-404C-B96C-5668B7294530}" destId="{EBE91A0D-130D-4839-A340-84CC6E52AD94}" srcOrd="0" destOrd="0" presId="urn:microsoft.com/office/officeart/2005/8/layout/radial1"/>
    <dgm:cxn modelId="{DFD34431-456C-42BB-8394-B9DBB0EEDB6F}" type="presOf" srcId="{D5B9971D-3C40-4CC8-84E9-1F9D1A2533AC}" destId="{E63B6ACA-DD40-47B0-82E9-87CF5234C47E}" srcOrd="0" destOrd="0" presId="urn:microsoft.com/office/officeart/2005/8/layout/radial1"/>
    <dgm:cxn modelId="{001975DA-71ED-49A3-94FB-E8427EDE7225}" type="presOf" srcId="{532E877A-AC8D-4F96-9BBF-310409FB56BB}" destId="{45D3BE78-6E92-4E80-9A5F-FCBCA07792D6}" srcOrd="1" destOrd="0" presId="urn:microsoft.com/office/officeart/2005/8/layout/radial1"/>
    <dgm:cxn modelId="{DD151E56-A752-4626-98A5-9307C2DF2C3D}" type="presParOf" srcId="{D4B7181F-950A-4D95-9E59-DC7D5E3FDF86}" destId="{BDF1C9B8-91CF-4D59-AD7F-61483EB2367E}" srcOrd="0" destOrd="0" presId="urn:microsoft.com/office/officeart/2005/8/layout/radial1"/>
    <dgm:cxn modelId="{E6141B94-6FA3-469D-8980-3C019EFA723F}" type="presParOf" srcId="{D4B7181F-950A-4D95-9E59-DC7D5E3FDF86}" destId="{BA1F2A44-D762-4047-AA33-9D1D12741C5B}" srcOrd="1" destOrd="0" presId="urn:microsoft.com/office/officeart/2005/8/layout/radial1"/>
    <dgm:cxn modelId="{FE125E3B-DDA7-405C-BF8B-3A74FCE98BF2}" type="presParOf" srcId="{BA1F2A44-D762-4047-AA33-9D1D12741C5B}" destId="{45D3BE78-6E92-4E80-9A5F-FCBCA07792D6}" srcOrd="0" destOrd="0" presId="urn:microsoft.com/office/officeart/2005/8/layout/radial1"/>
    <dgm:cxn modelId="{D3E54D8B-B921-499C-9644-13CE1F845B8C}" type="presParOf" srcId="{D4B7181F-950A-4D95-9E59-DC7D5E3FDF86}" destId="{BB2865B2-C43D-4930-9E4C-07E3FAE9ABB1}" srcOrd="2" destOrd="0" presId="urn:microsoft.com/office/officeart/2005/8/layout/radial1"/>
    <dgm:cxn modelId="{AE304328-9EC0-4FEB-9DA6-4D3EF5F60194}" type="presParOf" srcId="{D4B7181F-950A-4D95-9E59-DC7D5E3FDF86}" destId="{E5A29B91-308E-4FDC-A6DB-DFDCFB8D857D}" srcOrd="3" destOrd="0" presId="urn:microsoft.com/office/officeart/2005/8/layout/radial1"/>
    <dgm:cxn modelId="{45C5358F-8C55-46C5-8D2A-9091616031C3}" type="presParOf" srcId="{E5A29B91-308E-4FDC-A6DB-DFDCFB8D857D}" destId="{FF704F00-6BA4-4916-B465-54BF524D5745}" srcOrd="0" destOrd="0" presId="urn:microsoft.com/office/officeart/2005/8/layout/radial1"/>
    <dgm:cxn modelId="{5A15E6EC-C29A-4EC0-85CC-8F0EEA6E9E41}" type="presParOf" srcId="{D4B7181F-950A-4D95-9E59-DC7D5E3FDF86}" destId="{647ACC12-814B-4142-B2BA-27D9D1FCB0DC}" srcOrd="4" destOrd="0" presId="urn:microsoft.com/office/officeart/2005/8/layout/radial1"/>
    <dgm:cxn modelId="{B624CDCF-CFE3-46D3-8183-D500E3215DE6}" type="presParOf" srcId="{D4B7181F-950A-4D95-9E59-DC7D5E3FDF86}" destId="{B2635650-1CEA-45D1-913E-4F805A13FFD5}" srcOrd="5" destOrd="0" presId="urn:microsoft.com/office/officeart/2005/8/layout/radial1"/>
    <dgm:cxn modelId="{33109165-10B6-4D78-B108-ECCD40A6B96B}" type="presParOf" srcId="{B2635650-1CEA-45D1-913E-4F805A13FFD5}" destId="{0CD87C67-7E1A-49EB-84D0-0CD92AE199CC}" srcOrd="0" destOrd="0" presId="urn:microsoft.com/office/officeart/2005/8/layout/radial1"/>
    <dgm:cxn modelId="{BEBB1511-1373-4265-8F17-23999521B054}" type="presParOf" srcId="{D4B7181F-950A-4D95-9E59-DC7D5E3FDF86}" destId="{F07DFC37-284B-48E2-8229-EA801AF9DE0D}" srcOrd="6" destOrd="0" presId="urn:microsoft.com/office/officeart/2005/8/layout/radial1"/>
    <dgm:cxn modelId="{A3CE533B-7E7C-474D-A48D-64D8A51D7232}" type="presParOf" srcId="{D4B7181F-950A-4D95-9E59-DC7D5E3FDF86}" destId="{5C9FC559-0B98-4B54-9F89-3730D691E890}" srcOrd="7" destOrd="0" presId="urn:microsoft.com/office/officeart/2005/8/layout/radial1"/>
    <dgm:cxn modelId="{0093D177-B84E-4365-86DE-47B1C7AE0C1C}" type="presParOf" srcId="{5C9FC559-0B98-4B54-9F89-3730D691E890}" destId="{13CF2C14-BE86-4FA8-B1A6-55CC5B788689}" srcOrd="0" destOrd="0" presId="urn:microsoft.com/office/officeart/2005/8/layout/radial1"/>
    <dgm:cxn modelId="{D5B85EFD-E199-40F2-A5B8-7D351F7687D0}" type="presParOf" srcId="{D4B7181F-950A-4D95-9E59-DC7D5E3FDF86}" destId="{0B3D66E7-B99F-4D87-B8BC-507CA3E92581}" srcOrd="8" destOrd="0" presId="urn:microsoft.com/office/officeart/2005/8/layout/radial1"/>
    <dgm:cxn modelId="{3ABDBDDD-EC5F-46BB-BA24-B9E4C2EBFBAA}" type="presParOf" srcId="{D4B7181F-950A-4D95-9E59-DC7D5E3FDF86}" destId="{3D26412C-C30B-4B63-BF7F-EE0D875FAD09}" srcOrd="9" destOrd="0" presId="urn:microsoft.com/office/officeart/2005/8/layout/radial1"/>
    <dgm:cxn modelId="{CA1D3161-CF31-40F4-BCEC-2CBCB72D2F77}" type="presParOf" srcId="{3D26412C-C30B-4B63-BF7F-EE0D875FAD09}" destId="{8C11A41A-E9FB-4F82-A224-20FDDD656CEA}" srcOrd="0" destOrd="0" presId="urn:microsoft.com/office/officeart/2005/8/layout/radial1"/>
    <dgm:cxn modelId="{9B2052E0-52A8-46A1-8A35-A42B331462DD}" type="presParOf" srcId="{D4B7181F-950A-4D95-9E59-DC7D5E3FDF86}" destId="{EBE91A0D-130D-4839-A340-84CC6E52AD94}" srcOrd="10" destOrd="0" presId="urn:microsoft.com/office/officeart/2005/8/layout/radial1"/>
    <dgm:cxn modelId="{307C72AF-62C3-4DB8-AB0A-E45561DF2AE6}" type="presParOf" srcId="{D4B7181F-950A-4D95-9E59-DC7D5E3FDF86}" destId="{E5F7ABEC-7513-4549-A33D-AE1570B75E8E}" srcOrd="11" destOrd="0" presId="urn:microsoft.com/office/officeart/2005/8/layout/radial1"/>
    <dgm:cxn modelId="{715B888A-B5B2-408C-B922-9BF46481BDB6}" type="presParOf" srcId="{E5F7ABEC-7513-4549-A33D-AE1570B75E8E}" destId="{ECC07D68-FBA6-41FE-92E5-2D9A3609A86C}" srcOrd="0" destOrd="0" presId="urn:microsoft.com/office/officeart/2005/8/layout/radial1"/>
    <dgm:cxn modelId="{B30D95D1-1B7A-474E-B7DC-42ACC58AAB58}" type="presParOf" srcId="{D4B7181F-950A-4D95-9E59-DC7D5E3FDF86}" destId="{5F831472-07E0-454B-8C54-130BE6279CE6}" srcOrd="12" destOrd="0" presId="urn:microsoft.com/office/officeart/2005/8/layout/radial1"/>
    <dgm:cxn modelId="{43E8C098-73C2-48A8-A07B-37D5886992AF}" type="presParOf" srcId="{D4B7181F-950A-4D95-9E59-DC7D5E3FDF86}" destId="{E63B6ACA-DD40-47B0-82E9-87CF5234C47E}" srcOrd="13" destOrd="0" presId="urn:microsoft.com/office/officeart/2005/8/layout/radial1"/>
    <dgm:cxn modelId="{A8DEE767-5C5E-4528-8667-BEBD73248511}" type="presParOf" srcId="{E63B6ACA-DD40-47B0-82E9-87CF5234C47E}" destId="{C102E469-1C75-4CB1-9039-E6715B79D881}" srcOrd="0" destOrd="0" presId="urn:microsoft.com/office/officeart/2005/8/layout/radial1"/>
    <dgm:cxn modelId="{2DD360E0-341E-47F4-B70F-AF7C93708A75}" type="presParOf" srcId="{D4B7181F-950A-4D95-9E59-DC7D5E3FDF86}" destId="{5E7F461E-A119-4DFB-9115-B21EF6A9F729}" srcOrd="14"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B6CB86-0B53-4D42-91A0-4C5F1607F5A9}">
      <dsp:nvSpPr>
        <dsp:cNvPr id="0" name=""/>
        <dsp:cNvSpPr/>
      </dsp:nvSpPr>
      <dsp:spPr>
        <a:xfrm>
          <a:off x="4036797" y="1202996"/>
          <a:ext cx="2989805" cy="841833"/>
        </a:xfrm>
        <a:custGeom>
          <a:avLst/>
          <a:gdLst/>
          <a:ahLst/>
          <a:cxnLst/>
          <a:rect l="0" t="0" r="0" b="0"/>
          <a:pathLst>
            <a:path>
              <a:moveTo>
                <a:pt x="0" y="0"/>
              </a:moveTo>
              <a:lnTo>
                <a:pt x="0" y="589204"/>
              </a:lnTo>
              <a:lnTo>
                <a:pt x="2989805" y="589204"/>
              </a:lnTo>
              <a:lnTo>
                <a:pt x="2989805" y="84183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07FBBBD-5C5F-47EF-BDF7-AADBB469DDB6}">
      <dsp:nvSpPr>
        <dsp:cNvPr id="0" name=""/>
        <dsp:cNvSpPr/>
      </dsp:nvSpPr>
      <dsp:spPr>
        <a:xfrm>
          <a:off x="3975944" y="1202996"/>
          <a:ext cx="91440" cy="841833"/>
        </a:xfrm>
        <a:custGeom>
          <a:avLst/>
          <a:gdLst/>
          <a:ahLst/>
          <a:cxnLst/>
          <a:rect l="0" t="0" r="0" b="0"/>
          <a:pathLst>
            <a:path>
              <a:moveTo>
                <a:pt x="60853" y="0"/>
              </a:moveTo>
              <a:lnTo>
                <a:pt x="60853" y="589204"/>
              </a:lnTo>
              <a:lnTo>
                <a:pt x="45720" y="589204"/>
              </a:lnTo>
              <a:lnTo>
                <a:pt x="45720" y="84183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42262EE-03C4-4C8E-9C16-FE87948E6F4D}">
      <dsp:nvSpPr>
        <dsp:cNvPr id="0" name=""/>
        <dsp:cNvSpPr/>
      </dsp:nvSpPr>
      <dsp:spPr>
        <a:xfrm>
          <a:off x="1285352" y="1202996"/>
          <a:ext cx="2751445" cy="841833"/>
        </a:xfrm>
        <a:custGeom>
          <a:avLst/>
          <a:gdLst/>
          <a:ahLst/>
          <a:cxnLst/>
          <a:rect l="0" t="0" r="0" b="0"/>
          <a:pathLst>
            <a:path>
              <a:moveTo>
                <a:pt x="2751445" y="0"/>
              </a:moveTo>
              <a:lnTo>
                <a:pt x="2751445" y="589204"/>
              </a:lnTo>
              <a:lnTo>
                <a:pt x="0" y="589204"/>
              </a:lnTo>
              <a:lnTo>
                <a:pt x="0" y="84183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6DC922B-2013-4021-8D9F-6A5BE14CB496}">
      <dsp:nvSpPr>
        <dsp:cNvPr id="0" name=""/>
        <dsp:cNvSpPr/>
      </dsp:nvSpPr>
      <dsp:spPr>
        <a:xfrm>
          <a:off x="874433" y="0"/>
          <a:ext cx="6324729" cy="120299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305" tIns="27305" rIns="27305" bIns="27305" numCol="1" spcCol="1270" anchor="ctr" anchorCtr="0">
          <a:noAutofit/>
        </a:bodyPr>
        <a:lstStyle/>
        <a:p>
          <a:pPr lvl="0" algn="ctr" defTabSz="1911350" rtl="1">
            <a:lnSpc>
              <a:spcPct val="90000"/>
            </a:lnSpc>
            <a:spcBef>
              <a:spcPct val="0"/>
            </a:spcBef>
            <a:spcAft>
              <a:spcPct val="35000"/>
            </a:spcAft>
          </a:pPr>
          <a:r>
            <a:rPr lang="en-US" sz="4300" kern="1200" dirty="0" smtClean="0"/>
            <a:t>Strategic management</a:t>
          </a:r>
          <a:endParaRPr lang="ar-IQ" sz="4300" kern="1200" dirty="0"/>
        </a:p>
      </dsp:txBody>
      <dsp:txXfrm>
        <a:off x="874433" y="0"/>
        <a:ext cx="6324729" cy="1202996"/>
      </dsp:txXfrm>
    </dsp:sp>
    <dsp:sp modelId="{EF814652-9F5F-422C-94ED-17DE345AC16E}">
      <dsp:nvSpPr>
        <dsp:cNvPr id="0" name=""/>
        <dsp:cNvSpPr/>
      </dsp:nvSpPr>
      <dsp:spPr>
        <a:xfrm>
          <a:off x="82356" y="2044830"/>
          <a:ext cx="2405992" cy="120299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305" tIns="27305" rIns="27305" bIns="27305" numCol="1" spcCol="1270" anchor="ctr" anchorCtr="0">
          <a:noAutofit/>
        </a:bodyPr>
        <a:lstStyle/>
        <a:p>
          <a:pPr lvl="0" algn="ctr" defTabSz="1911350" rtl="1">
            <a:lnSpc>
              <a:spcPct val="90000"/>
            </a:lnSpc>
            <a:spcBef>
              <a:spcPct val="0"/>
            </a:spcBef>
            <a:spcAft>
              <a:spcPct val="35000"/>
            </a:spcAft>
          </a:pPr>
          <a:r>
            <a:rPr lang="ar-IQ" sz="4300" kern="1200" dirty="0" err="1" smtClean="0"/>
            <a:t>اهم</a:t>
          </a:r>
          <a:r>
            <a:rPr lang="ar-IQ" sz="4300" kern="1200" dirty="0" smtClean="0"/>
            <a:t> </a:t>
          </a:r>
          <a:r>
            <a:rPr lang="ar-IQ" sz="4300" kern="1200" dirty="0" err="1" smtClean="0"/>
            <a:t>التعاريف</a:t>
          </a:r>
          <a:endParaRPr lang="ar-IQ" sz="4300" kern="1200" dirty="0"/>
        </a:p>
      </dsp:txBody>
      <dsp:txXfrm>
        <a:off x="82356" y="2044830"/>
        <a:ext cx="2405992" cy="1202996"/>
      </dsp:txXfrm>
    </dsp:sp>
    <dsp:sp modelId="{1421A480-BCCE-4561-895A-F4BA412E9454}">
      <dsp:nvSpPr>
        <dsp:cNvPr id="0" name=""/>
        <dsp:cNvSpPr/>
      </dsp:nvSpPr>
      <dsp:spPr>
        <a:xfrm>
          <a:off x="2818667" y="2044830"/>
          <a:ext cx="2405992" cy="120299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305" tIns="27305" rIns="27305" bIns="27305" numCol="1" spcCol="1270" anchor="ctr" anchorCtr="0">
          <a:noAutofit/>
        </a:bodyPr>
        <a:lstStyle/>
        <a:p>
          <a:pPr lvl="0" algn="ctr" defTabSz="1911350" rtl="1">
            <a:lnSpc>
              <a:spcPct val="90000"/>
            </a:lnSpc>
            <a:spcBef>
              <a:spcPct val="0"/>
            </a:spcBef>
            <a:spcAft>
              <a:spcPct val="35000"/>
            </a:spcAft>
          </a:pPr>
          <a:r>
            <a:rPr lang="ar-IQ" sz="4300" kern="1200" dirty="0" smtClean="0"/>
            <a:t>عقد السبعينات</a:t>
          </a:r>
          <a:endParaRPr lang="ar-IQ" sz="4300" kern="1200" dirty="0"/>
        </a:p>
      </dsp:txBody>
      <dsp:txXfrm>
        <a:off x="2818667" y="2044830"/>
        <a:ext cx="2405992" cy="1202996"/>
      </dsp:txXfrm>
    </dsp:sp>
    <dsp:sp modelId="{76DF35C2-6F02-4DD0-8D5D-12635CC998A6}">
      <dsp:nvSpPr>
        <dsp:cNvPr id="0" name=""/>
        <dsp:cNvSpPr/>
      </dsp:nvSpPr>
      <dsp:spPr>
        <a:xfrm>
          <a:off x="5823607" y="2044830"/>
          <a:ext cx="2405992" cy="120299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305" tIns="27305" rIns="27305" bIns="27305" numCol="1" spcCol="1270" anchor="ctr" anchorCtr="0">
          <a:noAutofit/>
        </a:bodyPr>
        <a:lstStyle/>
        <a:p>
          <a:pPr lvl="0" algn="ctr" defTabSz="1911350" rtl="1">
            <a:lnSpc>
              <a:spcPct val="90000"/>
            </a:lnSpc>
            <a:spcBef>
              <a:spcPct val="0"/>
            </a:spcBef>
            <a:spcAft>
              <a:spcPct val="35000"/>
            </a:spcAft>
          </a:pPr>
          <a:r>
            <a:rPr lang="ar-IQ" sz="4300" kern="1200" dirty="0" smtClean="0"/>
            <a:t>التطور</a:t>
          </a:r>
          <a:endParaRPr lang="ar-IQ" sz="4300" kern="1200" dirty="0"/>
        </a:p>
      </dsp:txBody>
      <dsp:txXfrm>
        <a:off x="5823607" y="2044830"/>
        <a:ext cx="2405992" cy="12029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ar-IQ"/>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F0B5D85D-CAEC-4150-A5E0-45F9C2575F75}" type="datetimeFigureOut">
              <a:rPr lang="ar-IQ" smtClean="0"/>
              <a:pPr/>
              <a:t>23/03/1441</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61EE93E4-21C4-404F-AC94-8421FD9FDCD0}" type="slidenum">
              <a:rPr lang="ar-IQ" smtClean="0"/>
              <a:pPr/>
              <a:t>‹#›</a:t>
            </a:fld>
            <a:endParaRPr lang="ar-IQ"/>
          </a:p>
        </p:txBody>
      </p:sp>
    </p:spTree>
    <p:extLst>
      <p:ext uri="{BB962C8B-B14F-4D97-AF65-F5344CB8AC3E}">
        <p14:creationId xmlns:p14="http://schemas.microsoft.com/office/powerpoint/2010/main" val="660072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F0B5D85D-CAEC-4150-A5E0-45F9C2575F75}" type="datetimeFigureOut">
              <a:rPr lang="ar-IQ" smtClean="0"/>
              <a:pPr/>
              <a:t>23/03/1441</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61EE93E4-21C4-404F-AC94-8421FD9FDCD0}" type="slidenum">
              <a:rPr lang="ar-IQ" smtClean="0"/>
              <a:pPr/>
              <a:t>‹#›</a:t>
            </a:fld>
            <a:endParaRPr lang="ar-IQ"/>
          </a:p>
        </p:txBody>
      </p:sp>
    </p:spTree>
    <p:extLst>
      <p:ext uri="{BB962C8B-B14F-4D97-AF65-F5344CB8AC3E}">
        <p14:creationId xmlns:p14="http://schemas.microsoft.com/office/powerpoint/2010/main" val="23212611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F0B5D85D-CAEC-4150-A5E0-45F9C2575F75}" type="datetimeFigureOut">
              <a:rPr lang="ar-IQ" smtClean="0"/>
              <a:pPr/>
              <a:t>23/03/1441</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61EE93E4-21C4-404F-AC94-8421FD9FDCD0}" type="slidenum">
              <a:rPr lang="ar-IQ" smtClean="0"/>
              <a:pPr/>
              <a:t>‹#›</a:t>
            </a:fld>
            <a:endParaRPr lang="ar-IQ"/>
          </a:p>
        </p:txBody>
      </p:sp>
    </p:spTree>
    <p:extLst>
      <p:ext uri="{BB962C8B-B14F-4D97-AF65-F5344CB8AC3E}">
        <p14:creationId xmlns:p14="http://schemas.microsoft.com/office/powerpoint/2010/main" val="11171229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F0B5D85D-CAEC-4150-A5E0-45F9C2575F75}" type="datetimeFigureOut">
              <a:rPr lang="ar-IQ" smtClean="0"/>
              <a:pPr/>
              <a:t>23/03/1441</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61EE93E4-21C4-404F-AC94-8421FD9FDCD0}" type="slidenum">
              <a:rPr lang="ar-IQ" smtClean="0"/>
              <a:pPr/>
              <a:t>‹#›</a:t>
            </a:fld>
            <a:endParaRPr lang="ar-IQ"/>
          </a:p>
        </p:txBody>
      </p:sp>
    </p:spTree>
    <p:extLst>
      <p:ext uri="{BB962C8B-B14F-4D97-AF65-F5344CB8AC3E}">
        <p14:creationId xmlns:p14="http://schemas.microsoft.com/office/powerpoint/2010/main" val="58668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IQ"/>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0B5D85D-CAEC-4150-A5E0-45F9C2575F75}" type="datetimeFigureOut">
              <a:rPr lang="ar-IQ" smtClean="0"/>
              <a:pPr/>
              <a:t>23/03/1441</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61EE93E4-21C4-404F-AC94-8421FD9FDCD0}" type="slidenum">
              <a:rPr lang="ar-IQ" smtClean="0"/>
              <a:pPr/>
              <a:t>‹#›</a:t>
            </a:fld>
            <a:endParaRPr lang="ar-IQ"/>
          </a:p>
        </p:txBody>
      </p:sp>
    </p:spTree>
    <p:extLst>
      <p:ext uri="{BB962C8B-B14F-4D97-AF65-F5344CB8AC3E}">
        <p14:creationId xmlns:p14="http://schemas.microsoft.com/office/powerpoint/2010/main" val="28978854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F0B5D85D-CAEC-4150-A5E0-45F9C2575F75}" type="datetimeFigureOut">
              <a:rPr lang="ar-IQ" smtClean="0"/>
              <a:pPr/>
              <a:t>23/03/1441</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61EE93E4-21C4-404F-AC94-8421FD9FDCD0}" type="slidenum">
              <a:rPr lang="ar-IQ" smtClean="0"/>
              <a:pPr/>
              <a:t>‹#›</a:t>
            </a:fld>
            <a:endParaRPr lang="ar-IQ"/>
          </a:p>
        </p:txBody>
      </p:sp>
    </p:spTree>
    <p:extLst>
      <p:ext uri="{BB962C8B-B14F-4D97-AF65-F5344CB8AC3E}">
        <p14:creationId xmlns:p14="http://schemas.microsoft.com/office/powerpoint/2010/main" val="29286475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IQ"/>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F0B5D85D-CAEC-4150-A5E0-45F9C2575F75}" type="datetimeFigureOut">
              <a:rPr lang="ar-IQ" smtClean="0"/>
              <a:pPr/>
              <a:t>23/03/1441</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61EE93E4-21C4-404F-AC94-8421FD9FDCD0}" type="slidenum">
              <a:rPr lang="ar-IQ" smtClean="0"/>
              <a:pPr/>
              <a:t>‹#›</a:t>
            </a:fld>
            <a:endParaRPr lang="ar-IQ"/>
          </a:p>
        </p:txBody>
      </p:sp>
    </p:spTree>
    <p:extLst>
      <p:ext uri="{BB962C8B-B14F-4D97-AF65-F5344CB8AC3E}">
        <p14:creationId xmlns:p14="http://schemas.microsoft.com/office/powerpoint/2010/main" val="30341937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F0B5D85D-CAEC-4150-A5E0-45F9C2575F75}" type="datetimeFigureOut">
              <a:rPr lang="ar-IQ" smtClean="0"/>
              <a:pPr/>
              <a:t>23/03/1441</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61EE93E4-21C4-404F-AC94-8421FD9FDCD0}" type="slidenum">
              <a:rPr lang="ar-IQ" smtClean="0"/>
              <a:pPr/>
              <a:t>‹#›</a:t>
            </a:fld>
            <a:endParaRPr lang="ar-IQ"/>
          </a:p>
        </p:txBody>
      </p:sp>
    </p:spTree>
    <p:extLst>
      <p:ext uri="{BB962C8B-B14F-4D97-AF65-F5344CB8AC3E}">
        <p14:creationId xmlns:p14="http://schemas.microsoft.com/office/powerpoint/2010/main" val="39294431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B5D85D-CAEC-4150-A5E0-45F9C2575F75}" type="datetimeFigureOut">
              <a:rPr lang="ar-IQ" smtClean="0"/>
              <a:pPr/>
              <a:t>23/03/1441</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61EE93E4-21C4-404F-AC94-8421FD9FDCD0}" type="slidenum">
              <a:rPr lang="ar-IQ" smtClean="0"/>
              <a:pPr/>
              <a:t>‹#›</a:t>
            </a:fld>
            <a:endParaRPr lang="ar-IQ"/>
          </a:p>
        </p:txBody>
      </p:sp>
    </p:spTree>
    <p:extLst>
      <p:ext uri="{BB962C8B-B14F-4D97-AF65-F5344CB8AC3E}">
        <p14:creationId xmlns:p14="http://schemas.microsoft.com/office/powerpoint/2010/main" val="1460171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r">
              <a:defRPr sz="2000" b="1"/>
            </a:lvl1pPr>
          </a:lstStyle>
          <a:p>
            <a:r>
              <a:rPr lang="en-US" smtClean="0"/>
              <a:t>Click to edit Master title style</a:t>
            </a:r>
            <a:endParaRPr lang="ar-IQ"/>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B5D85D-CAEC-4150-A5E0-45F9C2575F75}" type="datetimeFigureOut">
              <a:rPr lang="ar-IQ" smtClean="0"/>
              <a:pPr/>
              <a:t>23/03/1441</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61EE93E4-21C4-404F-AC94-8421FD9FDCD0}" type="slidenum">
              <a:rPr lang="ar-IQ" smtClean="0"/>
              <a:pPr/>
              <a:t>‹#›</a:t>
            </a:fld>
            <a:endParaRPr lang="ar-IQ"/>
          </a:p>
        </p:txBody>
      </p:sp>
    </p:spTree>
    <p:extLst>
      <p:ext uri="{BB962C8B-B14F-4D97-AF65-F5344CB8AC3E}">
        <p14:creationId xmlns:p14="http://schemas.microsoft.com/office/powerpoint/2010/main" val="29887861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r">
              <a:defRPr sz="2000" b="1"/>
            </a:lvl1pPr>
          </a:lstStyle>
          <a:p>
            <a:r>
              <a:rPr lang="en-US" smtClean="0"/>
              <a:t>Click to edit Master title style</a:t>
            </a:r>
            <a:endParaRPr lang="ar-IQ"/>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B5D85D-CAEC-4150-A5E0-45F9C2575F75}" type="datetimeFigureOut">
              <a:rPr lang="ar-IQ" smtClean="0"/>
              <a:pPr/>
              <a:t>23/03/1441</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61EE93E4-21C4-404F-AC94-8421FD9FDCD0}" type="slidenum">
              <a:rPr lang="ar-IQ" smtClean="0"/>
              <a:pPr/>
              <a:t>‹#›</a:t>
            </a:fld>
            <a:endParaRPr lang="ar-IQ"/>
          </a:p>
        </p:txBody>
      </p:sp>
    </p:spTree>
    <p:extLst>
      <p:ext uri="{BB962C8B-B14F-4D97-AF65-F5344CB8AC3E}">
        <p14:creationId xmlns:p14="http://schemas.microsoft.com/office/powerpoint/2010/main" val="6125328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6553200" y="6356351"/>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F0B5D85D-CAEC-4150-A5E0-45F9C2575F75}" type="datetimeFigureOut">
              <a:rPr lang="ar-IQ" smtClean="0"/>
              <a:pPr/>
              <a:t>23/03/1441</a:t>
            </a:fld>
            <a:endParaRPr lang="ar-IQ"/>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457200" y="6356351"/>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61EE93E4-21C4-404F-AC94-8421FD9FDCD0}" type="slidenum">
              <a:rPr lang="ar-IQ" smtClean="0"/>
              <a:pPr/>
              <a:t>‹#›</a:t>
            </a:fld>
            <a:endParaRPr lang="ar-IQ"/>
          </a:p>
        </p:txBody>
      </p:sp>
    </p:spTree>
    <p:extLst>
      <p:ext uri="{BB962C8B-B14F-4D97-AF65-F5344CB8AC3E}">
        <p14:creationId xmlns:p14="http://schemas.microsoft.com/office/powerpoint/2010/main" val="3672435888"/>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76672"/>
            <a:ext cx="8229600" cy="5976663"/>
          </a:xfrm>
        </p:spPr>
        <p:txBody>
          <a:bodyPr>
            <a:normAutofit/>
          </a:bodyPr>
          <a:lstStyle/>
          <a:p>
            <a:pPr marL="0" indent="0" algn="ctr">
              <a:buNone/>
            </a:pPr>
            <a:r>
              <a:rPr lang="ar-IQ" sz="2800" b="1" dirty="0" smtClean="0">
                <a:cs typeface="+mj-cs"/>
              </a:rPr>
              <a:t>أســـــاســيـــات الادارة</a:t>
            </a:r>
          </a:p>
          <a:p>
            <a:pPr marL="0" indent="0" algn="ctr">
              <a:buNone/>
            </a:pPr>
            <a:r>
              <a:rPr lang="en-GB" sz="2800" b="1" dirty="0" smtClean="0">
                <a:cs typeface="+mj-cs"/>
              </a:rPr>
              <a:t>Management Fundamentals </a:t>
            </a:r>
          </a:p>
          <a:p>
            <a:pPr marL="0" indent="0" algn="ctr">
              <a:buNone/>
            </a:pPr>
            <a:endParaRPr lang="ar-IQ" sz="2800" b="1" dirty="0" smtClean="0"/>
          </a:p>
          <a:p>
            <a:pPr marL="0" indent="0" algn="ctr">
              <a:buNone/>
            </a:pPr>
            <a:r>
              <a:rPr lang="ar-SA" sz="2800" b="1" dirty="0" smtClean="0"/>
              <a:t>موضوع المحاضرة</a:t>
            </a:r>
            <a:endParaRPr lang="ar-IQ" sz="2800" b="1" dirty="0" smtClean="0"/>
          </a:p>
          <a:p>
            <a:pPr marL="0" indent="0" algn="ctr">
              <a:buNone/>
            </a:pPr>
            <a:endParaRPr lang="en-US" sz="2800" dirty="0"/>
          </a:p>
          <a:p>
            <a:pPr marL="0" indent="0" algn="ctr">
              <a:buNone/>
            </a:pPr>
            <a:r>
              <a:rPr lang="ar-SA" sz="5700" b="1" dirty="0">
                <a:solidFill>
                  <a:schemeClr val="accent6">
                    <a:lumMod val="20000"/>
                    <a:lumOff val="80000"/>
                  </a:schemeClr>
                </a:solidFill>
                <a:effectLst>
                  <a:outerShdw blurRad="38100" dist="38100" dir="2700000" algn="tl">
                    <a:srgbClr val="000000">
                      <a:alpha val="43137"/>
                    </a:srgbClr>
                  </a:outerShdw>
                </a:effectLst>
              </a:rPr>
              <a:t>الادارة الاس</a:t>
            </a:r>
            <a:r>
              <a:rPr lang="ar-IQ" sz="5700" b="1" dirty="0">
                <a:solidFill>
                  <a:schemeClr val="accent6">
                    <a:lumMod val="20000"/>
                    <a:lumOff val="80000"/>
                  </a:schemeClr>
                </a:solidFill>
                <a:effectLst>
                  <a:outerShdw blurRad="38100" dist="38100" dir="2700000" algn="tl">
                    <a:srgbClr val="000000">
                      <a:alpha val="43137"/>
                    </a:srgbClr>
                  </a:outerShdw>
                </a:effectLst>
              </a:rPr>
              <a:t>ـــــ</a:t>
            </a:r>
            <a:r>
              <a:rPr lang="ar-SA" sz="5700" b="1" dirty="0" smtClean="0">
                <a:solidFill>
                  <a:schemeClr val="accent6">
                    <a:lumMod val="20000"/>
                    <a:lumOff val="80000"/>
                  </a:schemeClr>
                </a:solidFill>
                <a:effectLst>
                  <a:outerShdw blurRad="38100" dist="38100" dir="2700000" algn="tl">
                    <a:srgbClr val="000000">
                      <a:alpha val="43137"/>
                    </a:srgbClr>
                  </a:outerShdw>
                </a:effectLst>
              </a:rPr>
              <a:t>تراتيــجيــــــــــة</a:t>
            </a:r>
            <a:endParaRPr lang="en-US" sz="5700" b="1" dirty="0" smtClean="0">
              <a:solidFill>
                <a:schemeClr val="accent6">
                  <a:lumMod val="20000"/>
                  <a:lumOff val="80000"/>
                </a:schemeClr>
              </a:solidFill>
              <a:effectLst>
                <a:outerShdw blurRad="38100" dist="38100" dir="2700000" algn="tl">
                  <a:srgbClr val="000000">
                    <a:alpha val="43137"/>
                  </a:srgbClr>
                </a:outerShdw>
              </a:effectLst>
            </a:endParaRPr>
          </a:p>
          <a:p>
            <a:pPr marL="0" indent="0" algn="ctr">
              <a:buNone/>
            </a:pPr>
            <a:r>
              <a:rPr lang="en-US" sz="5700" b="1" dirty="0" smtClean="0">
                <a:solidFill>
                  <a:schemeClr val="accent6">
                    <a:lumMod val="20000"/>
                    <a:lumOff val="80000"/>
                  </a:schemeClr>
                </a:solidFill>
                <a:effectLst>
                  <a:outerShdw blurRad="38100" dist="38100" dir="2700000" algn="tl">
                    <a:srgbClr val="000000">
                      <a:alpha val="43137"/>
                    </a:srgbClr>
                  </a:outerShdw>
                </a:effectLst>
              </a:rPr>
              <a:t>Strategic management</a:t>
            </a:r>
            <a:endParaRPr lang="ar-IQ" sz="5700" b="1" dirty="0" smtClean="0">
              <a:solidFill>
                <a:schemeClr val="accent6">
                  <a:lumMod val="20000"/>
                  <a:lumOff val="80000"/>
                </a:schemeClr>
              </a:solidFill>
              <a:effectLst>
                <a:outerShdw blurRad="38100" dist="38100" dir="2700000" algn="tl">
                  <a:srgbClr val="000000">
                    <a:alpha val="43137"/>
                  </a:srgbClr>
                </a:outerShdw>
              </a:effectLst>
            </a:endParaRPr>
          </a:p>
          <a:p>
            <a:pPr marL="0" indent="0">
              <a:buNone/>
            </a:pPr>
            <a:endParaRPr lang="en-US" sz="2800" dirty="0"/>
          </a:p>
          <a:p>
            <a:pPr marL="0" indent="0" algn="ctr">
              <a:buNone/>
            </a:pPr>
            <a:r>
              <a:rPr lang="ar-SA" sz="2800" b="1" dirty="0" smtClean="0"/>
              <a:t> </a:t>
            </a:r>
            <a:r>
              <a:rPr lang="ar-SA" sz="4000" b="1" dirty="0" smtClean="0"/>
              <a:t>(</a:t>
            </a:r>
            <a:r>
              <a:rPr lang="ar-IQ" sz="4000" b="1" smtClean="0"/>
              <a:t>أ.م. </a:t>
            </a:r>
            <a:r>
              <a:rPr lang="ar-SA" sz="4000" b="1" dirty="0" smtClean="0"/>
              <a:t>فائق </a:t>
            </a:r>
            <a:r>
              <a:rPr lang="ar-SA" sz="4000" b="1" dirty="0"/>
              <a:t>جواد كاظم  </a:t>
            </a:r>
            <a:r>
              <a:rPr lang="ar-SA" sz="4000" b="1" dirty="0" smtClean="0"/>
              <a:t>)</a:t>
            </a:r>
            <a:endParaRPr lang="ar-IQ" sz="2800" b="1" dirty="0" smtClean="0"/>
          </a:p>
          <a:p>
            <a:pPr marL="0" indent="0" algn="ctr">
              <a:buNone/>
            </a:pPr>
            <a:endParaRPr lang="en-US" sz="2800" dirty="0"/>
          </a:p>
          <a:p>
            <a:pPr marL="0" indent="0" algn="ctr">
              <a:buNone/>
            </a:pPr>
            <a:endParaRPr lang="en-GB" b="1" dirty="0" smtClean="0">
              <a:cs typeface="+mj-cs"/>
            </a:endParaRPr>
          </a:p>
          <a:p>
            <a:pPr marL="0" indent="0" algn="ctr">
              <a:buNone/>
            </a:pPr>
            <a:endParaRPr lang="ar-IQ" dirty="0">
              <a:cs typeface="+mj-cs"/>
            </a:endParaRPr>
          </a:p>
        </p:txBody>
      </p:sp>
      <p:pic>
        <p:nvPicPr>
          <p:cNvPr id="8" name="صورة 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199640" cy="1295713"/>
          </a:xfrm>
          <a:prstGeom prst="rect">
            <a:avLst/>
          </a:prstGeom>
          <a:noFill/>
        </p:spPr>
      </p:pic>
    </p:spTree>
    <p:extLst>
      <p:ext uri="{BB962C8B-B14F-4D97-AF65-F5344CB8AC3E}">
        <p14:creationId xmlns:p14="http://schemas.microsoft.com/office/powerpoint/2010/main" val="27614708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60648"/>
            <a:ext cx="8229600" cy="1008112"/>
          </a:xfrm>
        </p:spPr>
        <p:txBody>
          <a:bodyPr>
            <a:normAutofit/>
          </a:bodyPr>
          <a:lstStyle/>
          <a:p>
            <a:r>
              <a:rPr lang="ar-SA" b="1" dirty="0" smtClean="0">
                <a:solidFill>
                  <a:srgbClr val="FF0000"/>
                </a:solidFill>
                <a:effectLst>
                  <a:outerShdw blurRad="38100" dist="38100" dir="2700000" algn="tl">
                    <a:srgbClr val="000000">
                      <a:alpha val="43137"/>
                    </a:srgbClr>
                  </a:outerShdw>
                </a:effectLst>
              </a:rPr>
              <a:t>خصائص ومهارات المدراء </a:t>
            </a:r>
            <a:r>
              <a:rPr lang="ar-SA" b="1" dirty="0" err="1" smtClean="0">
                <a:solidFill>
                  <a:srgbClr val="FF0000"/>
                </a:solidFill>
                <a:effectLst>
                  <a:outerShdw blurRad="38100" dist="38100" dir="2700000" algn="tl">
                    <a:srgbClr val="000000">
                      <a:alpha val="43137"/>
                    </a:srgbClr>
                  </a:outerShdw>
                </a:effectLst>
              </a:rPr>
              <a:t>الاستراتيجين</a:t>
            </a:r>
            <a:endParaRPr lang="ar-IQ" b="1" dirty="0">
              <a:solidFill>
                <a:srgbClr val="FF0000"/>
              </a:solidFill>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457200" y="1268760"/>
            <a:ext cx="8229600" cy="5256585"/>
          </a:xfrm>
        </p:spPr>
        <p:txBody>
          <a:bodyPr>
            <a:normAutofit fontScale="85000" lnSpcReduction="20000"/>
          </a:bodyPr>
          <a:lstStyle/>
          <a:p>
            <a:pPr>
              <a:buNone/>
            </a:pPr>
            <a:r>
              <a:rPr lang="ar-IQ" b="1" dirty="0" err="1" smtClean="0">
                <a:solidFill>
                  <a:schemeClr val="accent6">
                    <a:lumMod val="40000"/>
                    <a:lumOff val="60000"/>
                  </a:schemeClr>
                </a:solidFill>
                <a:effectLst>
                  <a:outerShdw blurRad="38100" dist="38100" dir="2700000" algn="tl">
                    <a:srgbClr val="000000">
                      <a:alpha val="43137"/>
                    </a:srgbClr>
                  </a:outerShdw>
                </a:effectLst>
              </a:rPr>
              <a:t>اولا</a:t>
            </a:r>
            <a:r>
              <a:rPr lang="ar-IQ" b="1" dirty="0" smtClean="0">
                <a:solidFill>
                  <a:schemeClr val="accent6">
                    <a:lumMod val="40000"/>
                    <a:lumOff val="60000"/>
                  </a:schemeClr>
                </a:solidFill>
                <a:effectLst>
                  <a:outerShdw blurRad="38100" dist="38100" dir="2700000" algn="tl">
                    <a:srgbClr val="000000">
                      <a:alpha val="43137"/>
                    </a:srgbClr>
                  </a:outerShdw>
                </a:effectLst>
              </a:rPr>
              <a:t> - </a:t>
            </a:r>
            <a:r>
              <a:rPr lang="en-US" b="1" dirty="0" smtClean="0">
                <a:solidFill>
                  <a:schemeClr val="accent6">
                    <a:lumMod val="40000"/>
                    <a:lumOff val="60000"/>
                  </a:schemeClr>
                </a:solidFill>
                <a:effectLst>
                  <a:outerShdw blurRad="38100" dist="38100" dir="2700000" algn="tl">
                    <a:srgbClr val="000000">
                      <a:alpha val="43137"/>
                    </a:srgbClr>
                  </a:outerShdw>
                </a:effectLst>
              </a:rPr>
              <a:t>DRUKER</a:t>
            </a:r>
            <a:endParaRPr lang="ar-IQ" b="1" dirty="0" smtClean="0">
              <a:solidFill>
                <a:schemeClr val="accent6">
                  <a:lumMod val="40000"/>
                  <a:lumOff val="60000"/>
                </a:schemeClr>
              </a:solidFill>
              <a:effectLst>
                <a:outerShdw blurRad="38100" dist="38100" dir="2700000" algn="tl">
                  <a:srgbClr val="000000">
                    <a:alpha val="43137"/>
                  </a:srgbClr>
                </a:outerShdw>
              </a:effectLst>
            </a:endParaRPr>
          </a:p>
          <a:p>
            <a:pPr>
              <a:buNone/>
            </a:pPr>
            <a:r>
              <a:rPr lang="ar-IQ" dirty="0" smtClean="0"/>
              <a:t>1- الالتزام والانضباط بالعمل </a:t>
            </a:r>
          </a:p>
          <a:p>
            <a:pPr>
              <a:buNone/>
            </a:pPr>
            <a:r>
              <a:rPr lang="ar-IQ" dirty="0" smtClean="0"/>
              <a:t>2- التمتع برؤية ثاقبة واضحة </a:t>
            </a:r>
          </a:p>
          <a:p>
            <a:pPr>
              <a:buNone/>
            </a:pPr>
            <a:r>
              <a:rPr lang="ar-IQ" dirty="0" smtClean="0"/>
              <a:t>3- الاتسام بثقة عالية بقدراتهم </a:t>
            </a:r>
          </a:p>
          <a:p>
            <a:pPr>
              <a:buNone/>
            </a:pPr>
            <a:endParaRPr lang="ar-IQ" dirty="0" smtClean="0"/>
          </a:p>
          <a:p>
            <a:pPr>
              <a:buNone/>
            </a:pPr>
            <a:r>
              <a:rPr lang="ar-IQ" b="1" dirty="0" smtClean="0">
                <a:solidFill>
                  <a:schemeClr val="accent6">
                    <a:lumMod val="40000"/>
                    <a:lumOff val="60000"/>
                  </a:schemeClr>
                </a:solidFill>
                <a:effectLst>
                  <a:outerShdw blurRad="38100" dist="38100" dir="2700000" algn="tl">
                    <a:srgbClr val="000000">
                      <a:alpha val="43137"/>
                    </a:srgbClr>
                  </a:outerShdw>
                </a:effectLst>
              </a:rPr>
              <a:t>ثانيا – ادوارد راب </a:t>
            </a:r>
            <a:r>
              <a:rPr lang="en-US" b="1" dirty="0" smtClean="0">
                <a:solidFill>
                  <a:schemeClr val="accent6">
                    <a:lumMod val="40000"/>
                    <a:lumOff val="60000"/>
                  </a:schemeClr>
                </a:solidFill>
                <a:effectLst>
                  <a:outerShdw blurRad="38100" dist="38100" dir="2700000" algn="tl">
                    <a:srgbClr val="000000">
                      <a:alpha val="43137"/>
                    </a:srgbClr>
                  </a:outerShdw>
                </a:effectLst>
              </a:rPr>
              <a:t>WRAPP</a:t>
            </a:r>
          </a:p>
          <a:p>
            <a:pPr>
              <a:buNone/>
            </a:pPr>
            <a:r>
              <a:rPr lang="ar-IQ" dirty="0" smtClean="0"/>
              <a:t>1- امتلاك الناجحين القدرة على الاطلاع </a:t>
            </a:r>
            <a:r>
              <a:rPr lang="ar-IQ" dirty="0" err="1" smtClean="0"/>
              <a:t>والاحاطة</a:t>
            </a:r>
            <a:r>
              <a:rPr lang="ar-IQ" dirty="0" smtClean="0"/>
              <a:t> الجيدة </a:t>
            </a:r>
          </a:p>
          <a:p>
            <a:pPr>
              <a:buNone/>
            </a:pPr>
            <a:r>
              <a:rPr lang="ar-IQ" dirty="0" smtClean="0"/>
              <a:t>2- تخصيص الوقت والنشاط </a:t>
            </a:r>
          </a:p>
          <a:p>
            <a:pPr>
              <a:buNone/>
            </a:pPr>
            <a:r>
              <a:rPr lang="ar-IQ" dirty="0" smtClean="0"/>
              <a:t>3- السياسة الجيدة </a:t>
            </a:r>
          </a:p>
          <a:p>
            <a:pPr>
              <a:buNone/>
            </a:pPr>
            <a:r>
              <a:rPr lang="ar-IQ" dirty="0" smtClean="0"/>
              <a:t>4- المهارة والمعرفة </a:t>
            </a:r>
          </a:p>
          <a:p>
            <a:pPr>
              <a:buNone/>
            </a:pPr>
            <a:r>
              <a:rPr lang="ar-IQ" dirty="0" smtClean="0"/>
              <a:t>5- امتلاك القابلية للدفع من خلال النماذج والبرامج في </a:t>
            </a:r>
            <a:r>
              <a:rPr lang="ar-IQ" dirty="0" err="1" smtClean="0"/>
              <a:t>اسلوب</a:t>
            </a:r>
            <a:r>
              <a:rPr lang="ar-IQ" dirty="0" smtClean="0"/>
              <a:t> تدريجي نحو تحقيق </a:t>
            </a:r>
            <a:r>
              <a:rPr lang="ar-IQ" dirty="0" err="1" smtClean="0"/>
              <a:t>الاهداف</a:t>
            </a:r>
            <a:r>
              <a:rPr lang="ar-IQ" dirty="0" smtClean="0"/>
              <a:t> </a:t>
            </a:r>
            <a:endParaRPr lang="ar-IQ"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2700000" scaled="0"/>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850106"/>
          </a:xfrm>
        </p:spPr>
        <p:txBody>
          <a:bodyPr/>
          <a:lstStyle/>
          <a:p>
            <a:r>
              <a:rPr lang="ar-IQ" dirty="0" smtClean="0">
                <a:solidFill>
                  <a:srgbClr val="FF0000"/>
                </a:solidFill>
                <a:effectLst>
                  <a:outerShdw blurRad="38100" dist="38100" dir="2700000" algn="tl">
                    <a:srgbClr val="000000">
                      <a:alpha val="43137"/>
                    </a:srgbClr>
                  </a:outerShdw>
                </a:effectLst>
              </a:rPr>
              <a:t>مخطط مهارات المدير الاستراتيجة</a:t>
            </a:r>
            <a:endParaRPr lang="ar-IQ" dirty="0">
              <a:solidFill>
                <a:srgbClr val="FF0000"/>
              </a:solidFill>
              <a:effectLst>
                <a:outerShdw blurRad="38100" dist="38100" dir="2700000" algn="tl">
                  <a:srgbClr val="000000">
                    <a:alpha val="43137"/>
                  </a:srgbClr>
                </a:outerShdw>
              </a:effectLst>
            </a:endParaRPr>
          </a:p>
        </p:txBody>
      </p:sp>
      <p:graphicFrame>
        <p:nvGraphicFramePr>
          <p:cNvPr id="4" name="عنصر نائب للمحتوى 3"/>
          <p:cNvGraphicFramePr>
            <a:graphicFrameLocks noGrp="1"/>
          </p:cNvGraphicFramePr>
          <p:nvPr>
            <p:ph idx="1"/>
          </p:nvPr>
        </p:nvGraphicFramePr>
        <p:xfrm>
          <a:off x="457200" y="1268760"/>
          <a:ext cx="8229600"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2700000" scaled="0"/>
          <a:tileRect/>
        </a:gradFill>
        <a:effectLst/>
      </p:bgPr>
    </p:bg>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nvPr>
        </p:nvGraphicFramePr>
        <p:xfrm>
          <a:off x="395536" y="692696"/>
          <a:ext cx="8229600" cy="55774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76672"/>
            <a:ext cx="8229600" cy="5976663"/>
          </a:xfrm>
        </p:spPr>
        <p:txBody>
          <a:bodyPr>
            <a:normAutofit fontScale="47500" lnSpcReduction="20000"/>
          </a:bodyPr>
          <a:lstStyle/>
          <a:p>
            <a:pPr marL="0" indent="0" algn="just">
              <a:buNone/>
            </a:pPr>
            <a:r>
              <a:rPr lang="ar-IQ" dirty="0" smtClean="0">
                <a:cs typeface="+mj-cs"/>
              </a:rPr>
              <a:t>أولاً </a:t>
            </a:r>
            <a:r>
              <a:rPr lang="ar-IQ" dirty="0">
                <a:cs typeface="+mj-cs"/>
              </a:rPr>
              <a:t>: مفهوم وأهمية الإدارة الإستراتيجية</a:t>
            </a:r>
          </a:p>
          <a:p>
            <a:pPr marL="0" indent="0" algn="just">
              <a:buNone/>
            </a:pPr>
            <a:endParaRPr lang="ar-IQ" dirty="0">
              <a:cs typeface="+mj-cs"/>
            </a:endParaRPr>
          </a:p>
          <a:p>
            <a:pPr marL="0" indent="0" algn="just">
              <a:buNone/>
            </a:pPr>
            <a:r>
              <a:rPr lang="ar-IQ" dirty="0">
                <a:cs typeface="+mj-cs"/>
              </a:rPr>
              <a:t>1 -  تطور الإدارة الإستراتيجية :</a:t>
            </a:r>
          </a:p>
          <a:p>
            <a:pPr marL="0" indent="0" algn="just">
              <a:buNone/>
            </a:pPr>
            <a:endParaRPr lang="ar-IQ" dirty="0">
              <a:cs typeface="+mj-cs"/>
            </a:endParaRPr>
          </a:p>
          <a:p>
            <a:pPr marL="0" indent="0" algn="just">
              <a:buNone/>
            </a:pPr>
            <a:r>
              <a:rPr lang="ar-IQ" dirty="0">
                <a:cs typeface="+mj-cs"/>
              </a:rPr>
              <a:t>   تعتبر الإدارة الإستراتيجية من مجالات الدراسة التي نالت إهتماماً واسعاً في العقود الثلاثة الأخير من القرن العشرين وذلك إستجابة للضغوط والمؤثرات البيئية الهائلة التي واجهتها منظمات الأعمال في تلك الحقبة . وتستمد كلمة الإستراتيجية جذورها من الكلمة اليونانية  </a:t>
            </a:r>
            <a:r>
              <a:rPr lang="en-GB" dirty="0" err="1">
                <a:cs typeface="+mj-cs"/>
              </a:rPr>
              <a:t>Strategos</a:t>
            </a:r>
            <a:r>
              <a:rPr lang="en-GB" dirty="0">
                <a:cs typeface="+mj-cs"/>
              </a:rPr>
              <a:t>   </a:t>
            </a:r>
            <a:r>
              <a:rPr lang="ar-IQ" dirty="0">
                <a:cs typeface="+mj-cs"/>
              </a:rPr>
              <a:t>والتي إرتبط مفهومها بالخطط المستخدمة في إدارة المعارك وفنون المواجهة العسكرية ، إلا أنها إمتدت بعد ذلك إلى مجال الفكر الإداري وصارت مفضلة الإستخدام لدى منظمات الأعمال وغيرها من المنظمات الأخرى المهتمة بتحليل بيئتها وتحقيق المبادرة والريادة في مجال نشاطها </a:t>
            </a:r>
            <a:r>
              <a:rPr lang="ar-IQ" dirty="0" smtClean="0">
                <a:cs typeface="+mj-cs"/>
              </a:rPr>
              <a:t>.</a:t>
            </a:r>
          </a:p>
          <a:p>
            <a:pPr marL="0" indent="0" algn="just">
              <a:buNone/>
            </a:pPr>
            <a:endParaRPr lang="ar-IQ" dirty="0">
              <a:cs typeface="+mj-cs"/>
            </a:endParaRPr>
          </a:p>
          <a:p>
            <a:pPr marL="0" indent="0" algn="just">
              <a:buNone/>
            </a:pPr>
            <a:r>
              <a:rPr lang="ar-IQ" dirty="0" smtClean="0">
                <a:cs typeface="+mj-cs"/>
              </a:rPr>
              <a:t>وقد </a:t>
            </a:r>
            <a:r>
              <a:rPr lang="ar-IQ" dirty="0">
                <a:cs typeface="+mj-cs"/>
              </a:rPr>
              <a:t>نشأ مفهوم الإدارة الإستراتيجية بسبب التغير السريع والمتطور في النصف الثاني من القرن العشرين لبيئة الأعمال وتحولها من بيئة أعمال مستقرة إلى بيئة أعمال سريعة التغير ،  وبسبب نشوء منافسة عالية في بيئة الأعمال ، كما أنه وبسبب وجود الظروف البيئية غير المؤكدة  ، وبسبب ضرورة الإستجابة لمتغيرات المواقف البيئية التي تواجهها المنظمات ، وكذلك لتحليل الفرص والتهديدات البيئية الخارجية ، ولكي تخصص الموارد التنظيمية بما يضمن تحقيق الأهداف والغايات الرئيسية في المنظمة ، ومن ثم الإستفادة من الفرص المتاحة وتجنب أو التقليل من تهديدات البيئة الخارجية أو الداخلية المحتملة . فقد أدى إهتمام الرواد والباحثين  الإداريين بتأثير العوامل البيئية للمنظمة ككل ( السياسية ، الإقتصادية ، الإجتماعية ، الفنية ، القانونية ، ...) إلى إستبدال مصطلح سياسات الأعمال الذي كان منتشراً في ذلك الحين  إلى ما أصبح يطلق عليه مصطلح الإدارة الإستراتيجية نظراً لشموليته وقدرته على تمكين المنظمات من بلوغ أهدافها بفاعلية وكفاءة عالية .</a:t>
            </a:r>
          </a:p>
          <a:p>
            <a:pPr marL="0" indent="0" algn="just">
              <a:buNone/>
            </a:pPr>
            <a:endParaRPr lang="ar-IQ" dirty="0">
              <a:cs typeface="+mj-cs"/>
            </a:endParaRPr>
          </a:p>
          <a:p>
            <a:pPr marL="0" indent="0" algn="just">
              <a:buNone/>
            </a:pPr>
            <a:r>
              <a:rPr lang="ar-IQ" dirty="0">
                <a:cs typeface="+mj-cs"/>
              </a:rPr>
              <a:t>2 -  تعريف الإدارة الإستراتيجية :</a:t>
            </a:r>
          </a:p>
          <a:p>
            <a:pPr marL="0" indent="0" algn="just">
              <a:buNone/>
            </a:pPr>
            <a:endParaRPr lang="ar-IQ" dirty="0">
              <a:cs typeface="+mj-cs"/>
            </a:endParaRPr>
          </a:p>
          <a:p>
            <a:pPr marL="0" indent="0" algn="just">
              <a:buNone/>
            </a:pPr>
            <a:r>
              <a:rPr lang="ar-IQ" dirty="0">
                <a:cs typeface="+mj-cs"/>
              </a:rPr>
              <a:t>      تصدى العديد من الكتاب والباحثين لتعريف الإدارة الإستراتيجية ، حيث يعرفها </a:t>
            </a:r>
            <a:r>
              <a:rPr lang="en-GB" dirty="0" err="1">
                <a:cs typeface="+mj-cs"/>
              </a:rPr>
              <a:t>Ansoff</a:t>
            </a:r>
            <a:r>
              <a:rPr lang="en-GB" dirty="0">
                <a:cs typeface="+mj-cs"/>
              </a:rPr>
              <a:t>  ، </a:t>
            </a:r>
            <a:r>
              <a:rPr lang="ar-IQ" dirty="0">
                <a:cs typeface="+mj-cs"/>
              </a:rPr>
              <a:t>وهو أحد رواد الفكر الإداري بأنها : " تصور المنظمة عن العلاقة المتوقعة بينها وبين بيئتها ، بحيث يوضح هذا التصور نوع العمليات التي يجب القيام بها على المدى البعيد ، والحد الذي يجب أن تذهب إليه المنظمة ، والغايات التي يجب أن تحققها " .</a:t>
            </a:r>
          </a:p>
          <a:p>
            <a:pPr marL="0" indent="0" algn="just">
              <a:buNone/>
            </a:pPr>
            <a:r>
              <a:rPr lang="ar-IQ" dirty="0">
                <a:cs typeface="+mj-cs"/>
              </a:rPr>
              <a:t>   أما </a:t>
            </a:r>
            <a:r>
              <a:rPr lang="en-GB" dirty="0">
                <a:cs typeface="+mj-cs"/>
              </a:rPr>
              <a:t>Strickland &amp; </a:t>
            </a:r>
            <a:r>
              <a:rPr lang="en-GB" dirty="0" err="1">
                <a:cs typeface="+mj-cs"/>
              </a:rPr>
              <a:t>Thampson</a:t>
            </a:r>
            <a:r>
              <a:rPr lang="en-GB" dirty="0">
                <a:cs typeface="+mj-cs"/>
              </a:rPr>
              <a:t>  </a:t>
            </a:r>
            <a:r>
              <a:rPr lang="ar-IQ" dirty="0">
                <a:cs typeface="+mj-cs"/>
              </a:rPr>
              <a:t>فقد عرفا الإدارة الإستراتيجية بأنها : " رسم الإتجاه المستقبلي للمنظمة وبيان غاياتها على المدى البعيد ، وإختيار النمط الإستراتيجي المناسب لتحقيق ذلك في ضوء العوامل والمتغيرات البيئية الداخلية والخارجية ، ثم تنفيذ الإستراتيجية ومتابعتها وتقييمها " .</a:t>
            </a:r>
          </a:p>
          <a:p>
            <a:pPr marL="0" indent="0" algn="just">
              <a:buNone/>
            </a:pPr>
            <a:endParaRPr lang="ar-IQ" dirty="0">
              <a:cs typeface="+mj-cs"/>
            </a:endParaRPr>
          </a:p>
        </p:txBody>
      </p:sp>
    </p:spTree>
    <p:extLst>
      <p:ext uri="{BB962C8B-B14F-4D97-AF65-F5344CB8AC3E}">
        <p14:creationId xmlns:p14="http://schemas.microsoft.com/office/powerpoint/2010/main" val="1643479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76672"/>
            <a:ext cx="8229600" cy="5976663"/>
          </a:xfrm>
        </p:spPr>
        <p:txBody>
          <a:bodyPr>
            <a:normAutofit fontScale="47500" lnSpcReduction="20000"/>
          </a:bodyPr>
          <a:lstStyle/>
          <a:p>
            <a:pPr marL="0" indent="0" algn="just">
              <a:buNone/>
            </a:pPr>
            <a:endParaRPr lang="ar-IQ" dirty="0" smtClean="0">
              <a:cs typeface="+mj-cs"/>
            </a:endParaRPr>
          </a:p>
          <a:p>
            <a:pPr marL="0" indent="0" algn="just">
              <a:buNone/>
            </a:pPr>
            <a:r>
              <a:rPr lang="ar-IQ" dirty="0" smtClean="0">
                <a:cs typeface="+mj-cs"/>
              </a:rPr>
              <a:t>وعرف </a:t>
            </a:r>
            <a:r>
              <a:rPr lang="ar-IQ" dirty="0">
                <a:cs typeface="+mj-cs"/>
              </a:rPr>
              <a:t>كل من جوش وجلويك </a:t>
            </a:r>
            <a:r>
              <a:rPr lang="en-GB" dirty="0" err="1">
                <a:cs typeface="+mj-cs"/>
              </a:rPr>
              <a:t>Jauch</a:t>
            </a:r>
            <a:r>
              <a:rPr lang="en-GB" dirty="0">
                <a:cs typeface="+mj-cs"/>
              </a:rPr>
              <a:t> &amp; </a:t>
            </a:r>
            <a:r>
              <a:rPr lang="en-GB" dirty="0" err="1">
                <a:cs typeface="+mj-cs"/>
              </a:rPr>
              <a:t>Glueck</a:t>
            </a:r>
            <a:r>
              <a:rPr lang="en-GB" dirty="0">
                <a:cs typeface="+mj-cs"/>
              </a:rPr>
              <a:t>   </a:t>
            </a:r>
            <a:r>
              <a:rPr lang="ar-IQ" dirty="0">
                <a:cs typeface="+mj-cs"/>
              </a:rPr>
              <a:t>الإدارة الإستراتيجية بأنها : " الخطة الموحدة ، المتفاعلة والشاملة التي تربط المزايا الإستراتيجية للشركة بتحديات البيئة . وقد صممت لضمان تحقيق الأهداف الأساسية للمنظمة من خلال التنفيذ الملائم للمنظمة "  .</a:t>
            </a:r>
          </a:p>
          <a:p>
            <a:pPr marL="0" indent="0" algn="just">
              <a:buNone/>
            </a:pPr>
            <a:r>
              <a:rPr lang="ar-IQ" dirty="0">
                <a:cs typeface="+mj-cs"/>
              </a:rPr>
              <a:t>      أما كوين </a:t>
            </a:r>
            <a:r>
              <a:rPr lang="en-GB" dirty="0">
                <a:cs typeface="+mj-cs"/>
              </a:rPr>
              <a:t>Quinn    </a:t>
            </a:r>
            <a:r>
              <a:rPr lang="ar-IQ" dirty="0">
                <a:cs typeface="+mj-cs"/>
              </a:rPr>
              <a:t>فقد عرف الإستراتيجية بأنها : " الأنموذج أو الخطة التي تتكامل فيها الأهداف الرئيسية والسياسات والإجراءات ، ومتابعة أنشطتها للتأكد من تحقيق الترابط التام " .</a:t>
            </a:r>
          </a:p>
          <a:p>
            <a:pPr marL="0" indent="0" algn="just">
              <a:buNone/>
            </a:pPr>
            <a:r>
              <a:rPr lang="ar-IQ" dirty="0">
                <a:cs typeface="+mj-cs"/>
              </a:rPr>
              <a:t>      كما عرف دركر </a:t>
            </a:r>
            <a:r>
              <a:rPr lang="en-GB" dirty="0">
                <a:cs typeface="+mj-cs"/>
              </a:rPr>
              <a:t>Drucker   </a:t>
            </a:r>
            <a:r>
              <a:rPr lang="ar-IQ" dirty="0">
                <a:cs typeface="+mj-cs"/>
              </a:rPr>
              <a:t>الإستراتيجية بأنها : : عملية مستمرة لتنظيم وتنفيذ القرارات الحالية ، وتوفير المعلومات اللازمة ، وتنظيم الموارد والجهود الكفيلة لتنفيذ القرارات وتقييم النتائج بواسطة نظام معلومات متكامل وفعال "</a:t>
            </a:r>
          </a:p>
          <a:p>
            <a:pPr marL="0" indent="0" algn="just">
              <a:buNone/>
            </a:pPr>
            <a:endParaRPr lang="ar-IQ" dirty="0">
              <a:cs typeface="+mj-cs"/>
            </a:endParaRPr>
          </a:p>
          <a:p>
            <a:pPr marL="0" indent="0" algn="just">
              <a:buNone/>
            </a:pPr>
            <a:r>
              <a:rPr lang="ar-IQ" dirty="0">
                <a:cs typeface="+mj-cs"/>
              </a:rPr>
              <a:t>3 -  مهام الإدارة الإستراتيجية :</a:t>
            </a:r>
          </a:p>
          <a:p>
            <a:pPr marL="0" indent="0" algn="just">
              <a:buNone/>
            </a:pPr>
            <a:endParaRPr lang="ar-IQ" dirty="0">
              <a:cs typeface="+mj-cs"/>
            </a:endParaRPr>
          </a:p>
          <a:p>
            <a:pPr marL="0" indent="0" algn="just">
              <a:buNone/>
            </a:pPr>
            <a:r>
              <a:rPr lang="ar-IQ" dirty="0">
                <a:cs typeface="+mj-cs"/>
              </a:rPr>
              <a:t>     من التعاريف السابقة نستنتج أن بعضها قد أكد على أنموذج أو صيغة للتخطيط ، بينما عرفها القسم الآخر بأنها مجموعة من القرارات تتخذ وفقاً لموقف معين تمليه العوامل البيئية المحيطة بالمنظمة ، أي ليس من الضروري أن تكون الإستراتيجية خطة منظمة .</a:t>
            </a:r>
          </a:p>
          <a:p>
            <a:pPr marL="0" indent="0" algn="just">
              <a:buNone/>
            </a:pPr>
            <a:r>
              <a:rPr lang="ar-IQ" dirty="0">
                <a:cs typeface="+mj-cs"/>
              </a:rPr>
              <a:t>من التعاريف السابقة نجد أن الإدارة الإستراتيجية تنطوي على خمس مهام رئيسية هي :</a:t>
            </a:r>
          </a:p>
          <a:p>
            <a:pPr marL="0" indent="0" algn="just">
              <a:buNone/>
            </a:pPr>
            <a:r>
              <a:rPr lang="ar-IQ" dirty="0" smtClean="0">
                <a:cs typeface="+mj-cs"/>
              </a:rPr>
              <a:t>أ‌-صياغة </a:t>
            </a:r>
            <a:r>
              <a:rPr lang="ar-IQ" dirty="0">
                <a:cs typeface="+mj-cs"/>
              </a:rPr>
              <a:t>رسالة المنظمة بعبارات عامة تعكس غرضها الرئيسي وفلسفتها وأهدافها .</a:t>
            </a:r>
          </a:p>
          <a:p>
            <a:pPr marL="0" indent="0" algn="just">
              <a:buNone/>
            </a:pPr>
            <a:r>
              <a:rPr lang="ar-IQ" dirty="0" smtClean="0">
                <a:cs typeface="+mj-cs"/>
              </a:rPr>
              <a:t>ب‌- </a:t>
            </a:r>
            <a:r>
              <a:rPr lang="ar-IQ" dirty="0">
                <a:cs typeface="+mj-cs"/>
              </a:rPr>
              <a:t>تحديد أكثر البدائل جاذبية في ضوء رسالة المنظمة ومواردها وظروفها البيئية .</a:t>
            </a:r>
          </a:p>
          <a:p>
            <a:pPr marL="0" indent="0" algn="just">
              <a:buNone/>
            </a:pPr>
            <a:r>
              <a:rPr lang="ar-IQ" dirty="0" smtClean="0">
                <a:cs typeface="+mj-cs"/>
              </a:rPr>
              <a:t>ت‌-إختيار </a:t>
            </a:r>
            <a:r>
              <a:rPr lang="ar-IQ" dirty="0">
                <a:cs typeface="+mj-cs"/>
              </a:rPr>
              <a:t>مجموعة من الأهداف طويلة الأجل والإستراتيجيات العامة التي يمكن ان تساعد في تحقيق أكثر الفرص جاذبية .</a:t>
            </a:r>
          </a:p>
          <a:p>
            <a:pPr marL="0" indent="0" algn="just">
              <a:buNone/>
            </a:pPr>
            <a:r>
              <a:rPr lang="ar-IQ" dirty="0" smtClean="0">
                <a:cs typeface="+mj-cs"/>
              </a:rPr>
              <a:t>ث‌-تحديد </a:t>
            </a:r>
            <a:r>
              <a:rPr lang="ar-IQ" dirty="0">
                <a:cs typeface="+mj-cs"/>
              </a:rPr>
              <a:t>الأهداف السنوية والإستراتيجيات قصيرة الأجل والتي تتسق مع الأهداف طويلة </a:t>
            </a:r>
            <a:r>
              <a:rPr lang="ar-IQ" dirty="0" smtClean="0">
                <a:cs typeface="+mj-cs"/>
              </a:rPr>
              <a:t>الأجلوالإستراتيجيات </a:t>
            </a:r>
            <a:r>
              <a:rPr lang="ar-IQ" dirty="0">
                <a:cs typeface="+mj-cs"/>
              </a:rPr>
              <a:t>العامة.</a:t>
            </a:r>
          </a:p>
          <a:p>
            <a:pPr marL="0" indent="0" algn="just">
              <a:buNone/>
            </a:pPr>
            <a:r>
              <a:rPr lang="ar-IQ" dirty="0" smtClean="0">
                <a:cs typeface="+mj-cs"/>
              </a:rPr>
              <a:t>ج‌-تنفيذ </a:t>
            </a:r>
            <a:r>
              <a:rPr lang="ar-IQ" dirty="0">
                <a:cs typeface="+mj-cs"/>
              </a:rPr>
              <a:t>الخيارات الإستراتيجية من خلال تخصيص الموارد ، مع مراعاة الأبعاد الخاصة بالمهام ، الأفراد ، الهياكل التنظيمية ، التكنولوجيا ، وأنظمة التحفيز .</a:t>
            </a:r>
          </a:p>
          <a:p>
            <a:pPr marL="0" indent="0" algn="just">
              <a:buNone/>
            </a:pPr>
            <a:endParaRPr lang="ar-IQ" dirty="0">
              <a:cs typeface="+mj-cs"/>
            </a:endParaRPr>
          </a:p>
          <a:p>
            <a:pPr marL="0" indent="0" algn="just">
              <a:buNone/>
            </a:pPr>
            <a:r>
              <a:rPr lang="ar-IQ" dirty="0">
                <a:cs typeface="+mj-cs"/>
              </a:rPr>
              <a:t>4 ـ  مراحل الادارة الاستراتيجية :</a:t>
            </a:r>
          </a:p>
          <a:p>
            <a:pPr marL="0" indent="0" algn="just">
              <a:buNone/>
            </a:pPr>
            <a:endParaRPr lang="ar-IQ" dirty="0">
              <a:cs typeface="+mj-cs"/>
            </a:endParaRPr>
          </a:p>
          <a:p>
            <a:pPr marL="0" indent="0" algn="just">
              <a:buNone/>
            </a:pPr>
            <a:r>
              <a:rPr lang="ar-IQ" dirty="0" smtClean="0">
                <a:cs typeface="+mj-cs"/>
              </a:rPr>
              <a:t>1-صياغة </a:t>
            </a:r>
            <a:r>
              <a:rPr lang="ar-IQ" dirty="0">
                <a:cs typeface="+mj-cs"/>
              </a:rPr>
              <a:t>الاستراتيجية</a:t>
            </a:r>
          </a:p>
          <a:p>
            <a:pPr marL="0" indent="0" algn="just">
              <a:buNone/>
            </a:pPr>
            <a:r>
              <a:rPr lang="ar-IQ" dirty="0" smtClean="0">
                <a:cs typeface="+mj-cs"/>
              </a:rPr>
              <a:t>2-تنفيذ </a:t>
            </a:r>
            <a:r>
              <a:rPr lang="ar-IQ" dirty="0">
                <a:cs typeface="+mj-cs"/>
              </a:rPr>
              <a:t>الاستراتيجية</a:t>
            </a:r>
          </a:p>
          <a:p>
            <a:pPr marL="0" indent="0" algn="just">
              <a:buNone/>
            </a:pPr>
            <a:r>
              <a:rPr lang="ar-IQ" dirty="0" smtClean="0">
                <a:cs typeface="+mj-cs"/>
              </a:rPr>
              <a:t>3-تقييم </a:t>
            </a:r>
            <a:r>
              <a:rPr lang="ar-IQ" dirty="0">
                <a:cs typeface="+mj-cs"/>
              </a:rPr>
              <a:t>ورقابة الاستراتيجية</a:t>
            </a:r>
          </a:p>
          <a:p>
            <a:pPr marL="0" indent="0" algn="just">
              <a:buNone/>
            </a:pPr>
            <a:endParaRPr lang="ar-IQ" dirty="0">
              <a:cs typeface="+mj-cs"/>
            </a:endParaRPr>
          </a:p>
        </p:txBody>
      </p:sp>
    </p:spTree>
    <p:extLst>
      <p:ext uri="{BB962C8B-B14F-4D97-AF65-F5344CB8AC3E}">
        <p14:creationId xmlns:p14="http://schemas.microsoft.com/office/powerpoint/2010/main" val="12622051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827584" y="620688"/>
            <a:ext cx="7344816" cy="5472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03579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548681"/>
            <a:ext cx="8229600" cy="5577484"/>
          </a:xfrm>
        </p:spPr>
        <p:txBody>
          <a:bodyPr>
            <a:normAutofit fontScale="70000" lnSpcReduction="20000"/>
          </a:bodyPr>
          <a:lstStyle/>
          <a:p>
            <a:pPr marL="0" indent="0" algn="just">
              <a:buNone/>
            </a:pPr>
            <a:endParaRPr lang="ar-IQ" dirty="0"/>
          </a:p>
          <a:p>
            <a:pPr marL="0" indent="0" algn="just">
              <a:buNone/>
            </a:pPr>
            <a:r>
              <a:rPr lang="ar-IQ" dirty="0" smtClean="0"/>
              <a:t>5- مستويات </a:t>
            </a:r>
            <a:r>
              <a:rPr lang="ar-IQ" dirty="0"/>
              <a:t>الاستراتيجية </a:t>
            </a:r>
            <a:r>
              <a:rPr lang="en-GB" dirty="0" smtClean="0"/>
              <a:t>STRATEGIC </a:t>
            </a:r>
            <a:r>
              <a:rPr lang="en-GB" dirty="0"/>
              <a:t>LEVELS) </a:t>
            </a:r>
            <a:r>
              <a:rPr lang="en-GB" dirty="0" smtClean="0"/>
              <a:t>:</a:t>
            </a:r>
            <a:r>
              <a:rPr lang="ar-IQ" dirty="0" smtClean="0"/>
              <a:t>)</a:t>
            </a:r>
          </a:p>
          <a:p>
            <a:pPr marL="0" indent="0" algn="just">
              <a:buNone/>
            </a:pPr>
            <a:endParaRPr lang="en-GB" dirty="0"/>
          </a:p>
          <a:p>
            <a:pPr marL="0" indent="0" algn="just">
              <a:buNone/>
            </a:pPr>
            <a:r>
              <a:rPr lang="ar-IQ" dirty="0" smtClean="0"/>
              <a:t>1- مستوى </a:t>
            </a:r>
            <a:r>
              <a:rPr lang="ar-IQ" dirty="0"/>
              <a:t>استراتيجية المنظمة</a:t>
            </a:r>
          </a:p>
          <a:p>
            <a:pPr marL="0" indent="0" algn="just">
              <a:buNone/>
            </a:pPr>
            <a:r>
              <a:rPr lang="ar-IQ" dirty="0"/>
              <a:t>يهتم هذا المستوى بادارة المنظمة بصورتها الشمولية لتحقيق ميزة تنافسية مستدامة ,تحدد مسار او أتجاه طويل الامد للمنظمة بصورتها الكلية ,القرارات الاستراتيجية في هذا المستوى ترتبط بتخصيص الموارد لتطوير اعمال جديدة او للاستحواذ على منظمات اخرى او الانسحاب من اعمال قائمة لتشكيل محفظة اعمال المنظمة ككل.</a:t>
            </a:r>
          </a:p>
          <a:p>
            <a:pPr marL="0" indent="0" algn="just">
              <a:buNone/>
            </a:pPr>
            <a:r>
              <a:rPr lang="ar-IQ" dirty="0" smtClean="0"/>
              <a:t>2- مستوى </a:t>
            </a:r>
            <a:r>
              <a:rPr lang="ar-IQ" dirty="0"/>
              <a:t>استراتيجية الاعمال</a:t>
            </a:r>
          </a:p>
          <a:p>
            <a:pPr marL="0" indent="0" algn="just">
              <a:buNone/>
            </a:pPr>
            <a:r>
              <a:rPr lang="ar-IQ" dirty="0"/>
              <a:t>يهتم هذا المستوى باستراتيجية وحدة اعمال واحدة أو خط انتاجي معين وتصف اسلوب المنافسة في هذه الصناعة او السوق المحدد والمعلوم ,تحديد كيفية المنافسة من قبل الاقسام الرئيسية القرارات الاستراتيجية في هذا المستوى تحتوي على خيارات تتعلق المزيج السلعي او الخدماتي وموقع الوحدات الانتاجية والتكنلوجية المستخدمة .</a:t>
            </a:r>
          </a:p>
          <a:p>
            <a:pPr marL="0" indent="0" algn="just">
              <a:buNone/>
            </a:pPr>
            <a:r>
              <a:rPr lang="ar-IQ" dirty="0" smtClean="0"/>
              <a:t>3- مستوى </a:t>
            </a:r>
            <a:r>
              <a:rPr lang="ar-IQ" dirty="0"/>
              <a:t>استراتيجية الوظيفية </a:t>
            </a:r>
          </a:p>
          <a:p>
            <a:pPr marL="0" indent="0" algn="just">
              <a:buNone/>
            </a:pPr>
            <a:r>
              <a:rPr lang="ar-IQ" dirty="0"/>
              <a:t>يهتم هذا المستوى بكيفية استخدام الموارد في كل وظيفة من وظائف المنظمة وتوجيهها لرفد استراتيجية الاعمال .</a:t>
            </a:r>
          </a:p>
          <a:p>
            <a:pPr marL="0" indent="0" algn="just">
              <a:buNone/>
            </a:pPr>
            <a:endParaRPr lang="ar-IQ" dirty="0"/>
          </a:p>
          <a:p>
            <a:pPr marL="0" indent="0" algn="just">
              <a:buNone/>
            </a:pPr>
            <a:endParaRPr lang="ar-IQ" dirty="0"/>
          </a:p>
          <a:p>
            <a:pPr marL="0" indent="0" algn="just">
              <a:buNone/>
            </a:pPr>
            <a:endParaRPr lang="ar-IQ" dirty="0"/>
          </a:p>
        </p:txBody>
      </p:sp>
    </p:spTree>
    <p:extLst>
      <p:ext uri="{BB962C8B-B14F-4D97-AF65-F5344CB8AC3E}">
        <p14:creationId xmlns:p14="http://schemas.microsoft.com/office/powerpoint/2010/main" val="20710081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899592" y="620688"/>
            <a:ext cx="7560840" cy="55446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198053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548680"/>
            <a:ext cx="8229600" cy="5832647"/>
          </a:xfrm>
        </p:spPr>
        <p:txBody>
          <a:bodyPr>
            <a:normAutofit fontScale="62500" lnSpcReduction="20000"/>
          </a:bodyPr>
          <a:lstStyle/>
          <a:p>
            <a:pPr marL="0" indent="0" algn="just">
              <a:buNone/>
            </a:pPr>
            <a:r>
              <a:rPr lang="ar-IQ" dirty="0"/>
              <a:t>6-  أهمية الإدارة الإستراتيجية لمنظمات الأعمال </a:t>
            </a:r>
            <a:r>
              <a:rPr lang="ar-IQ" dirty="0" smtClean="0"/>
              <a:t>: </a:t>
            </a:r>
          </a:p>
          <a:p>
            <a:pPr marL="0" indent="0" algn="just">
              <a:buNone/>
            </a:pPr>
            <a:endParaRPr lang="ar-IQ" dirty="0"/>
          </a:p>
          <a:p>
            <a:pPr marL="0" indent="0" algn="just">
              <a:buNone/>
            </a:pPr>
            <a:r>
              <a:rPr lang="ar-IQ" dirty="0"/>
              <a:t>إن هدف أي منظمة من المنظمات هو البقاء والإستقرار والإستمرار والنمو ، وإن الأهداف السابقة لاتتحقق إلا بوجود إدارة فاعلة تستطيع أن تحقق هذه المطالب  .</a:t>
            </a:r>
          </a:p>
          <a:p>
            <a:pPr marL="0" indent="0" algn="just">
              <a:buNone/>
            </a:pPr>
            <a:r>
              <a:rPr lang="ar-IQ" dirty="0"/>
              <a:t>وقد كان لتوجه المنظمات نحو التخطيط الإستراتيجي علاقة كبيرة بنجاح هذه المنظمات ، حيث إتضح أن المنظمات التي أخذت بمفهوم الإدارة الإستراتيجية كانت ذات أداء أفضل من تلك المنظمات التي لم تأخذ بهذا المفهوم . وكذلك توصلت الدراسات التي أجراها الباحثون الإداريون أمثال : أنسوف ، وهارولد و برت ، إيستلك ماكدونالد وغيرهم ، إلى أن المنظمات التي تمارس التخطيط الإستراتيجي تتفوق على تلك التي لاتمارسه ، وتزداد أهمية الإدارة الإستراتيجية عندما تعمل منظمات الأعمال في بيئة متغيرة .</a:t>
            </a:r>
          </a:p>
          <a:p>
            <a:pPr marL="0" indent="0" algn="just">
              <a:buNone/>
            </a:pPr>
            <a:r>
              <a:rPr lang="ar-IQ" dirty="0"/>
              <a:t>وتبرز أهمية الإدارة الإستراتيجية لمنظمات الأعمال من خلال قدرتها على رسم غايات المنظمة وأهدافها وتحديد التوجهات طويلة الأمد لبلوغ تلك الأهداف في مدى زمني ملائم وسط بيئة تتسم بالسرعة وعدم التأكد ، والقيام بمتابعة التنفيذ وتقييم النتائج ومدى التقدم لبلوغ الأهداف ، ومواجهة التحديات التي تتعرض لها منظمات الأعمال مثل :</a:t>
            </a:r>
          </a:p>
          <a:p>
            <a:pPr marL="0" indent="0" algn="just">
              <a:buNone/>
            </a:pPr>
            <a:r>
              <a:rPr lang="ar-IQ" dirty="0" smtClean="0"/>
              <a:t>1-التسارع </a:t>
            </a:r>
            <a:r>
              <a:rPr lang="ar-IQ" dirty="0"/>
              <a:t>الكمي والنوعي في البيئة الخارجية : حيث أن عصرنا هو عصر السرعة ، كما أن ظاهرة التغير هي السمة الجوهرية للعقود القريبة الماضية  والعقد الحالي .</a:t>
            </a:r>
          </a:p>
          <a:p>
            <a:pPr marL="0" indent="0" algn="just">
              <a:buNone/>
            </a:pPr>
            <a:r>
              <a:rPr lang="ar-IQ" dirty="0" smtClean="0"/>
              <a:t>2-تخصيص </a:t>
            </a:r>
            <a:r>
              <a:rPr lang="ar-IQ" dirty="0"/>
              <a:t>الموارد والإمكانيات بطريقة فعالة حيث يتم إستخدام الموارد المتاحة بطريقة تتلاءم وإحتياجات المنظمة .</a:t>
            </a:r>
          </a:p>
          <a:p>
            <a:pPr marL="0" indent="0" algn="just">
              <a:buNone/>
            </a:pPr>
            <a:r>
              <a:rPr lang="ar-IQ" dirty="0" smtClean="0"/>
              <a:t>3-زيادة </a:t>
            </a:r>
            <a:r>
              <a:rPr lang="ar-IQ" dirty="0"/>
              <a:t>دعم التفكير الإستراتيجي للمدراء ، وتنمية عادات التفكير في المستقبل .</a:t>
            </a:r>
          </a:p>
          <a:p>
            <a:pPr marL="0" indent="0" algn="just">
              <a:buNone/>
            </a:pPr>
            <a:r>
              <a:rPr lang="ar-IQ" dirty="0" smtClean="0"/>
              <a:t>4-توفير </a:t>
            </a:r>
            <a:r>
              <a:rPr lang="ar-IQ" dirty="0"/>
              <a:t>فرص المشاركة لجميع المستويات الإدارية في تخطيط وتنفيذ أهداف المنظمة .</a:t>
            </a:r>
          </a:p>
          <a:p>
            <a:pPr marL="0" indent="0" algn="just">
              <a:buNone/>
            </a:pPr>
            <a:r>
              <a:rPr lang="ar-IQ" dirty="0" smtClean="0"/>
              <a:t>5- </a:t>
            </a:r>
            <a:r>
              <a:rPr lang="ar-IQ" dirty="0"/>
              <a:t>المساهمة في التوجه للإهتمام بالمعرفة كقوة إستراتيجية .</a:t>
            </a:r>
          </a:p>
          <a:p>
            <a:pPr marL="0" indent="0" algn="just">
              <a:buNone/>
            </a:pPr>
            <a:endParaRPr lang="ar-IQ" dirty="0"/>
          </a:p>
        </p:txBody>
      </p:sp>
    </p:spTree>
    <p:extLst>
      <p:ext uri="{BB962C8B-B14F-4D97-AF65-F5344CB8AC3E}">
        <p14:creationId xmlns:p14="http://schemas.microsoft.com/office/powerpoint/2010/main" val="34706379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548680"/>
            <a:ext cx="8229600" cy="5832647"/>
          </a:xfrm>
        </p:spPr>
        <p:txBody>
          <a:bodyPr>
            <a:normAutofit fontScale="62500" lnSpcReduction="20000"/>
          </a:bodyPr>
          <a:lstStyle/>
          <a:p>
            <a:pPr marL="0" indent="0" algn="just">
              <a:buNone/>
            </a:pPr>
            <a:r>
              <a:rPr lang="ar-IQ" dirty="0"/>
              <a:t>ثانياً :صياغة الاستراتيجية</a:t>
            </a:r>
          </a:p>
          <a:p>
            <a:pPr marL="0" indent="0" algn="just">
              <a:buNone/>
            </a:pPr>
            <a:endParaRPr lang="ar-IQ" dirty="0"/>
          </a:p>
          <a:p>
            <a:pPr marL="0" indent="0" algn="just">
              <a:buNone/>
            </a:pPr>
            <a:r>
              <a:rPr lang="ar-IQ" dirty="0"/>
              <a:t>التوجه الإستراتيجي  ( رسالة المنظمة وأهدافها ) </a:t>
            </a:r>
            <a:r>
              <a:rPr lang="ar-IQ" dirty="0" smtClean="0"/>
              <a:t>.</a:t>
            </a:r>
          </a:p>
          <a:p>
            <a:pPr marL="0" indent="0" algn="just">
              <a:buNone/>
            </a:pPr>
            <a:endParaRPr lang="ar-IQ" dirty="0"/>
          </a:p>
          <a:p>
            <a:pPr marL="0" indent="0" algn="just">
              <a:buNone/>
            </a:pPr>
            <a:r>
              <a:rPr lang="ar-IQ" dirty="0" smtClean="0"/>
              <a:t>1-رسالة </a:t>
            </a:r>
            <a:r>
              <a:rPr lang="ar-IQ" dirty="0"/>
              <a:t>المنظمة : </a:t>
            </a:r>
          </a:p>
          <a:p>
            <a:pPr marL="0" indent="0" algn="just">
              <a:buNone/>
            </a:pPr>
            <a:r>
              <a:rPr lang="ar-IQ" dirty="0"/>
              <a:t>توضح رسالة المنظمة الغرض أو المبرر الأساسي لوجودها  والغرض منها ، وتحاول رسالة المنظمة الإجابة على السؤالين التاليين : ماهو مجال عمل المنظمة ؟، وماهي الأعمال التي ستؤديها مستقبلاً ؟ ، ولابد أن تتسم الرسالة بالشمولية والعموم وأن تتضمن الكلمات الدقيقة والملخصة والواضحة الفهم ، وأن تتكون من فقرة واحدة تصف سبب وجود المنظمة وأهدافها وأعمالها وانشطتها ، كما يجب أن يصل مضمون الرسالة إلى العاملين والمتعاملين مع المنظمة . فرسالة شركة الإتصالات السعودية على سبيل المثال هي "  حياة أسهل " ، وهي تتضمن الهدف من وجود هذه الشركة ألا وهو تسهيل الحياة على المتعاملين معها حيث أنها توفر لهم  الإتصال بجميع مناطق العالم بسهولة ويسر وبأرخص الأسعار وبأسهل الطرق ومن أي منطقة من مناطق المملكة .</a:t>
            </a:r>
          </a:p>
          <a:p>
            <a:pPr marL="0" indent="0" algn="just">
              <a:buNone/>
            </a:pPr>
            <a:r>
              <a:rPr lang="ar-IQ" dirty="0" smtClean="0"/>
              <a:t>2-تحديد </a:t>
            </a:r>
            <a:r>
              <a:rPr lang="ar-IQ" dirty="0"/>
              <a:t>الأهداف :  </a:t>
            </a:r>
          </a:p>
          <a:p>
            <a:pPr marL="0" indent="0" algn="just">
              <a:buNone/>
            </a:pPr>
            <a:r>
              <a:rPr lang="ar-IQ" dirty="0"/>
              <a:t>     الأهداف هي النتيجة النهائية المطلوب تحقيقها من ممارسة الأنشطة المخططة أو إتباع الإستراتيجيات المخططة ،وتحدد الأهداف مالذي يجب إنجازه ومتى وماهي الكمية .                                                                                     وتختلف الأهداف عن الغايات ، حيث أن الغاية هي عبارة عامة لما ترغب المنظمة في تحقيقه دون أن يكون ذلك محدداً بإطار زمني أو أن يتم التعبير عنه كمياً ، فقد تكون الغاية هي الربحية أو الكفاءة أو النمو أو السمعة والشهرة ، .... إلخ ، أما الأهداف فهي تحدد ماذا نفعل ومتى نفعل وأين نفعل وكم يجب أن نحقق .</a:t>
            </a:r>
          </a:p>
          <a:p>
            <a:pPr marL="0" indent="0" algn="just">
              <a:buNone/>
            </a:pPr>
            <a:endParaRPr lang="ar-IQ" dirty="0"/>
          </a:p>
        </p:txBody>
      </p:sp>
    </p:spTree>
    <p:extLst>
      <p:ext uri="{BB962C8B-B14F-4D97-AF65-F5344CB8AC3E}">
        <p14:creationId xmlns:p14="http://schemas.microsoft.com/office/powerpoint/2010/main" val="26025907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76672"/>
            <a:ext cx="8229600" cy="5976663"/>
          </a:xfrm>
        </p:spPr>
        <p:txBody>
          <a:bodyPr>
            <a:normAutofit fontScale="47500" lnSpcReduction="20000"/>
          </a:bodyPr>
          <a:lstStyle/>
          <a:p>
            <a:pPr marL="0" indent="0" algn="just" rtl="0">
              <a:buNone/>
            </a:pPr>
            <a:endParaRPr lang="en-US" dirty="0" smtClean="0">
              <a:cs typeface="+mj-cs"/>
            </a:endParaRPr>
          </a:p>
          <a:p>
            <a:pPr marL="0" indent="0" algn="just" rtl="0">
              <a:buNone/>
            </a:pPr>
            <a:endParaRPr lang="en-US" dirty="0">
              <a:cs typeface="+mj-cs"/>
            </a:endParaRPr>
          </a:p>
          <a:p>
            <a:pPr marL="0" indent="0" algn="just" rtl="0">
              <a:buNone/>
            </a:pPr>
            <a:r>
              <a:rPr lang="en-US" dirty="0" smtClean="0">
                <a:cs typeface="+mj-cs"/>
              </a:rPr>
              <a:t>Strategic </a:t>
            </a:r>
            <a:r>
              <a:rPr lang="en-US" dirty="0">
                <a:cs typeface="+mj-cs"/>
              </a:rPr>
              <a:t>Management - Meaning and Important Concepts</a:t>
            </a:r>
          </a:p>
          <a:p>
            <a:pPr marL="0" indent="0" algn="just" rtl="0">
              <a:buNone/>
            </a:pPr>
            <a:endParaRPr lang="en-US" dirty="0">
              <a:cs typeface="+mj-cs"/>
            </a:endParaRPr>
          </a:p>
          <a:p>
            <a:pPr marL="0" indent="0" algn="just" rtl="0">
              <a:buNone/>
            </a:pPr>
            <a:r>
              <a:rPr lang="en-US" dirty="0">
                <a:cs typeface="+mj-cs"/>
              </a:rPr>
              <a:t>Strategic Management - An Introduction</a:t>
            </a:r>
          </a:p>
          <a:p>
            <a:pPr marL="0" indent="0" algn="just" rtl="0">
              <a:buNone/>
            </a:pPr>
            <a:endParaRPr lang="en-US" dirty="0">
              <a:cs typeface="+mj-cs"/>
            </a:endParaRPr>
          </a:p>
          <a:p>
            <a:pPr marL="0" indent="0" algn="just" rtl="0">
              <a:buNone/>
            </a:pPr>
            <a:r>
              <a:rPr lang="en-US" dirty="0">
                <a:cs typeface="+mj-cs"/>
              </a:rPr>
              <a:t>Strategic Management is all about identification and description of the strategies that managers can carry so as to achieve better performance and a competitive advantage for their organization. An organization is said to have competitive advantage if its profitability is higher than the average profitability for all companies in its industry.</a:t>
            </a:r>
          </a:p>
          <a:p>
            <a:pPr marL="0" indent="0" algn="just" rtl="0">
              <a:buNone/>
            </a:pPr>
            <a:r>
              <a:rPr lang="en-US" dirty="0">
                <a:cs typeface="+mj-cs"/>
              </a:rPr>
              <a:t>Strategic management can also be defined as a bundle of decisions and acts which a manager undertakes and which decides the result of the firm’s performance. The manager must have a thorough knowledge and analysis of the general and competitive organizational environment so as to take right decisions. They should conduct a SWOT Analysis (Strengths, Weaknesses, Opportunities, and Threats), i.e., they should make best possible utilization of strengths, minimize the organizational weaknesses, make use of arising opportunities from the business environment and shouldn’t ignore the threats.</a:t>
            </a:r>
          </a:p>
          <a:p>
            <a:pPr marL="0" indent="0" algn="just" rtl="0">
              <a:buNone/>
            </a:pPr>
            <a:r>
              <a:rPr lang="en-US" dirty="0">
                <a:cs typeface="+mj-cs"/>
              </a:rPr>
              <a:t>Strategic management is nothing but planning for both predictable as well as unfeasible contingencies. It is applicable to both small as well as large organizations as even the smallest organization face competition and, by formulating and implementing appropriate strategies, they can attain sustainable competitive advantage.</a:t>
            </a:r>
          </a:p>
          <a:p>
            <a:pPr marL="0" indent="0" algn="just" rtl="0">
              <a:buNone/>
            </a:pPr>
            <a:r>
              <a:rPr lang="en-US" dirty="0">
                <a:cs typeface="+mj-cs"/>
              </a:rPr>
              <a:t>It is a way in which strategists set the objectives and proceed about attaining them. It deals with making and implementing decisions about future direction of an organization. It helps us to identify the direction in which an organization is moving.</a:t>
            </a:r>
          </a:p>
          <a:p>
            <a:pPr marL="0" indent="0" algn="just" rtl="0">
              <a:buNone/>
            </a:pPr>
            <a:r>
              <a:rPr lang="en-US" dirty="0">
                <a:cs typeface="+mj-cs"/>
              </a:rPr>
              <a:t>Strategic management is a continuous process that evaluates and controls the business and the industries in which an organization is involved; evaluates its competitors and sets goals and strategies to meet all existing and potential competitors; and then reevaluates strategies on a regular basis to determine how it has been implemented and whether it was successful or does it needs replacement.</a:t>
            </a:r>
          </a:p>
          <a:p>
            <a:pPr marL="0" indent="0" algn="just" rtl="0">
              <a:buNone/>
            </a:pPr>
            <a:endParaRPr lang="en-US" dirty="0">
              <a:cs typeface="+mj-cs"/>
            </a:endParaRPr>
          </a:p>
          <a:p>
            <a:pPr marL="0" indent="0" algn="just" rtl="0">
              <a:buNone/>
            </a:pPr>
            <a:endParaRPr lang="ar-IQ" dirty="0">
              <a:cs typeface="+mj-cs"/>
            </a:endParaRPr>
          </a:p>
        </p:txBody>
      </p:sp>
    </p:spTree>
    <p:extLst>
      <p:ext uri="{BB962C8B-B14F-4D97-AF65-F5344CB8AC3E}">
        <p14:creationId xmlns:p14="http://schemas.microsoft.com/office/powerpoint/2010/main" val="11543333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404664"/>
            <a:ext cx="8424936" cy="6120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748516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260648"/>
            <a:ext cx="8640960" cy="6408712"/>
          </a:xfrm>
        </p:spPr>
        <p:txBody>
          <a:bodyPr>
            <a:noAutofit/>
          </a:bodyPr>
          <a:lstStyle/>
          <a:p>
            <a:pPr marL="0" indent="0" algn="just">
              <a:buNone/>
            </a:pPr>
            <a:endParaRPr lang="ar-IQ" sz="1300" dirty="0" smtClean="0"/>
          </a:p>
          <a:p>
            <a:pPr marL="0" indent="0" algn="just">
              <a:buNone/>
            </a:pPr>
            <a:r>
              <a:rPr lang="ar-IQ" sz="1300" dirty="0" smtClean="0"/>
              <a:t>من </a:t>
            </a:r>
            <a:r>
              <a:rPr lang="ar-IQ" sz="1300" dirty="0"/>
              <a:t>الشكل السابق يتبين لنا أن الرؤيا هي النتاج الملموس من التفكير الإستراتيجي ، والرسالة هي نتاج الرؤيا لما تتوقعه المنظمة للمستقبل ، والتي في ضوئها يمكن القيام ببناء غايات المنظمة التي تسعى لتحقيقها إنسجاماً ونتائج تحليل العوامل الخارجية المتمثلة بالفرص والتهديدات ، والعوامل الداخلية المتمثلة بالقوة والضعف  </a:t>
            </a:r>
          </a:p>
          <a:p>
            <a:pPr marL="0" indent="0" algn="just">
              <a:buNone/>
            </a:pPr>
            <a:r>
              <a:rPr lang="ar-IQ" sz="1300" dirty="0"/>
              <a:t>مفهوم التحليل الإستراتيجي :</a:t>
            </a:r>
          </a:p>
          <a:p>
            <a:pPr marL="0" indent="0" algn="just">
              <a:buNone/>
            </a:pPr>
            <a:endParaRPr lang="ar-IQ" sz="1300" dirty="0"/>
          </a:p>
          <a:p>
            <a:pPr marL="0" indent="0" algn="just">
              <a:buNone/>
            </a:pPr>
            <a:r>
              <a:rPr lang="ar-IQ" sz="1300" dirty="0"/>
              <a:t>التحليل الإستراتيجي هو تشخيص وتحليل البيئة الخارجية المحيطة بالمنظمة لمعرفة مدى التغيرات الحاصلة  ولتحديد الفرص والتهديدات ، كذلك تشخيص وتحليل البيئة الداخلية للمنظمة لمعرفة المواصفات والميزات التنافسية من أجل السيطرة على بيئتها الداخلية بشكل يساعد الإدارة على تحديد الإستراتيجية المفيدة لتحقيق أهداف المنظمة .</a:t>
            </a:r>
          </a:p>
          <a:p>
            <a:pPr marL="0" indent="0" algn="just">
              <a:buNone/>
            </a:pPr>
            <a:endParaRPr lang="ar-IQ" sz="1300" dirty="0"/>
          </a:p>
          <a:p>
            <a:pPr marL="0" indent="0" algn="just">
              <a:buNone/>
            </a:pPr>
            <a:r>
              <a:rPr lang="ar-IQ" sz="1300" dirty="0" smtClean="0"/>
              <a:t>1-التحليل </a:t>
            </a:r>
            <a:r>
              <a:rPr lang="ar-IQ" sz="1300" dirty="0"/>
              <a:t>الإستراتيجي لعوامل البيئة الخارجية الكلية ( الفرص والتهديدات ) </a:t>
            </a:r>
            <a:r>
              <a:rPr lang="ar-IQ" sz="1300" dirty="0" smtClean="0"/>
              <a:t>:</a:t>
            </a:r>
          </a:p>
          <a:p>
            <a:pPr marL="0" indent="0" algn="just">
              <a:buNone/>
            </a:pPr>
            <a:endParaRPr lang="ar-IQ" sz="1300" dirty="0"/>
          </a:p>
          <a:p>
            <a:pPr marL="0" indent="0" algn="just">
              <a:buNone/>
            </a:pPr>
            <a:r>
              <a:rPr lang="ar-IQ" sz="1300" dirty="0"/>
              <a:t>البيئة الخارجية للمنظمة هي البيئة التي تقع خارج حدود المنظمة وخارج نطاق سيطرتها ورقابتها ، وعوامل البيئة الخارجية تتمثل بعوامل البيئة الإقتصادية ، وعوامل البيئة الإجتماعية والثقافية ، وعوامل البيئة التكنولوجية ، والعوامل الديموغرافية ، وعوامل البيئة السياسية والقانونية  ، عوامل البيئة الدولية والعالمية .</a:t>
            </a:r>
          </a:p>
          <a:p>
            <a:pPr marL="0" indent="0" algn="just">
              <a:buNone/>
            </a:pPr>
            <a:r>
              <a:rPr lang="ar-IQ" sz="1300" dirty="0"/>
              <a:t>إن دراسة وتحليل مكونات البيئة الخارجية يعد أمراً ضرورياً عند وضع الإستراتيجية المناسبة للمنظمة ، حيث أن نتائج هذه الدراسات تساعد في التعرف على جانبين رئيسيين يمثلان نقطة الإرتكاز في صياغة ورسم إستراتيجية المنظمة وهما :</a:t>
            </a:r>
          </a:p>
          <a:p>
            <a:pPr marL="0" indent="0" algn="just">
              <a:buNone/>
            </a:pPr>
            <a:r>
              <a:rPr lang="ar-IQ" sz="1300" dirty="0" smtClean="0"/>
              <a:t>-الفرص </a:t>
            </a:r>
            <a:r>
              <a:rPr lang="ar-IQ" sz="1300" dirty="0"/>
              <a:t>التي يمكن للمنظمة إستغلالها .</a:t>
            </a:r>
          </a:p>
          <a:p>
            <a:pPr marL="0" indent="0" algn="just">
              <a:buNone/>
            </a:pPr>
            <a:r>
              <a:rPr lang="ar-IQ" sz="1300" dirty="0" smtClean="0"/>
              <a:t>-المخاطر </a:t>
            </a:r>
            <a:r>
              <a:rPr lang="ar-IQ" sz="1300" dirty="0"/>
              <a:t>أو التهديدات التي يجب على المنظمة تجنبها أو الحد من آثارها </a:t>
            </a:r>
            <a:r>
              <a:rPr lang="ar-IQ" sz="1300" dirty="0" smtClean="0"/>
              <a:t>.</a:t>
            </a:r>
          </a:p>
          <a:p>
            <a:pPr marL="0" indent="0" algn="just">
              <a:buNone/>
            </a:pPr>
            <a:endParaRPr lang="ar-IQ" sz="1300" dirty="0"/>
          </a:p>
          <a:p>
            <a:pPr marL="0" indent="0" algn="just">
              <a:buNone/>
            </a:pPr>
            <a:r>
              <a:rPr lang="ar-IQ" sz="1300" dirty="0" smtClean="0"/>
              <a:t>أ‌-عوامل </a:t>
            </a:r>
            <a:r>
              <a:rPr lang="ar-IQ" sz="1300" dirty="0"/>
              <a:t>البيئة الإقتصادية : </a:t>
            </a:r>
          </a:p>
          <a:p>
            <a:pPr marL="0" indent="0" algn="just">
              <a:buNone/>
            </a:pPr>
            <a:r>
              <a:rPr lang="ar-IQ" sz="1300" dirty="0"/>
              <a:t>تعتبر العوامل الإقتصادية إحدى العوامل البيئية الكلية الهامة المؤثرة على منظمات الأعمال . وتتمثل العوامل الإقتصادية بمعدل الفائدة ، مقدار النمو الإقتصادي ، الميزان التجاري ، معدلات التضخم ، السياسات المالية والنقدية للدولة والخاصة بالضرائب على الدخل والضرائب على الأرباح ، والرسوم الجمركية المفروضة على المواد المستوردة ،  </a:t>
            </a:r>
            <a:r>
              <a:rPr lang="ar-IQ" sz="1300" dirty="0" smtClean="0"/>
              <a:t>.....</a:t>
            </a:r>
          </a:p>
          <a:p>
            <a:pPr marL="0" indent="0" algn="just">
              <a:buNone/>
            </a:pPr>
            <a:endParaRPr lang="ar-IQ" sz="1300" dirty="0"/>
          </a:p>
          <a:p>
            <a:pPr marL="0" indent="0" algn="just">
              <a:buNone/>
            </a:pPr>
            <a:r>
              <a:rPr lang="ar-IQ" sz="1300" dirty="0" smtClean="0"/>
              <a:t>ب‌-عوامل </a:t>
            </a:r>
            <a:r>
              <a:rPr lang="ar-IQ" sz="1300" dirty="0"/>
              <a:t>البيئة الإجتماعية والثقافية :</a:t>
            </a:r>
          </a:p>
          <a:p>
            <a:pPr marL="0" indent="0" algn="just">
              <a:buNone/>
            </a:pPr>
            <a:r>
              <a:rPr lang="ar-IQ" sz="1300" dirty="0"/>
              <a:t>تتضمن العوامل الإجتماعية التقاليد ، والقيم ، وإتجاهات وثقافة المجتمع ، توقعات المجتمع للأعمال ، الأعراف الإجتماعية ، الثقافة والتعليم والتدريب والخبرات ، أنماط السلوك الإنساني ، .....</a:t>
            </a:r>
          </a:p>
          <a:p>
            <a:pPr marL="0" indent="0" algn="just">
              <a:buNone/>
            </a:pPr>
            <a:endParaRPr lang="ar-IQ" sz="1300" dirty="0"/>
          </a:p>
        </p:txBody>
      </p:sp>
    </p:spTree>
    <p:extLst>
      <p:ext uri="{BB962C8B-B14F-4D97-AF65-F5344CB8AC3E}">
        <p14:creationId xmlns:p14="http://schemas.microsoft.com/office/powerpoint/2010/main" val="13600864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548680"/>
            <a:ext cx="8229600" cy="5832647"/>
          </a:xfrm>
        </p:spPr>
        <p:txBody>
          <a:bodyPr>
            <a:normAutofit fontScale="47500" lnSpcReduction="20000"/>
          </a:bodyPr>
          <a:lstStyle/>
          <a:p>
            <a:pPr marL="0" indent="0" algn="just">
              <a:buNone/>
            </a:pPr>
            <a:endParaRPr lang="ar-IQ" dirty="0" smtClean="0"/>
          </a:p>
          <a:p>
            <a:pPr marL="0" indent="0" algn="just">
              <a:buNone/>
            </a:pPr>
            <a:r>
              <a:rPr lang="ar-IQ" dirty="0" smtClean="0"/>
              <a:t>ت‌-عوامل </a:t>
            </a:r>
            <a:r>
              <a:rPr lang="ar-IQ" dirty="0"/>
              <a:t>البيئة التكنولوجية </a:t>
            </a:r>
            <a:r>
              <a:rPr lang="ar-IQ" dirty="0" smtClean="0"/>
              <a:t>:</a:t>
            </a:r>
            <a:endParaRPr lang="ar-IQ" dirty="0"/>
          </a:p>
          <a:p>
            <a:pPr marL="0" indent="0" algn="just">
              <a:buNone/>
            </a:pPr>
            <a:r>
              <a:rPr lang="ar-IQ" dirty="0"/>
              <a:t>نتيجة التطورات التكنولوجية السريعة والمتلاحقة ، أصبح لزاماً على المنظمات متابعة التغيرات التكنولوجية في البيئة الخارجية وخاصة تلك التغيرات والتطورات التكنولوجية التي ترتبط بأعمال المنظمة .</a:t>
            </a:r>
          </a:p>
          <a:p>
            <a:pPr marL="0" indent="0" algn="just">
              <a:buNone/>
            </a:pPr>
            <a:r>
              <a:rPr lang="ar-IQ" dirty="0"/>
              <a:t>إن الرغبات المتغيرة للمستهلكين ، وتزايد المنافسة ، وظهور تقنيات جديدة تدعو الإدارة العليا إلى تقديم منتجات جديدة بتقنيات حديثة ،  وإلا فإنها سوف تعرض نفسها للمخاطرة بسبب الإبقاء على تقديم المنتجات الحالية ، مما قد يعرضها للفشل والخروج من السوق </a:t>
            </a:r>
            <a:r>
              <a:rPr lang="ar-IQ" dirty="0" smtClean="0"/>
              <a:t>.</a:t>
            </a:r>
          </a:p>
          <a:p>
            <a:pPr marL="0" indent="0" algn="just">
              <a:buNone/>
            </a:pPr>
            <a:endParaRPr lang="ar-IQ" dirty="0"/>
          </a:p>
          <a:p>
            <a:pPr marL="0" indent="0" algn="just">
              <a:buNone/>
            </a:pPr>
            <a:r>
              <a:rPr lang="ar-IQ" dirty="0" smtClean="0"/>
              <a:t>ث‌-العوامل </a:t>
            </a:r>
            <a:r>
              <a:rPr lang="ar-IQ" dirty="0"/>
              <a:t>الديموغرافية :</a:t>
            </a:r>
          </a:p>
          <a:p>
            <a:pPr marL="0" indent="0" algn="just">
              <a:buNone/>
            </a:pPr>
            <a:r>
              <a:rPr lang="ar-IQ" dirty="0"/>
              <a:t>إن العوامل الديموغرافية تؤثر بشكل كبير جداً على المنظمات ، فزيادة السكان مثلاً تؤدي إلى زيادة الطلب على المنتجات أو الخدمات ، كما أن تناقص السكان يؤدي إلى تناقص حجم الطلب على المنتجات أو الخدمات التي تقدمها المنظمات . وبالمثل فإن حركة السكان من الأرياف إلى المدن ، أو تغير مستوى الدخل ، أو تغير التركيبة العمرية للسكان ، يفرض على الإدارة العليا للمنظمة إختيار إستراتيجية تتلاءم والبيئة الديموغرافية المحيطة بالمنظمة </a:t>
            </a:r>
            <a:r>
              <a:rPr lang="ar-IQ" dirty="0" smtClean="0"/>
              <a:t>. </a:t>
            </a:r>
          </a:p>
          <a:p>
            <a:pPr marL="0" indent="0" algn="just">
              <a:buNone/>
            </a:pPr>
            <a:endParaRPr lang="ar-IQ" dirty="0"/>
          </a:p>
          <a:p>
            <a:pPr marL="0" indent="0" algn="just">
              <a:buNone/>
            </a:pPr>
            <a:r>
              <a:rPr lang="ar-IQ" dirty="0" smtClean="0"/>
              <a:t>ج‌-عوامل </a:t>
            </a:r>
            <a:r>
              <a:rPr lang="ar-IQ" dirty="0"/>
              <a:t>البيئة السياسية والقانونية </a:t>
            </a:r>
            <a:r>
              <a:rPr lang="ar-IQ" dirty="0" smtClean="0"/>
              <a:t>:</a:t>
            </a:r>
            <a:endParaRPr lang="ar-IQ" dirty="0"/>
          </a:p>
          <a:p>
            <a:pPr marL="0" indent="0" algn="just">
              <a:buNone/>
            </a:pPr>
            <a:r>
              <a:rPr lang="ar-IQ" dirty="0"/>
              <a:t>تؤثر القرارات الحكومية في الإختيارات الإستراتيجية للمنظمات ، فقد تتيح لها في بعض الأحيان فرص عمل ، أو تحد منها لتمثل تهديداً لأعمالها في أحيان أخرى . ففي حال فرض الحكومات ضرائب على المنتجات المستوردة قد يعود بفائدة على المصانع الوطنية ، كما قد يعود بضرر في نفس الوقت على المنظمات المستوردة . فالتغير في القرارات السياسية قد يخلق فرصاً لبعض المنظمات ، أو قد يؤدي إلى زيادة التهديدات لمنظمات أخرى .</a:t>
            </a:r>
          </a:p>
          <a:p>
            <a:pPr marL="0" indent="0" algn="just">
              <a:buNone/>
            </a:pPr>
            <a:r>
              <a:rPr lang="ar-IQ" dirty="0"/>
              <a:t>وتعتبر الجماعات والمنظمات والأفراد الذين يمتلكون قوة تأثير على قرارات المنظمة من ضمن نطاق البيئة السياسية والقانونية </a:t>
            </a:r>
            <a:r>
              <a:rPr lang="ar-IQ" dirty="0" smtClean="0"/>
              <a:t>.</a:t>
            </a:r>
          </a:p>
          <a:p>
            <a:pPr marL="0" indent="0" algn="just">
              <a:buNone/>
            </a:pPr>
            <a:endParaRPr lang="ar-IQ" dirty="0"/>
          </a:p>
          <a:p>
            <a:pPr marL="0" indent="0" algn="just">
              <a:buNone/>
            </a:pPr>
            <a:r>
              <a:rPr lang="ar-IQ" dirty="0" smtClean="0"/>
              <a:t>ح‌-عوامل </a:t>
            </a:r>
            <a:r>
              <a:rPr lang="ar-IQ" dirty="0"/>
              <a:t>البيئة الدولية والعالمية :</a:t>
            </a:r>
          </a:p>
          <a:p>
            <a:pPr marL="0" indent="0" algn="just">
              <a:buNone/>
            </a:pPr>
            <a:r>
              <a:rPr lang="ar-IQ" dirty="0"/>
              <a:t>تلعب التغيرات في البيئة الدولية والعالمية دوراً هاماً ومؤثراً على منظمات الأعمال بسبب قدرتها على إتاحة الفرص وخلق التهديدات في نفس الوقت . وتعتبر التكتلات الإقتصادية الدولية ، التحالفات السياسية الدولية ، الحروب والمنازعات الدولية ، المنازعات الإقتصادية الدولية ، الكوارث الطبيعية ، الأزمات الإقتصادية والسياسية الدولية ، التطورات التكنولوجية السريعة ، كل ذلك يعتبر من عوامل البيئة الدولية والعالمية .</a:t>
            </a:r>
          </a:p>
          <a:p>
            <a:pPr marL="0" indent="0" algn="just">
              <a:buNone/>
            </a:pPr>
            <a:endParaRPr lang="ar-IQ" dirty="0"/>
          </a:p>
        </p:txBody>
      </p:sp>
    </p:spTree>
    <p:extLst>
      <p:ext uri="{BB962C8B-B14F-4D97-AF65-F5344CB8AC3E}">
        <p14:creationId xmlns:p14="http://schemas.microsoft.com/office/powerpoint/2010/main" val="33172029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548680"/>
            <a:ext cx="8229600" cy="5832647"/>
          </a:xfrm>
        </p:spPr>
        <p:txBody>
          <a:bodyPr>
            <a:normAutofit fontScale="47500" lnSpcReduction="20000"/>
          </a:bodyPr>
          <a:lstStyle/>
          <a:p>
            <a:pPr marL="0" indent="0" algn="just">
              <a:buNone/>
            </a:pPr>
            <a:endParaRPr lang="ar-IQ" dirty="0"/>
          </a:p>
          <a:p>
            <a:pPr marL="0" indent="0" algn="just">
              <a:buNone/>
            </a:pPr>
            <a:r>
              <a:rPr lang="ar-IQ" dirty="0"/>
              <a:t>2 - التحليل الإستراتيجي لعوامل البيئة الداخلية </a:t>
            </a:r>
            <a:r>
              <a:rPr lang="ar-IQ" dirty="0" smtClean="0"/>
              <a:t>: </a:t>
            </a:r>
          </a:p>
          <a:p>
            <a:pPr marL="0" indent="0" algn="just">
              <a:buNone/>
            </a:pPr>
            <a:endParaRPr lang="ar-IQ" dirty="0"/>
          </a:p>
          <a:p>
            <a:pPr marL="0" indent="0" algn="just">
              <a:buNone/>
            </a:pPr>
            <a:r>
              <a:rPr lang="ar-IQ" dirty="0"/>
              <a:t>إن عملية تحليل البيئة الداخلية للمنظمة لها أهمية خاصة نظراً لما تحققه من تحديد للإمكانيات المتوفرة لدى المنظمة سواء كانت مادية أم بشرية ، وهي تحدد مناطق القوة ومناطق الضعف في المنظمة ، مما يساعد في معرفة موقع المنظمة في السوق مقارنة بالمنظمات المنافسة ، وهذا يساعد المنظمة على معرفة كيفية إستغلال الفرص المتوفرة في البيئة المحيطة ، كما يساعد في تجنيب المنظمة للمخاطر والتهديدات المتوقعة .</a:t>
            </a:r>
          </a:p>
          <a:p>
            <a:pPr marL="0" indent="0" algn="just">
              <a:buNone/>
            </a:pPr>
            <a:r>
              <a:rPr lang="ar-IQ" dirty="0"/>
              <a:t>كما تسهم عملية التحليل البيئي الداخلي في تكامل عملية التحليل الإستراتيجي ، حيث أن إجتماع التحليل البيئي الداخلي مع الخارجي مع بيئة الصناعة يوفر التكامل لعملية لتحليل الإستراتيجي .</a:t>
            </a:r>
          </a:p>
          <a:p>
            <a:pPr marL="0" indent="0" algn="just">
              <a:buNone/>
            </a:pPr>
            <a:r>
              <a:rPr lang="ar-IQ" dirty="0"/>
              <a:t>إن عوامل البيئة الداخلية تتمثل بما يأتي </a:t>
            </a:r>
            <a:r>
              <a:rPr lang="ar-IQ" dirty="0" smtClean="0"/>
              <a:t>:</a:t>
            </a:r>
          </a:p>
          <a:p>
            <a:pPr marL="0" indent="0" algn="just">
              <a:buNone/>
            </a:pPr>
            <a:endParaRPr lang="ar-IQ" dirty="0"/>
          </a:p>
          <a:p>
            <a:pPr marL="274638" indent="-274638" algn="just">
              <a:buNone/>
            </a:pPr>
            <a:r>
              <a:rPr lang="ar-IQ" dirty="0" smtClean="0"/>
              <a:t>أ‌- </a:t>
            </a:r>
            <a:r>
              <a:rPr lang="ar-IQ" dirty="0"/>
              <a:t>الهيكل التنظيمي : التنظيم وظيفة من وظائف الإدارة لتحقيق أهداف المنظمة ، ومن خلال التنظيم يتضح  مسار العمل وتحديد السلطة والمسؤولية في المنظمة بمختلف مستوياتها الإدارية .</a:t>
            </a:r>
          </a:p>
          <a:p>
            <a:pPr marL="274638" indent="-274638" algn="just">
              <a:buNone/>
            </a:pPr>
            <a:r>
              <a:rPr lang="ar-IQ" dirty="0" smtClean="0"/>
              <a:t>ب‌-ثقافة </a:t>
            </a:r>
            <a:r>
              <a:rPr lang="ar-IQ" dirty="0"/>
              <a:t>المنظمة : تعرف ثقافة المنظمة بأنها تلك القيم السائدة التي تعتنقها المنظمة ، أو هي الفلسفة التي ترشد سياسة المنظمة نحو العاملين والزبائن ، أي أن ثقافة المنظمة هي مجموعة المعتقدات والرموز  التي تمتلكها المنظمة والتي نشأت بمرور الزمن .</a:t>
            </a:r>
          </a:p>
          <a:p>
            <a:pPr marL="274638" indent="-274638" algn="just">
              <a:buNone/>
            </a:pPr>
            <a:r>
              <a:rPr lang="ar-IQ" dirty="0" smtClean="0"/>
              <a:t>ت‌-العوامل </a:t>
            </a:r>
            <a:r>
              <a:rPr lang="ar-IQ" dirty="0"/>
              <a:t>التسويقية : تتعلق كفاءة وفاعلية الإدارة التسويقية بجدارة النشاط التسويقي الذي يهدف لتنفيذ أهداف المنظمة وإستراتيجيتها .</a:t>
            </a:r>
          </a:p>
          <a:p>
            <a:pPr marL="274638" indent="-274638" algn="just">
              <a:buNone/>
            </a:pPr>
            <a:r>
              <a:rPr lang="ar-IQ" dirty="0" smtClean="0"/>
              <a:t>ث‌-العوامل </a:t>
            </a:r>
            <a:r>
              <a:rPr lang="ar-IQ" dirty="0"/>
              <a:t>الإنتاجية :  تتمثل الإستراتيجيات الإنتاجية بإختيار وتصميم المنتج والرقابة على أنشطة المنظمة اللازمة للإنتاج أو الخدمات ، كما أن إستراتيجيات الإنتاج تعكس مستوى الجودة والتكلفة والخدمة والكفاءة الإنتاجية .</a:t>
            </a:r>
          </a:p>
          <a:p>
            <a:pPr marL="274638" indent="-274638" algn="just">
              <a:buNone/>
            </a:pPr>
            <a:r>
              <a:rPr lang="ar-IQ" dirty="0" smtClean="0"/>
              <a:t>ج‌-عوامل </a:t>
            </a:r>
            <a:r>
              <a:rPr lang="ar-IQ" dirty="0"/>
              <a:t>إدارة الموارد البشرية : تستطيع المنظمة التي تتمتع بموارد بشرية كفوءة أن تحقق أهدافها الإستراتيجية بفاعلية وكفاءة .</a:t>
            </a:r>
          </a:p>
          <a:p>
            <a:pPr marL="274638" indent="-274638" algn="just">
              <a:buNone/>
            </a:pPr>
            <a:r>
              <a:rPr lang="ar-IQ" dirty="0" smtClean="0"/>
              <a:t>ح‌-العوامل </a:t>
            </a:r>
            <a:r>
              <a:rPr lang="ar-IQ" dirty="0"/>
              <a:t>المالية :  يساهم تحليل العوامل المالية في المنظمة في تحديد طبيعة الإستراتيجية التي يمكن أن تنتهجها إزاء موقفها المالي . </a:t>
            </a:r>
            <a:endParaRPr lang="ar-IQ" dirty="0" smtClean="0"/>
          </a:p>
          <a:p>
            <a:pPr marL="0" indent="0" algn="just">
              <a:buNone/>
            </a:pPr>
            <a:endParaRPr lang="ar-IQ" dirty="0"/>
          </a:p>
          <a:p>
            <a:pPr marL="0" indent="0" algn="just">
              <a:buNone/>
            </a:pPr>
            <a:r>
              <a:rPr lang="ar-IQ" dirty="0"/>
              <a:t>تحديد الموقف </a:t>
            </a:r>
            <a:r>
              <a:rPr lang="ar-IQ" dirty="0" smtClean="0"/>
              <a:t>الإستراتيجي</a:t>
            </a:r>
          </a:p>
          <a:p>
            <a:pPr marL="0" indent="0" algn="just">
              <a:buNone/>
            </a:pPr>
            <a:endParaRPr lang="ar-IQ" dirty="0"/>
          </a:p>
          <a:p>
            <a:pPr marL="0" indent="0" algn="just">
              <a:buNone/>
            </a:pPr>
            <a:r>
              <a:rPr lang="ar-IQ" dirty="0"/>
              <a:t>يقع على الإدارة الإستراتيجية بعد التحليل مهمة تحديد الموقف الإستراتيجي للمنظمة وذلك لمعرفة ماهي الإستراتيجيات العامة التي يمكن إتخاذها إنسجاماً مع إمكانات المنظمة الداخلية ( القوة والضعف ) ومواقفها الخارجية ( الفرص والتهديدات ) .</a:t>
            </a:r>
          </a:p>
          <a:p>
            <a:pPr marL="0" indent="0" algn="just">
              <a:buNone/>
            </a:pPr>
            <a:r>
              <a:rPr lang="ar-IQ" dirty="0"/>
              <a:t>ويتحدد الموقف الإستراتيجي للمنظمة من خلال القيام بتحليل مصفوفة </a:t>
            </a:r>
            <a:r>
              <a:rPr lang="en-GB" dirty="0"/>
              <a:t>SWOT   .</a:t>
            </a:r>
          </a:p>
          <a:p>
            <a:pPr marL="0" indent="0" algn="just">
              <a:buNone/>
            </a:pPr>
            <a:endParaRPr lang="ar-IQ" dirty="0"/>
          </a:p>
        </p:txBody>
      </p:sp>
    </p:spTree>
    <p:extLst>
      <p:ext uri="{BB962C8B-B14F-4D97-AF65-F5344CB8AC3E}">
        <p14:creationId xmlns:p14="http://schemas.microsoft.com/office/powerpoint/2010/main" val="29985713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764704"/>
            <a:ext cx="8496943" cy="5256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66979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548680"/>
            <a:ext cx="8229600" cy="5832647"/>
          </a:xfrm>
        </p:spPr>
        <p:txBody>
          <a:bodyPr>
            <a:normAutofit fontScale="62500" lnSpcReduction="20000"/>
          </a:bodyPr>
          <a:lstStyle/>
          <a:p>
            <a:pPr marL="0" indent="0" algn="just">
              <a:buNone/>
            </a:pPr>
            <a:r>
              <a:rPr lang="ar-IQ" dirty="0"/>
              <a:t>تحليل الفرص والمخاطر </a:t>
            </a:r>
            <a:r>
              <a:rPr lang="en-GB" dirty="0"/>
              <a:t>SWOT : </a:t>
            </a:r>
          </a:p>
          <a:p>
            <a:pPr marL="0" indent="0" algn="just">
              <a:buNone/>
            </a:pPr>
            <a:r>
              <a:rPr lang="ar-IQ" dirty="0"/>
              <a:t>وهو اختصار لـ </a:t>
            </a:r>
            <a:r>
              <a:rPr lang="en-GB" dirty="0"/>
              <a:t>Strength, Weakness, Opportunities &amp; Threats  ، </a:t>
            </a:r>
            <a:r>
              <a:rPr lang="ar-IQ" dirty="0"/>
              <a:t>ويعتبر تحليل </a:t>
            </a:r>
            <a:r>
              <a:rPr lang="en-GB" dirty="0"/>
              <a:t>SWOT </a:t>
            </a:r>
            <a:r>
              <a:rPr lang="ar-IQ" dirty="0"/>
              <a:t>أداة مفيدة لفهم عمل المنظمة من الداخل والخارج . حيث يأخذ تحليل نقاط القوة والضعف بالاعتبار العوامل الداخلية للمنظمة ، ويصنف كل عامل من هذه العوامل كعامل قوة أو ضعف بالنسبة لها ..</a:t>
            </a:r>
          </a:p>
          <a:p>
            <a:pPr marL="0" indent="0" algn="just">
              <a:buNone/>
            </a:pPr>
            <a:r>
              <a:rPr lang="ar-IQ" dirty="0"/>
              <a:t>كما يهتم تحليل الفرص والمخاطر </a:t>
            </a:r>
            <a:r>
              <a:rPr lang="en-GB" dirty="0"/>
              <a:t>SWOT </a:t>
            </a:r>
            <a:r>
              <a:rPr lang="ar-IQ" dirty="0"/>
              <a:t>بالبيئة الخارجية للمنظمة  في محاولة للتركيز على اتجاهها في المستقبل ..</a:t>
            </a:r>
          </a:p>
          <a:p>
            <a:pPr marL="0" indent="0" algn="just">
              <a:buNone/>
            </a:pPr>
            <a:r>
              <a:rPr lang="ar-IQ" dirty="0"/>
              <a:t>نستطيع من خلال هذا التحليل أن نفهم الفرص المتوفرة لنا والتي يمكن أن تكون على شكل تكنولوجيا جديدة أو تطوير البنية التحتية التي يمكن أن توسع قاعدة الزبائن .. فهو يسمح ببناء قوة المنظمة وخلق فرص جديدة للوصول لمزيد من الزبائن . وهو مهم أيضا لأخذ المخاطر بعين الاعتبار مثل الـ “</a:t>
            </a:r>
            <a:r>
              <a:rPr lang="en-GB" dirty="0"/>
              <a:t>Feed-back” </a:t>
            </a:r>
            <a:r>
              <a:rPr lang="ar-IQ" dirty="0"/>
              <a:t>التي تأتي من البيئة الخارجية.  ويجاوب على كثير من الأسئلة حول ما هي المخاطر الكبرى التي سوف تواجهها المنظمة الآن وخلال الأعوام الخمس القادمة ؟ وهنا نعرف أننا يجب مراقبة هذه المخاطر التي سوف تواجهها المنظمة بشكل مستمر للتوصل إلى الاستراتيجيات المناسبة للتعامل معها .</a:t>
            </a:r>
          </a:p>
          <a:p>
            <a:pPr marL="0" indent="0" algn="just">
              <a:buNone/>
            </a:pPr>
            <a:r>
              <a:rPr lang="ar-IQ" dirty="0"/>
              <a:t>إن إختيار الإستراتيجية يستمد أساساً من نتائج تقييم مصفوفة </a:t>
            </a:r>
            <a:r>
              <a:rPr lang="en-GB" dirty="0"/>
              <a:t>SWOT ، </a:t>
            </a:r>
            <a:r>
              <a:rPr lang="ar-IQ" dirty="0"/>
              <a:t>وإن المنظمة التي تضع خطة إستراتيجية ولم تأخذ بعين الإعتبار أهمية العناصر الرئيسية للمصفوفة سوف تعرض نفسها للخطر .</a:t>
            </a:r>
          </a:p>
          <a:p>
            <a:pPr marL="0" indent="0" algn="just">
              <a:buNone/>
            </a:pPr>
            <a:r>
              <a:rPr lang="ar-IQ" dirty="0"/>
              <a:t>أداء المنظمة ، مثل دخول منافسين جدد ، أو نمو قوة التفاوض لدى المشترين أو الموردين</a:t>
            </a:r>
            <a:r>
              <a:rPr lang="ar-IQ" dirty="0" smtClean="0"/>
              <a:t>.</a:t>
            </a:r>
          </a:p>
          <a:p>
            <a:pPr marL="0" indent="0" algn="just">
              <a:buNone/>
            </a:pPr>
            <a:endParaRPr lang="ar-IQ" dirty="0"/>
          </a:p>
          <a:p>
            <a:pPr marL="0" indent="0" algn="just">
              <a:buNone/>
            </a:pPr>
            <a:r>
              <a:rPr lang="ar-IQ" dirty="0"/>
              <a:t>تحليل مصفوفة </a:t>
            </a:r>
            <a:r>
              <a:rPr lang="en-GB" dirty="0"/>
              <a:t>SWOT :</a:t>
            </a:r>
          </a:p>
          <a:p>
            <a:pPr marL="0" indent="0" algn="just">
              <a:buNone/>
            </a:pPr>
            <a:r>
              <a:rPr lang="ar-IQ" dirty="0"/>
              <a:t>إن تحليل المتغيرات الأربعة للمصفوفة  يساعد على تحليل الموقف الإستراتيجي عبر دمج تقييم عناصر البيئة الخارجية ( الفرص والتهديدات ) مع أنشطة الإدارة الداخلية ( القوة والضعف ) ، وفي ضوء النتائج يتبن لنا الإستراتيجيات التي يتوجب العمل بها.</a:t>
            </a:r>
          </a:p>
          <a:p>
            <a:pPr marL="0" indent="0" algn="just">
              <a:buNone/>
            </a:pPr>
            <a:endParaRPr lang="ar-IQ" dirty="0"/>
          </a:p>
        </p:txBody>
      </p:sp>
    </p:spTree>
    <p:extLst>
      <p:ext uri="{BB962C8B-B14F-4D97-AF65-F5344CB8AC3E}">
        <p14:creationId xmlns:p14="http://schemas.microsoft.com/office/powerpoint/2010/main" val="36954343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548680"/>
            <a:ext cx="8229600" cy="5832647"/>
          </a:xfrm>
        </p:spPr>
        <p:txBody>
          <a:bodyPr>
            <a:normAutofit fontScale="70000" lnSpcReduction="20000"/>
          </a:bodyPr>
          <a:lstStyle/>
          <a:p>
            <a:pPr marL="0" indent="0" algn="just">
              <a:buNone/>
            </a:pPr>
            <a:endParaRPr lang="ar-IQ" dirty="0" smtClean="0"/>
          </a:p>
          <a:p>
            <a:pPr marL="0" indent="0" algn="just">
              <a:buNone/>
            </a:pPr>
            <a:r>
              <a:rPr lang="ar-IQ" dirty="0" smtClean="0"/>
              <a:t>ويمكن </a:t>
            </a:r>
            <a:r>
              <a:rPr lang="ar-IQ" dirty="0"/>
              <a:t>تلخيص هذه الإستراتيجيات طبقاً للآتي :</a:t>
            </a:r>
          </a:p>
          <a:p>
            <a:pPr marL="0" indent="0" algn="just">
              <a:buNone/>
            </a:pPr>
            <a:r>
              <a:rPr lang="ar-IQ" dirty="0" smtClean="0"/>
              <a:t>أ‌-إستراتيجيات </a:t>
            </a:r>
            <a:r>
              <a:rPr lang="ar-IQ" dirty="0"/>
              <a:t>هجومية : وتهدف لإستغلال الفرص ، وتستخدم عند وجود فرص متاحة بالإضافة إلى نقاط قوة  كبيرة.</a:t>
            </a:r>
          </a:p>
          <a:p>
            <a:pPr marL="0" indent="0" algn="just">
              <a:buNone/>
            </a:pPr>
            <a:r>
              <a:rPr lang="ar-IQ" dirty="0" smtClean="0"/>
              <a:t>ب‌-إستراتيجيات </a:t>
            </a:r>
            <a:r>
              <a:rPr lang="ar-IQ" dirty="0"/>
              <a:t>علاجية : وتهدف لتصحيح نقاط الضعف الداخلية في المنظمة عند وجود فرص كبيرة لايمكن إستغلالها بسبب نقاط الضعف الموجودة .</a:t>
            </a:r>
          </a:p>
          <a:p>
            <a:pPr marL="0" indent="0" algn="just">
              <a:buNone/>
            </a:pPr>
            <a:r>
              <a:rPr lang="ar-IQ" dirty="0" smtClean="0"/>
              <a:t>ت‌-إستراتيجيات </a:t>
            </a:r>
            <a:r>
              <a:rPr lang="ar-IQ" dirty="0"/>
              <a:t>دفاعية : وتهدف للدفاع ضد أخطار التهديدات المحيطة بالمنظمة ، وتستخدم عند توفر نقاط قوة وبوجود تهديدات محيطة .</a:t>
            </a:r>
          </a:p>
          <a:p>
            <a:pPr marL="0" indent="0" algn="just">
              <a:buNone/>
            </a:pPr>
            <a:r>
              <a:rPr lang="ar-IQ" dirty="0" smtClean="0"/>
              <a:t>ث‌-إستراتيجيات </a:t>
            </a:r>
            <a:r>
              <a:rPr lang="ar-IQ" dirty="0"/>
              <a:t>إنكماشية : وتهدف للتقليل من التهديدات الخارجية ومعالجة نقاط الضعف الداخلية .</a:t>
            </a:r>
          </a:p>
          <a:p>
            <a:pPr marL="0" indent="0" algn="just">
              <a:buNone/>
            </a:pPr>
            <a:endParaRPr lang="ar-IQ" dirty="0"/>
          </a:p>
          <a:p>
            <a:pPr marL="0" indent="0" algn="just">
              <a:buNone/>
            </a:pPr>
            <a:r>
              <a:rPr lang="ar-IQ" dirty="0" smtClean="0"/>
              <a:t>-ثالثاً  </a:t>
            </a:r>
            <a:r>
              <a:rPr lang="ar-IQ" dirty="0"/>
              <a:t>: تنفيذ الاستراتيجية </a:t>
            </a:r>
          </a:p>
          <a:p>
            <a:pPr marL="0" indent="0" algn="just">
              <a:buNone/>
            </a:pPr>
            <a:endParaRPr lang="ar-IQ" dirty="0"/>
          </a:p>
          <a:p>
            <a:pPr marL="0" indent="0" algn="just">
              <a:buNone/>
            </a:pPr>
            <a:r>
              <a:rPr lang="ar-IQ" dirty="0" smtClean="0"/>
              <a:t>-تعتبر </a:t>
            </a:r>
            <a:r>
              <a:rPr lang="ar-IQ" dirty="0"/>
              <a:t>هذه المرحلة من عمليات الادارة الاستراتيجية مهمة جدا حيت ان التنفيذ الفعال للاستراتيجيات المصاغه جيدا يؤدي على النجاح في حين ان التنفيذ غير الفعال للاستراتيجيات المصاغه جيدا يؤدي الى ظهور اشكالات عديدة .ويمكن للتنفيذ الفعال ان يساهم في سد الفجوات في الاستراتيجية غير المصاغة جيدا ويتجاوز الاخطاء الواردة في حين سيكون الفشل حليف الاستراتيجية غير المصاغة جيدا ترافقها عمليات تنفيذ غير فعالة كما في الشكل التالي : </a:t>
            </a:r>
          </a:p>
          <a:p>
            <a:pPr marL="0" indent="0" algn="just">
              <a:buNone/>
            </a:pPr>
            <a:endParaRPr lang="ar-IQ" dirty="0"/>
          </a:p>
        </p:txBody>
      </p:sp>
    </p:spTree>
    <p:extLst>
      <p:ext uri="{BB962C8B-B14F-4D97-AF65-F5344CB8AC3E}">
        <p14:creationId xmlns:p14="http://schemas.microsoft.com/office/powerpoint/2010/main" val="399718865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548680"/>
            <a:ext cx="8064896" cy="1927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683568" y="3212976"/>
            <a:ext cx="7920880" cy="2800767"/>
          </a:xfrm>
          <a:prstGeom prst="rect">
            <a:avLst/>
          </a:prstGeom>
        </p:spPr>
        <p:txBody>
          <a:bodyPr wrap="square">
            <a:spAutoFit/>
          </a:bodyPr>
          <a:lstStyle/>
          <a:p>
            <a:pPr algn="just"/>
            <a:r>
              <a:rPr lang="ar-IQ" sz="2200" dirty="0"/>
              <a:t>مستلزمات تنفيذ الاستراتيجية </a:t>
            </a:r>
          </a:p>
          <a:p>
            <a:pPr marL="274638" indent="-274638" algn="just">
              <a:tabLst>
                <a:tab pos="274638" algn="l"/>
              </a:tabLst>
            </a:pPr>
            <a:r>
              <a:rPr lang="ar-IQ" sz="2200" dirty="0" smtClean="0"/>
              <a:t>1-هيكل </a:t>
            </a:r>
            <a:r>
              <a:rPr lang="ar-IQ" sz="2200" dirty="0"/>
              <a:t>تنظيمي فعال وكفؤ .</a:t>
            </a:r>
          </a:p>
          <a:p>
            <a:pPr marL="274638" indent="-274638" algn="just">
              <a:tabLst>
                <a:tab pos="274638" algn="l"/>
              </a:tabLst>
            </a:pPr>
            <a:r>
              <a:rPr lang="ar-IQ" sz="2200" dirty="0" smtClean="0"/>
              <a:t>2-انظمة </a:t>
            </a:r>
            <a:r>
              <a:rPr lang="ar-IQ" sz="2200" dirty="0"/>
              <a:t>الادارة والاساليب الادارية المستخدمة فالتنفيذ الفعال يتطلب انظمة معلومات استراتيجية لها القدرة على تزويد متخذي القرار بالمعلومات الرئيسية والمهمة بالسرعة والدقه والكفاءة المطلوبة .</a:t>
            </a:r>
          </a:p>
          <a:p>
            <a:pPr marL="274638" indent="-274638" algn="just">
              <a:tabLst>
                <a:tab pos="274638" algn="l"/>
              </a:tabLst>
            </a:pPr>
            <a:r>
              <a:rPr lang="ar-IQ" sz="2200" dirty="0" smtClean="0"/>
              <a:t>3-القيادة </a:t>
            </a:r>
            <a:r>
              <a:rPr lang="ar-IQ" sz="2200" dirty="0"/>
              <a:t>الاستراتيجية الملهمة للعاملين والايحاء لهم بقبول التغير المستمر وتحسين الاستراتيجيات وعمليات تنفيذها.</a:t>
            </a:r>
          </a:p>
          <a:p>
            <a:pPr algn="just"/>
            <a:endParaRPr lang="ar-IQ" sz="2200" dirty="0"/>
          </a:p>
        </p:txBody>
      </p:sp>
    </p:spTree>
    <p:extLst>
      <p:ext uri="{BB962C8B-B14F-4D97-AF65-F5344CB8AC3E}">
        <p14:creationId xmlns:p14="http://schemas.microsoft.com/office/powerpoint/2010/main" val="137246862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548680"/>
            <a:ext cx="8229600" cy="5616623"/>
          </a:xfrm>
        </p:spPr>
        <p:txBody>
          <a:bodyPr>
            <a:normAutofit/>
          </a:bodyPr>
          <a:lstStyle/>
          <a:p>
            <a:pPr algn="just">
              <a:buFontTx/>
              <a:buChar char="-"/>
            </a:pPr>
            <a:r>
              <a:rPr lang="ar-IQ" dirty="0" smtClean="0"/>
              <a:t>رابعاً </a:t>
            </a:r>
            <a:r>
              <a:rPr lang="ar-IQ" dirty="0"/>
              <a:t>: تقييم ورقابة الاستراتيجية </a:t>
            </a:r>
          </a:p>
          <a:p>
            <a:pPr marL="0" indent="0" algn="just">
              <a:buNone/>
            </a:pPr>
            <a:r>
              <a:rPr lang="ar-IQ" dirty="0"/>
              <a:t>هي رقابة عامة تتأكد بموجبها الادارة من صحة التوجهات التي تسير عليها  المنظمة .ان نظام او نموذج الرقابة للتغذية الامامية او الرقاية قبل التنفيذ من خلال تهيئة المقدمات هو النموذج الاصلح للرقابة الاستراتيجية .والرقابة الفعالة </a:t>
            </a:r>
            <a:r>
              <a:rPr lang="ar-IQ" dirty="0" smtClean="0"/>
              <a:t>تتطلب</a:t>
            </a:r>
            <a:endParaRPr lang="ar-IQ" dirty="0"/>
          </a:p>
          <a:p>
            <a:pPr marL="0" indent="0" algn="just">
              <a:buNone/>
            </a:pPr>
            <a:r>
              <a:rPr lang="ar-IQ" dirty="0" smtClean="0"/>
              <a:t>1- وجود </a:t>
            </a:r>
            <a:r>
              <a:rPr lang="ar-IQ" dirty="0"/>
              <a:t>هيكل مناسب .</a:t>
            </a:r>
          </a:p>
          <a:p>
            <a:pPr marL="0" indent="0" algn="just">
              <a:buNone/>
            </a:pPr>
            <a:r>
              <a:rPr lang="ar-IQ" dirty="0" smtClean="0"/>
              <a:t>2- ثقافة </a:t>
            </a:r>
            <a:r>
              <a:rPr lang="ar-IQ" dirty="0"/>
              <a:t>تنظيمية تشاركية .</a:t>
            </a:r>
          </a:p>
          <a:p>
            <a:pPr marL="0" indent="0" algn="just">
              <a:buNone/>
            </a:pPr>
            <a:r>
              <a:rPr lang="ar-IQ" dirty="0" smtClean="0"/>
              <a:t>3- أنظمة </a:t>
            </a:r>
            <a:r>
              <a:rPr lang="ar-IQ" dirty="0"/>
              <a:t>معلومات متطورة لغرض تحسين كفاءة النظام الرقابي وزيادة دقة مؤشراته.</a:t>
            </a:r>
          </a:p>
          <a:p>
            <a:pPr marL="0" indent="0" algn="just">
              <a:buNone/>
            </a:pPr>
            <a:endParaRPr lang="ar-IQ" dirty="0"/>
          </a:p>
        </p:txBody>
      </p:sp>
    </p:spTree>
    <p:extLst>
      <p:ext uri="{BB962C8B-B14F-4D97-AF65-F5344CB8AC3E}">
        <p14:creationId xmlns:p14="http://schemas.microsoft.com/office/powerpoint/2010/main" val="171702813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548681"/>
            <a:ext cx="8229600" cy="5328592"/>
          </a:xfrm>
        </p:spPr>
        <p:txBody>
          <a:bodyPr>
            <a:normAutofit lnSpcReduction="10000"/>
          </a:bodyPr>
          <a:lstStyle/>
          <a:p>
            <a:pPr marL="0" indent="0" algn="just">
              <a:buNone/>
            </a:pPr>
            <a:endParaRPr lang="ar-IQ" dirty="0" smtClean="0"/>
          </a:p>
          <a:p>
            <a:pPr marL="0" indent="0" algn="just">
              <a:buNone/>
            </a:pPr>
            <a:r>
              <a:rPr lang="ar-IQ" dirty="0" smtClean="0"/>
              <a:t>المراجع والمصادر</a:t>
            </a:r>
          </a:p>
          <a:p>
            <a:pPr marL="0" indent="0" algn="just">
              <a:buNone/>
            </a:pPr>
            <a:endParaRPr lang="ar-IQ" dirty="0"/>
          </a:p>
          <a:p>
            <a:pPr marL="0" indent="0" algn="just">
              <a:buNone/>
            </a:pPr>
            <a:r>
              <a:rPr lang="ar-IQ" dirty="0" smtClean="0"/>
              <a:t>- صالح </a:t>
            </a:r>
            <a:r>
              <a:rPr lang="ar-IQ" dirty="0"/>
              <a:t>مهدي محسن العامري &amp; طاهر محسن منصور الغالبي , الادارة والاعمال , 2011 ليلى هاشم ، الاتجاهات الحديثة فى الادارة العامة   .</a:t>
            </a:r>
          </a:p>
          <a:p>
            <a:pPr marL="0" indent="0" algn="just">
              <a:buNone/>
            </a:pPr>
            <a:r>
              <a:rPr lang="ar-IQ" dirty="0" smtClean="0"/>
              <a:t>- عبد </a:t>
            </a:r>
            <a:r>
              <a:rPr lang="ar-IQ" dirty="0"/>
              <a:t>الحميد عبد الفتاح المغربي , الادارة الاستراتيجية , مجموعة النيل القاهرة , ط2 , 1995 ثابت عبدالرحمن إدريس &amp; د. جمال الدين محمد المرسى ، الإدارة الاستراتيجية (مفاهيم ونماذج وتطبيقات ) .</a:t>
            </a:r>
          </a:p>
          <a:p>
            <a:pPr marL="0" indent="0" algn="just">
              <a:buNone/>
            </a:pPr>
            <a:endParaRPr lang="ar-IQ" dirty="0"/>
          </a:p>
        </p:txBody>
      </p:sp>
    </p:spTree>
    <p:extLst>
      <p:ext uri="{BB962C8B-B14F-4D97-AF65-F5344CB8AC3E}">
        <p14:creationId xmlns:p14="http://schemas.microsoft.com/office/powerpoint/2010/main" val="38300927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76672"/>
            <a:ext cx="8229600" cy="5976663"/>
          </a:xfrm>
        </p:spPr>
        <p:txBody>
          <a:bodyPr>
            <a:normAutofit fontScale="55000" lnSpcReduction="20000"/>
          </a:bodyPr>
          <a:lstStyle/>
          <a:p>
            <a:pPr marL="0" indent="0" algn="just">
              <a:buNone/>
            </a:pPr>
            <a:endParaRPr lang="ar-IQ" dirty="0" smtClean="0">
              <a:cs typeface="+mj-cs"/>
            </a:endParaRPr>
          </a:p>
          <a:p>
            <a:pPr marL="0" indent="0" algn="just">
              <a:buNone/>
            </a:pPr>
            <a:r>
              <a:rPr lang="ar-IQ" dirty="0" smtClean="0">
                <a:cs typeface="+mj-cs"/>
              </a:rPr>
              <a:t>الإدارة </a:t>
            </a:r>
            <a:r>
              <a:rPr lang="ar-IQ" dirty="0">
                <a:cs typeface="+mj-cs"/>
              </a:rPr>
              <a:t>الإستراتيجية - المعنى والمفاهيم </a:t>
            </a:r>
            <a:r>
              <a:rPr lang="ar-IQ" dirty="0" smtClean="0">
                <a:cs typeface="+mj-cs"/>
              </a:rPr>
              <a:t>المهمة</a:t>
            </a:r>
          </a:p>
          <a:p>
            <a:pPr marL="0" indent="0" algn="just">
              <a:buNone/>
            </a:pPr>
            <a:endParaRPr lang="ar-IQ" dirty="0">
              <a:cs typeface="+mj-cs"/>
            </a:endParaRPr>
          </a:p>
          <a:p>
            <a:pPr marL="0" indent="0" algn="just">
              <a:buNone/>
            </a:pPr>
            <a:r>
              <a:rPr lang="ar-IQ" dirty="0" smtClean="0">
                <a:cs typeface="+mj-cs"/>
              </a:rPr>
              <a:t>الإدارة </a:t>
            </a:r>
            <a:r>
              <a:rPr lang="ar-IQ" dirty="0">
                <a:cs typeface="+mj-cs"/>
              </a:rPr>
              <a:t>الإستراتيجية  - </a:t>
            </a:r>
            <a:r>
              <a:rPr lang="ar-IQ" dirty="0" smtClean="0">
                <a:cs typeface="+mj-cs"/>
              </a:rPr>
              <a:t>مقدمة</a:t>
            </a:r>
          </a:p>
          <a:p>
            <a:pPr marL="0" indent="0" algn="just">
              <a:buNone/>
            </a:pPr>
            <a:endParaRPr lang="ar-IQ" dirty="0">
              <a:cs typeface="+mj-cs"/>
            </a:endParaRPr>
          </a:p>
          <a:p>
            <a:pPr marL="0" indent="0" algn="just">
              <a:buNone/>
            </a:pPr>
            <a:r>
              <a:rPr lang="ar-IQ" dirty="0">
                <a:cs typeface="+mj-cs"/>
              </a:rPr>
              <a:t>الإدارة الإستراتيجية هي كل ما يتعلق بتحديد ووصف الاستراتيجيات التي يمكن للمديرين تنفيذها لتحقيق أداء أفضل وميزة تنافسية لمنظمتهم. يقال إن المؤسسة تتمتع بميزة تنافسية إذا كانت ربحيتها أعلى من متوسط الربحية لجميع الشركات في صناعتها.                                                                                  </a:t>
            </a:r>
          </a:p>
          <a:p>
            <a:pPr marL="0" indent="0" algn="just">
              <a:buNone/>
            </a:pPr>
            <a:r>
              <a:rPr lang="ar-IQ" dirty="0">
                <a:cs typeface="+mj-cs"/>
              </a:rPr>
              <a:t>يمكن أيضًا تعريف الإدارة الإستراتيجية على أنها مجموعة من القرارات والأفعال التي يقوم بها المدير والتي تحدد نتيجة أداء الشركة. يجب أن يكون لدى المدير معرفة وتحليل شاملين للبيئة التنظيمية العامة والتنافسية حتى يتسنى له اتخاذ القرارات الصحيحة. يجب عليهم إجراء تحليل نقاط القوة والضعف والفرص والمخاطر (نقاط القوة والضعف والفرص والتهديدات) ، أي يجب أن يستفيدوا على أفضل وجه ممكن من نقاط القوة وتقليل نقاط الضعف التنظيمية والاستفادة من الفرص الناشئة من بيئة الأعمال وعدم تجاهل التهديدات                               </a:t>
            </a:r>
          </a:p>
          <a:p>
            <a:pPr marL="0" indent="0" algn="just">
              <a:buNone/>
            </a:pPr>
            <a:r>
              <a:rPr lang="ar-IQ" dirty="0">
                <a:cs typeface="+mj-cs"/>
              </a:rPr>
              <a:t>الإدارة الاستراتيجية ليست سوى التخطيط لكل من الحالات الطارئة التي يمكن التنبؤ بها وكذلك غير الممكنة. وهو قابل للتطبيق على المؤسسات الصغيرة والكبيرة على حد سواء وحتى أصغر المؤسسات تواجه المنافسة ، ومن خلال صياغة وتنفيذ الاستراتيجيات المناسبة ، فإنها يمكن أن تحقق ميزة تنافسية مستدامة.                 </a:t>
            </a:r>
          </a:p>
          <a:p>
            <a:pPr marL="0" indent="0" algn="just">
              <a:buNone/>
            </a:pPr>
            <a:r>
              <a:rPr lang="ar-IQ" dirty="0">
                <a:cs typeface="+mj-cs"/>
              </a:rPr>
              <a:t>إنها طريقة يحدد بها الاستراتيجيون الأهداف والمضي قدماً في تحقيقها. إنه يتعامل مع صنع وتنفيذ القرارات المتعلقة بالاتجاه المستقبلي للمنظمة. إنها تساعدنا على تحديد الاتجاه الذي تتحرك فيه المنظمة.                                                 </a:t>
            </a:r>
          </a:p>
          <a:p>
            <a:pPr marL="0" indent="0" algn="just">
              <a:buNone/>
            </a:pPr>
            <a:r>
              <a:rPr lang="ar-IQ" dirty="0">
                <a:cs typeface="+mj-cs"/>
              </a:rPr>
              <a:t>الإدارة الإستراتيجية هي عملية مستمرة تقوم بتقييم وضبط الأعمال والصناعات التي تشارك فيها المنظمة ؛ تقييم منافسيها وتحديد الأهداف والاستراتيجيات لتلبية جميع المنافسين الحاليين والمحتملين ؛ ثم تعيد تقييم الاستراتيجيات على أساس منتظم لتحديد كيفية تنفيذها وما إذا كانت ناجحة أم أنها تحتاج إلى استبدال</a:t>
            </a:r>
          </a:p>
          <a:p>
            <a:pPr marL="0" indent="0" algn="just">
              <a:buNone/>
            </a:pPr>
            <a:endParaRPr lang="ar-IQ" dirty="0">
              <a:cs typeface="+mj-cs"/>
            </a:endParaRPr>
          </a:p>
          <a:p>
            <a:pPr marL="0" indent="0" algn="just">
              <a:buNone/>
            </a:pPr>
            <a:endParaRPr lang="ar-IQ" dirty="0">
              <a:cs typeface="+mj-cs"/>
            </a:endParaRPr>
          </a:p>
        </p:txBody>
      </p:sp>
    </p:spTree>
    <p:extLst>
      <p:ext uri="{BB962C8B-B14F-4D97-AF65-F5344CB8AC3E}">
        <p14:creationId xmlns:p14="http://schemas.microsoft.com/office/powerpoint/2010/main" val="284367765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827584" y="764704"/>
            <a:ext cx="7632848" cy="53285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285348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994122"/>
          </a:xfrm>
        </p:spPr>
        <p:txBody>
          <a:bodyPr>
            <a:normAutofit/>
          </a:bodyPr>
          <a:lstStyle/>
          <a:p>
            <a:r>
              <a:rPr lang="ar-IQ" sz="5400" b="1" dirty="0" smtClean="0">
                <a:solidFill>
                  <a:srgbClr val="FF0000"/>
                </a:solidFill>
                <a:effectLst>
                  <a:outerShdw blurRad="38100" dist="38100" dir="2700000" algn="tl">
                    <a:srgbClr val="000000">
                      <a:alpha val="43137"/>
                    </a:srgbClr>
                  </a:outerShdw>
                </a:effectLst>
              </a:rPr>
              <a:t>التطـــــــور</a:t>
            </a:r>
            <a:endParaRPr lang="ar-IQ" sz="5400" b="1" dirty="0">
              <a:solidFill>
                <a:srgbClr val="FF0000"/>
              </a:solidFill>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323528" y="1196752"/>
            <a:ext cx="8424936" cy="5328592"/>
          </a:xfrm>
        </p:spPr>
        <p:txBody>
          <a:bodyPr>
            <a:normAutofit fontScale="92500" lnSpcReduction="20000"/>
          </a:bodyPr>
          <a:lstStyle/>
          <a:p>
            <a:pPr>
              <a:lnSpc>
                <a:spcPct val="150000"/>
              </a:lnSpc>
              <a:buNone/>
            </a:pPr>
            <a:r>
              <a:rPr lang="ar-IQ" sz="2600" b="1" dirty="0" smtClean="0">
                <a:solidFill>
                  <a:schemeClr val="accent6">
                    <a:lumMod val="20000"/>
                    <a:lumOff val="80000"/>
                  </a:schemeClr>
                </a:solidFill>
              </a:rPr>
              <a:t>مدرسة هارفارد للإعمال </a:t>
            </a:r>
          </a:p>
          <a:p>
            <a:pPr>
              <a:lnSpc>
                <a:spcPct val="150000"/>
              </a:lnSpc>
              <a:buNone/>
            </a:pPr>
            <a:r>
              <a:rPr lang="ar-IQ" sz="2600" dirty="0" smtClean="0"/>
              <a:t>1- أطلقت عنها سياسات الأعمال حيث كانت تعني </a:t>
            </a:r>
            <a:r>
              <a:rPr lang="ar-IQ" sz="2600" dirty="0" err="1" smtClean="0"/>
              <a:t>بـ</a:t>
            </a:r>
            <a:r>
              <a:rPr lang="ar-IQ" sz="2600" dirty="0" smtClean="0"/>
              <a:t> (الإنتاجية  , التسويق , الموارد البشرية , المالية ) .</a:t>
            </a:r>
          </a:p>
          <a:p>
            <a:pPr>
              <a:lnSpc>
                <a:spcPct val="150000"/>
              </a:lnSpc>
              <a:buNone/>
            </a:pPr>
            <a:r>
              <a:rPr lang="ar-IQ" sz="2600" dirty="0" smtClean="0"/>
              <a:t>2- وضع الحلول الافتراضية التي تعالج التطورات </a:t>
            </a:r>
            <a:r>
              <a:rPr lang="ar-IQ" sz="2600" dirty="0" err="1" smtClean="0"/>
              <a:t>المتسارعة</a:t>
            </a:r>
            <a:r>
              <a:rPr lang="ar-IQ" sz="2600" dirty="0" smtClean="0"/>
              <a:t> في البيئة الخارجية      ( سياسية , اقتصادية , اجتماعية , فنية , قانونية  . وغيرها ) .</a:t>
            </a:r>
          </a:p>
          <a:p>
            <a:pPr>
              <a:lnSpc>
                <a:spcPct val="150000"/>
              </a:lnSpc>
              <a:buNone/>
            </a:pPr>
            <a:r>
              <a:rPr lang="ar-IQ" sz="2600" dirty="0" smtClean="0"/>
              <a:t>3- استبدال مصطلح سياسة </a:t>
            </a:r>
            <a:r>
              <a:rPr lang="ar-IQ" sz="2600" dirty="0" err="1" smtClean="0"/>
              <a:t>الاعمال</a:t>
            </a:r>
            <a:r>
              <a:rPr lang="ar-IQ" sz="2600" dirty="0" smtClean="0"/>
              <a:t> بمصطلح الإدارة الإستراتيجية ( لشموليته وقدرته على تمكين المنظمات من بلوغ أهدافها بفاعلية </a:t>
            </a:r>
            <a:r>
              <a:rPr lang="ar-IQ" sz="2600" dirty="0" err="1" smtClean="0"/>
              <a:t>وكفائة</a:t>
            </a:r>
            <a:r>
              <a:rPr lang="ar-IQ" sz="2600" dirty="0" smtClean="0"/>
              <a:t> )  .</a:t>
            </a:r>
          </a:p>
          <a:p>
            <a:pPr>
              <a:lnSpc>
                <a:spcPct val="150000"/>
              </a:lnSpc>
              <a:buNone/>
            </a:pPr>
            <a:r>
              <a:rPr lang="ar-IQ" sz="2600" dirty="0" smtClean="0"/>
              <a:t>4- مع تغيير البيئة </a:t>
            </a:r>
            <a:r>
              <a:rPr lang="ar-IQ" sz="2600" dirty="0" err="1" smtClean="0"/>
              <a:t>للاعمال</a:t>
            </a:r>
            <a:r>
              <a:rPr lang="ar-IQ" sz="2600" dirty="0" smtClean="0"/>
              <a:t> ظهرت الحاجة </a:t>
            </a:r>
            <a:r>
              <a:rPr lang="ar-IQ" sz="2600" dirty="0" err="1" smtClean="0"/>
              <a:t>الى</a:t>
            </a:r>
            <a:r>
              <a:rPr lang="ar-IQ" sz="2600" dirty="0" smtClean="0"/>
              <a:t> بلورة مفهوم </a:t>
            </a:r>
            <a:r>
              <a:rPr lang="ar-IQ" sz="2600" dirty="0" err="1" smtClean="0"/>
              <a:t>الادارة</a:t>
            </a:r>
            <a:r>
              <a:rPr lang="ar-IQ" sz="2600" dirty="0" smtClean="0"/>
              <a:t> </a:t>
            </a:r>
            <a:r>
              <a:rPr lang="ar-IQ" sz="2600" dirty="0" err="1" smtClean="0"/>
              <a:t>الاسراتيجية</a:t>
            </a:r>
            <a:r>
              <a:rPr lang="ar-IQ" sz="2600" dirty="0" smtClean="0"/>
              <a:t> وتغيرها من بيئة مستقرة </a:t>
            </a:r>
            <a:r>
              <a:rPr lang="ar-IQ" sz="2600" dirty="0" err="1" smtClean="0"/>
              <a:t>الى</a:t>
            </a:r>
            <a:r>
              <a:rPr lang="ar-IQ" sz="2600" dirty="0" smtClean="0"/>
              <a:t> بيئة سريعة وبسبب المنافسة العالية وظروف عدم </a:t>
            </a:r>
            <a:r>
              <a:rPr lang="ar-IQ" sz="2600" dirty="0" err="1" smtClean="0"/>
              <a:t>التاكد</a:t>
            </a:r>
            <a:r>
              <a:rPr lang="ar-IQ" sz="2600" dirty="0" smtClean="0"/>
              <a:t> .</a:t>
            </a:r>
          </a:p>
          <a:p>
            <a:pPr>
              <a:lnSpc>
                <a:spcPct val="150000"/>
              </a:lnSpc>
              <a:buNone/>
            </a:pPr>
            <a:endParaRPr lang="ar-IQ" sz="26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3968" y="404664"/>
            <a:ext cx="3970784" cy="1143000"/>
          </a:xfrm>
        </p:spPr>
        <p:txBody>
          <a:bodyPr/>
          <a:lstStyle/>
          <a:p>
            <a:r>
              <a:rPr lang="ar-IQ" b="1" dirty="0" smtClean="0">
                <a:solidFill>
                  <a:srgbClr val="FF0000"/>
                </a:solidFill>
                <a:effectLst>
                  <a:outerShdw blurRad="38100" dist="38100" dir="2700000" algn="tl">
                    <a:srgbClr val="000000">
                      <a:alpha val="43137"/>
                    </a:srgbClr>
                  </a:outerShdw>
                </a:effectLst>
              </a:rPr>
              <a:t>عقد السبعينات </a:t>
            </a:r>
            <a:endParaRPr lang="ar-IQ" b="1" dirty="0">
              <a:solidFill>
                <a:srgbClr val="FF0000"/>
              </a:solidFill>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457200" y="1600201"/>
            <a:ext cx="8229600" cy="4853135"/>
          </a:xfrm>
        </p:spPr>
        <p:txBody>
          <a:bodyPr/>
          <a:lstStyle/>
          <a:p>
            <a:pPr>
              <a:buNone/>
            </a:pPr>
            <a:r>
              <a:rPr lang="ar-IQ" dirty="0" smtClean="0">
                <a:effectLst>
                  <a:outerShdw blurRad="38100" dist="38100" dir="2700000" algn="tl">
                    <a:srgbClr val="000000">
                      <a:alpha val="43137"/>
                    </a:srgbClr>
                  </a:outerShdw>
                </a:effectLst>
              </a:rPr>
              <a:t>1- تم استخدام مصفوفة </a:t>
            </a:r>
            <a:r>
              <a:rPr lang="en-US" dirty="0" smtClean="0">
                <a:effectLst>
                  <a:outerShdw blurRad="38100" dist="38100" dir="2700000" algn="tl">
                    <a:srgbClr val="000000">
                      <a:alpha val="43137"/>
                    </a:srgbClr>
                  </a:outerShdw>
                </a:effectLst>
              </a:rPr>
              <a:t>SWOT </a:t>
            </a:r>
            <a:endParaRPr lang="ar-IQ" dirty="0" smtClean="0">
              <a:effectLst>
                <a:outerShdw blurRad="38100" dist="38100" dir="2700000" algn="tl">
                  <a:srgbClr val="000000">
                    <a:alpha val="43137"/>
                  </a:srgbClr>
                </a:outerShdw>
              </a:effectLst>
            </a:endParaRPr>
          </a:p>
          <a:p>
            <a:pPr>
              <a:buNone/>
            </a:pPr>
            <a:r>
              <a:rPr lang="ar-IQ" dirty="0" smtClean="0">
                <a:effectLst>
                  <a:outerShdw blurRad="38100" dist="38100" dir="2700000" algn="tl">
                    <a:srgbClr val="000000">
                      <a:alpha val="43137"/>
                    </a:srgbClr>
                  </a:outerShdw>
                </a:effectLst>
              </a:rPr>
              <a:t>2- قدم </a:t>
            </a:r>
            <a:r>
              <a:rPr lang="ar-IQ" dirty="0" err="1" smtClean="0">
                <a:effectLst>
                  <a:outerShdw blurRad="38100" dist="38100" dir="2700000" algn="tl">
                    <a:srgbClr val="000000">
                      <a:alpha val="43137"/>
                    </a:srgbClr>
                  </a:outerShdw>
                </a:effectLst>
              </a:rPr>
              <a:t>بورتر</a:t>
            </a:r>
            <a:r>
              <a:rPr lang="ar-IQ" dirty="0" smtClean="0">
                <a:effectLst>
                  <a:outerShdw blurRad="38100" dist="38100" dir="2700000" algn="tl">
                    <a:srgbClr val="000000">
                      <a:alpha val="43137"/>
                    </a:srgbClr>
                  </a:outerShdw>
                </a:effectLst>
              </a:rPr>
              <a:t> أنموذجه المميز لهيكل الصناعة </a:t>
            </a:r>
          </a:p>
          <a:p>
            <a:pPr>
              <a:buNone/>
            </a:pPr>
            <a:r>
              <a:rPr lang="ar-IQ" dirty="0" smtClean="0">
                <a:effectLst>
                  <a:outerShdw blurRad="38100" dist="38100" dir="2700000" algn="tl">
                    <a:srgbClr val="000000">
                      <a:alpha val="43137"/>
                    </a:srgbClr>
                  </a:outerShdw>
                </a:effectLst>
              </a:rPr>
              <a:t>3- العقد </a:t>
            </a:r>
            <a:r>
              <a:rPr lang="ar-IQ" dirty="0" err="1" smtClean="0">
                <a:effectLst>
                  <a:outerShdw blurRad="38100" dist="38100" dir="2700000" algn="tl">
                    <a:srgbClr val="000000">
                      <a:alpha val="43137"/>
                    </a:srgbClr>
                  </a:outerShdw>
                </a:effectLst>
              </a:rPr>
              <a:t>الاخير</a:t>
            </a:r>
            <a:r>
              <a:rPr lang="ar-IQ" dirty="0" smtClean="0">
                <a:effectLst>
                  <a:outerShdw blurRad="38100" dist="38100" dir="2700000" algn="tl">
                    <a:srgbClr val="000000">
                      <a:alpha val="43137"/>
                    </a:srgbClr>
                  </a:outerShdw>
                </a:effectLst>
              </a:rPr>
              <a:t> من القرن العشرين زيادة سرعة ديناميكية المتغيرات البيئية للتكنولوجيا </a:t>
            </a:r>
            <a:r>
              <a:rPr lang="ar-IQ" dirty="0" err="1" smtClean="0">
                <a:effectLst>
                  <a:outerShdw blurRad="38100" dist="38100" dir="2700000" algn="tl">
                    <a:srgbClr val="000000">
                      <a:alpha val="43137"/>
                    </a:srgbClr>
                  </a:outerShdw>
                </a:effectLst>
              </a:rPr>
              <a:t>ام</a:t>
            </a:r>
            <a:r>
              <a:rPr lang="ar-IQ" dirty="0" smtClean="0">
                <a:effectLst>
                  <a:outerShdw blurRad="38100" dist="38100" dir="2700000" algn="tl">
                    <a:srgbClr val="000000">
                      <a:alpha val="43137"/>
                    </a:srgbClr>
                  </a:outerShdw>
                </a:effectLst>
              </a:rPr>
              <a:t> السياسة والاقتصاد </a:t>
            </a:r>
            <a:r>
              <a:rPr lang="ar-IQ" dirty="0" err="1" smtClean="0">
                <a:effectLst>
                  <a:outerShdw blurRad="38100" dist="38100" dir="2700000" algn="tl">
                    <a:srgbClr val="000000">
                      <a:alpha val="43137"/>
                    </a:srgbClr>
                  </a:outerShdw>
                </a:effectLst>
              </a:rPr>
              <a:t>او</a:t>
            </a:r>
            <a:r>
              <a:rPr lang="ar-IQ" dirty="0" smtClean="0">
                <a:effectLst>
                  <a:outerShdw blurRad="38100" dist="38100" dir="2700000" algn="tl">
                    <a:srgbClr val="000000">
                      <a:alpha val="43137"/>
                    </a:srgbClr>
                  </a:outerShdw>
                </a:effectLst>
              </a:rPr>
              <a:t> التشريع </a:t>
            </a:r>
            <a:r>
              <a:rPr lang="ar-IQ" dirty="0" err="1" smtClean="0">
                <a:effectLst>
                  <a:outerShdw blurRad="38100" dist="38100" dir="2700000" algn="tl">
                    <a:srgbClr val="000000">
                      <a:alpha val="43137"/>
                    </a:srgbClr>
                  </a:outerShdw>
                </a:effectLst>
              </a:rPr>
              <a:t>او</a:t>
            </a:r>
            <a:r>
              <a:rPr lang="ar-IQ" dirty="0" smtClean="0">
                <a:effectLst>
                  <a:outerShdw blurRad="38100" dist="38100" dir="2700000" algn="tl">
                    <a:srgbClr val="000000">
                      <a:alpha val="43137"/>
                    </a:srgbClr>
                  </a:outerShdw>
                </a:effectLst>
              </a:rPr>
              <a:t> الثقافة ( </a:t>
            </a:r>
            <a:r>
              <a:rPr lang="ar-IQ" dirty="0" err="1" smtClean="0">
                <a:effectLst>
                  <a:outerShdw blurRad="38100" dist="38100" dir="2700000" algn="tl">
                    <a:srgbClr val="000000">
                      <a:alpha val="43137"/>
                    </a:srgbClr>
                  </a:outerShdw>
                </a:effectLst>
              </a:rPr>
              <a:t>اذواق</a:t>
            </a:r>
            <a:r>
              <a:rPr lang="ar-IQ" dirty="0" smtClean="0">
                <a:effectLst>
                  <a:outerShdw blurRad="38100" dist="38100" dir="2700000" algn="tl">
                    <a:srgbClr val="000000">
                      <a:alpha val="43137"/>
                    </a:srgbClr>
                  </a:outerShdw>
                </a:effectLst>
              </a:rPr>
              <a:t> الزبائن ورغباتهم ) والمنافسة ظهرت مداخل جديدة مثل </a:t>
            </a:r>
            <a:r>
              <a:rPr lang="ar-IQ" dirty="0" err="1" smtClean="0">
                <a:effectLst>
                  <a:outerShdw blurRad="38100" dist="38100" dir="2700000" algn="tl">
                    <a:srgbClr val="000000">
                      <a:alpha val="43137"/>
                    </a:srgbClr>
                  </a:outerShdw>
                </a:effectLst>
              </a:rPr>
              <a:t>ادارة</a:t>
            </a:r>
            <a:r>
              <a:rPr lang="ar-IQ" dirty="0" smtClean="0">
                <a:effectLst>
                  <a:outerShdw blurRad="38100" dist="38100" dir="2700000" algn="tl">
                    <a:srgbClr val="000000">
                      <a:alpha val="43137"/>
                    </a:srgbClr>
                  </a:outerShdw>
                </a:effectLst>
              </a:rPr>
              <a:t> الجودة الشاملة </a:t>
            </a:r>
            <a:r>
              <a:rPr lang="ar-IQ" dirty="0" err="1" smtClean="0">
                <a:effectLst>
                  <a:outerShdw blurRad="38100" dist="38100" dir="2700000" algn="tl">
                    <a:srgbClr val="000000">
                      <a:alpha val="43137"/>
                    </a:srgbClr>
                  </a:outerShdw>
                </a:effectLst>
              </a:rPr>
              <a:t>واعادة</a:t>
            </a:r>
            <a:r>
              <a:rPr lang="ar-IQ" dirty="0" smtClean="0">
                <a:effectLst>
                  <a:outerShdw blurRad="38100" dist="38100" dir="2700000" algn="tl">
                    <a:srgbClr val="000000">
                      <a:alpha val="43137"/>
                    </a:srgbClr>
                  </a:outerShdw>
                </a:effectLst>
              </a:rPr>
              <a:t> هندسة الشركات ومدخل الهدم الخلاق ومدخل المقارنة المرجعية .</a:t>
            </a:r>
            <a:endParaRPr lang="ar-IQ" dirty="0">
              <a:effectLst>
                <a:outerShdw blurRad="38100" dist="38100" dir="2700000" algn="tl">
                  <a:srgbClr val="000000">
                    <a:alpha val="43137"/>
                  </a:srgbClr>
                </a:outerShdw>
              </a:effectLst>
            </a:endParaRPr>
          </a:p>
        </p:txBody>
      </p:sp>
      <p:sp>
        <p:nvSpPr>
          <p:cNvPr id="4" name="مربع نص 3"/>
          <p:cNvSpPr txBox="1"/>
          <p:nvPr/>
        </p:nvSpPr>
        <p:spPr>
          <a:xfrm>
            <a:off x="611560" y="620688"/>
            <a:ext cx="3456384" cy="646331"/>
          </a:xfrm>
          <a:prstGeom prst="rect">
            <a:avLst/>
          </a:prstGeom>
          <a:noFill/>
        </p:spPr>
        <p:txBody>
          <a:bodyPr wrap="square" rtlCol="1">
            <a:spAutoFit/>
          </a:bodyPr>
          <a:lstStyle/>
          <a:p>
            <a:r>
              <a:rPr lang="en-US" sz="3600" b="1" dirty="0" smtClean="0">
                <a:solidFill>
                  <a:srgbClr val="FF0000"/>
                </a:solidFill>
                <a:effectLst>
                  <a:outerShdw blurRad="38100" dist="38100" dir="2700000" algn="tl">
                    <a:srgbClr val="000000">
                      <a:alpha val="43137"/>
                    </a:srgbClr>
                  </a:outerShdw>
                </a:effectLst>
              </a:rPr>
              <a:t>MILES &amp; SNOW</a:t>
            </a:r>
            <a:endParaRPr lang="ar-IQ" sz="3600" b="1" dirty="0">
              <a:solidFill>
                <a:srgbClr val="FF00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066130"/>
          </a:xfrm>
        </p:spPr>
        <p:txBody>
          <a:bodyPr/>
          <a:lstStyle/>
          <a:p>
            <a:r>
              <a:rPr lang="ar-IQ" b="1" dirty="0" err="1" smtClean="0">
                <a:solidFill>
                  <a:srgbClr val="FF0000"/>
                </a:solidFill>
                <a:effectLst>
                  <a:outerShdw blurRad="38100" dist="38100" dir="2700000" algn="tl">
                    <a:srgbClr val="000000">
                      <a:alpha val="43137"/>
                    </a:srgbClr>
                  </a:outerShdw>
                </a:effectLst>
              </a:rPr>
              <a:t>اهم</a:t>
            </a:r>
            <a:r>
              <a:rPr lang="ar-IQ" b="1" dirty="0" smtClean="0">
                <a:solidFill>
                  <a:srgbClr val="FF0000"/>
                </a:solidFill>
                <a:effectLst>
                  <a:outerShdw blurRad="38100" dist="38100" dir="2700000" algn="tl">
                    <a:srgbClr val="000000">
                      <a:alpha val="43137"/>
                    </a:srgbClr>
                  </a:outerShdw>
                </a:effectLst>
              </a:rPr>
              <a:t> </a:t>
            </a:r>
            <a:r>
              <a:rPr lang="ar-IQ" b="1" dirty="0" err="1" smtClean="0">
                <a:solidFill>
                  <a:srgbClr val="FF0000"/>
                </a:solidFill>
                <a:effectLst>
                  <a:outerShdw blurRad="38100" dist="38100" dir="2700000" algn="tl">
                    <a:srgbClr val="000000">
                      <a:alpha val="43137"/>
                    </a:srgbClr>
                  </a:outerShdw>
                </a:effectLst>
              </a:rPr>
              <a:t>التعاريف</a:t>
            </a:r>
            <a:r>
              <a:rPr lang="ar-IQ" b="1" dirty="0" smtClean="0">
                <a:solidFill>
                  <a:srgbClr val="FF0000"/>
                </a:solidFill>
                <a:effectLst>
                  <a:outerShdw blurRad="38100" dist="38100" dir="2700000" algn="tl">
                    <a:srgbClr val="000000">
                      <a:alpha val="43137"/>
                    </a:srgbClr>
                  </a:outerShdw>
                </a:effectLst>
              </a:rPr>
              <a:t> </a:t>
            </a:r>
            <a:endParaRPr lang="ar-IQ" b="1" dirty="0">
              <a:solidFill>
                <a:srgbClr val="FF0000"/>
              </a:solidFill>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457200" y="1268760"/>
            <a:ext cx="8363272" cy="5112567"/>
          </a:xfrm>
        </p:spPr>
        <p:txBody>
          <a:bodyPr>
            <a:normAutofit fontScale="85000" lnSpcReduction="20000"/>
          </a:bodyPr>
          <a:lstStyle/>
          <a:p>
            <a:pPr>
              <a:buNone/>
            </a:pPr>
            <a:r>
              <a:rPr lang="ar-IQ" dirty="0" smtClean="0">
                <a:solidFill>
                  <a:schemeClr val="accent6">
                    <a:lumMod val="60000"/>
                    <a:lumOff val="40000"/>
                  </a:schemeClr>
                </a:solidFill>
              </a:rPr>
              <a:t>1-</a:t>
            </a:r>
            <a:r>
              <a:rPr lang="ar-IQ" dirty="0" smtClean="0"/>
              <a:t> </a:t>
            </a:r>
            <a:r>
              <a:rPr lang="ar-IQ" b="1" dirty="0" err="1" smtClean="0">
                <a:solidFill>
                  <a:schemeClr val="accent6">
                    <a:lumMod val="60000"/>
                    <a:lumOff val="40000"/>
                  </a:schemeClr>
                </a:solidFill>
              </a:rPr>
              <a:t>شاندلر</a:t>
            </a:r>
            <a:r>
              <a:rPr lang="ar-IQ" b="1" dirty="0" smtClean="0">
                <a:solidFill>
                  <a:schemeClr val="accent6">
                    <a:lumMod val="60000"/>
                    <a:lumOff val="40000"/>
                  </a:schemeClr>
                </a:solidFill>
              </a:rPr>
              <a:t> </a:t>
            </a:r>
            <a:r>
              <a:rPr lang="en-US" b="1" dirty="0" smtClean="0">
                <a:solidFill>
                  <a:schemeClr val="accent6">
                    <a:lumMod val="60000"/>
                    <a:lumOff val="40000"/>
                  </a:schemeClr>
                </a:solidFill>
              </a:rPr>
              <a:t>CHANDLER </a:t>
            </a:r>
            <a:r>
              <a:rPr lang="ar-SA" b="1" dirty="0" smtClean="0">
                <a:solidFill>
                  <a:schemeClr val="accent6">
                    <a:lumMod val="60000"/>
                    <a:lumOff val="40000"/>
                  </a:schemeClr>
                </a:solidFill>
              </a:rPr>
              <a:t> :</a:t>
            </a:r>
            <a:r>
              <a:rPr lang="ar-SA" b="1" dirty="0" err="1" smtClean="0"/>
              <a:t>الاستراتيجة</a:t>
            </a:r>
            <a:r>
              <a:rPr lang="ar-SA" b="1" dirty="0" smtClean="0">
                <a:solidFill>
                  <a:schemeClr val="accent6">
                    <a:lumMod val="60000"/>
                    <a:lumOff val="40000"/>
                  </a:schemeClr>
                </a:solidFill>
              </a:rPr>
              <a:t> </a:t>
            </a:r>
            <a:r>
              <a:rPr lang="ar-SA" dirty="0" smtClean="0"/>
              <a:t>هي تحديد المنظمة </a:t>
            </a:r>
            <a:r>
              <a:rPr lang="ar-SA" dirty="0" err="1" smtClean="0"/>
              <a:t>لاهدافها</a:t>
            </a:r>
            <a:r>
              <a:rPr lang="ar-SA" dirty="0" smtClean="0"/>
              <a:t> وغاياتها على المدى البعيد وتخصيص الموارد لتحقيق </a:t>
            </a:r>
            <a:r>
              <a:rPr lang="ar-SA" dirty="0" err="1" smtClean="0"/>
              <a:t>اهدافها</a:t>
            </a:r>
            <a:r>
              <a:rPr lang="ar-SA" dirty="0" smtClean="0"/>
              <a:t> وغاياتها </a:t>
            </a:r>
          </a:p>
          <a:p>
            <a:pPr>
              <a:buNone/>
            </a:pPr>
            <a:endParaRPr lang="ar-SA" dirty="0" smtClean="0"/>
          </a:p>
          <a:p>
            <a:pPr>
              <a:buNone/>
            </a:pPr>
            <a:r>
              <a:rPr lang="ar-SA" dirty="0" smtClean="0">
                <a:solidFill>
                  <a:schemeClr val="accent6">
                    <a:lumMod val="60000"/>
                    <a:lumOff val="40000"/>
                  </a:schemeClr>
                </a:solidFill>
              </a:rPr>
              <a:t>2-</a:t>
            </a:r>
            <a:r>
              <a:rPr lang="ar-SA" dirty="0" smtClean="0"/>
              <a:t> </a:t>
            </a:r>
            <a:r>
              <a:rPr lang="ar-SA" b="1" dirty="0" err="1" smtClean="0">
                <a:solidFill>
                  <a:schemeClr val="accent6">
                    <a:lumMod val="60000"/>
                    <a:lumOff val="40000"/>
                  </a:schemeClr>
                </a:solidFill>
              </a:rPr>
              <a:t>جوش</a:t>
            </a:r>
            <a:r>
              <a:rPr lang="ar-SA" b="1" dirty="0" smtClean="0">
                <a:solidFill>
                  <a:schemeClr val="accent6">
                    <a:lumMod val="60000"/>
                    <a:lumOff val="40000"/>
                  </a:schemeClr>
                </a:solidFill>
              </a:rPr>
              <a:t> وجلوك </a:t>
            </a:r>
            <a:r>
              <a:rPr lang="en-US" b="1" dirty="0" smtClean="0">
                <a:solidFill>
                  <a:schemeClr val="accent6">
                    <a:lumMod val="60000"/>
                    <a:lumOff val="40000"/>
                  </a:schemeClr>
                </a:solidFill>
              </a:rPr>
              <a:t>JAUCH &amp; CLUECK </a:t>
            </a:r>
            <a:r>
              <a:rPr lang="ar-SA" b="1" dirty="0" smtClean="0">
                <a:solidFill>
                  <a:schemeClr val="accent6">
                    <a:lumMod val="60000"/>
                    <a:lumOff val="40000"/>
                  </a:schemeClr>
                </a:solidFill>
              </a:rPr>
              <a:t> </a:t>
            </a:r>
            <a:r>
              <a:rPr lang="ar-SA" dirty="0" smtClean="0"/>
              <a:t>: هي الخطة الموحدة المتفاعلة والشاملة التي تربط المزايا </a:t>
            </a:r>
            <a:r>
              <a:rPr lang="ar-SA" dirty="0" err="1" smtClean="0"/>
              <a:t>الاستراتيجية</a:t>
            </a:r>
            <a:r>
              <a:rPr lang="ar-SA" dirty="0" smtClean="0"/>
              <a:t> للمنظمة بتحديات البيئة وقد صممت لضمان تحقيق </a:t>
            </a:r>
            <a:r>
              <a:rPr lang="ar-SA" dirty="0" err="1" smtClean="0"/>
              <a:t>الاهداف</a:t>
            </a:r>
            <a:r>
              <a:rPr lang="ar-SA" dirty="0" smtClean="0"/>
              <a:t> </a:t>
            </a:r>
            <a:r>
              <a:rPr lang="ar-SA" dirty="0" err="1" smtClean="0"/>
              <a:t>الاساسية</a:t>
            </a:r>
            <a:r>
              <a:rPr lang="ar-SA" dirty="0" smtClean="0"/>
              <a:t> للمنظمة من خلال التنفيذ الملائم للمنظمة </a:t>
            </a:r>
          </a:p>
          <a:p>
            <a:pPr>
              <a:buNone/>
            </a:pPr>
            <a:r>
              <a:rPr lang="ar-SA" dirty="0" smtClean="0">
                <a:solidFill>
                  <a:schemeClr val="accent6">
                    <a:lumMod val="60000"/>
                    <a:lumOff val="40000"/>
                  </a:schemeClr>
                </a:solidFill>
              </a:rPr>
              <a:t>3-</a:t>
            </a:r>
            <a:r>
              <a:rPr lang="ar-SA" dirty="0" smtClean="0"/>
              <a:t> </a:t>
            </a:r>
            <a:r>
              <a:rPr lang="ar-SA" b="1" dirty="0" err="1" smtClean="0">
                <a:solidFill>
                  <a:schemeClr val="accent6">
                    <a:lumMod val="60000"/>
                    <a:lumOff val="40000"/>
                  </a:schemeClr>
                </a:solidFill>
              </a:rPr>
              <a:t>دركر</a:t>
            </a:r>
            <a:r>
              <a:rPr lang="ar-SA" b="1" dirty="0" smtClean="0">
                <a:solidFill>
                  <a:schemeClr val="accent6">
                    <a:lumMod val="60000"/>
                    <a:lumOff val="40000"/>
                  </a:schemeClr>
                </a:solidFill>
              </a:rPr>
              <a:t> </a:t>
            </a:r>
            <a:r>
              <a:rPr lang="en-US" b="1" dirty="0" smtClean="0">
                <a:solidFill>
                  <a:schemeClr val="accent6">
                    <a:lumMod val="60000"/>
                    <a:lumOff val="40000"/>
                  </a:schemeClr>
                </a:solidFill>
              </a:rPr>
              <a:t>DRUCKER</a:t>
            </a:r>
            <a:r>
              <a:rPr lang="ar-SA" b="1" dirty="0" smtClean="0">
                <a:solidFill>
                  <a:schemeClr val="accent6">
                    <a:lumMod val="60000"/>
                    <a:lumOff val="40000"/>
                  </a:schemeClr>
                </a:solidFill>
              </a:rPr>
              <a:t> : </a:t>
            </a:r>
            <a:r>
              <a:rPr lang="ar-SA" dirty="0" err="1" smtClean="0"/>
              <a:t>الاستراتيجية</a:t>
            </a:r>
            <a:r>
              <a:rPr lang="ar-SA" dirty="0" smtClean="0"/>
              <a:t> هي عملية مستمرة التنظيم وتنفيذ القرارات الحالية وتوفير المعلومات اللازمة وتنظيم الموارد والجهود الكفيلة لتنفيذ القرارات وتقييم النتائج بواسطة نظام متكامل وفعال </a:t>
            </a:r>
            <a:endParaRPr lang="ar-SA" sz="900" dirty="0" smtClean="0"/>
          </a:p>
          <a:p>
            <a:pPr>
              <a:buNone/>
            </a:pPr>
            <a:endParaRPr lang="ar-SA" dirty="0" smtClean="0"/>
          </a:p>
          <a:p>
            <a:pPr>
              <a:buNone/>
            </a:pPr>
            <a:r>
              <a:rPr lang="ar-SA" dirty="0" smtClean="0">
                <a:solidFill>
                  <a:schemeClr val="accent6">
                    <a:lumMod val="60000"/>
                    <a:lumOff val="40000"/>
                  </a:schemeClr>
                </a:solidFill>
              </a:rPr>
              <a:t>4-</a:t>
            </a:r>
            <a:r>
              <a:rPr lang="ar-SA" dirty="0" smtClean="0"/>
              <a:t> </a:t>
            </a:r>
            <a:r>
              <a:rPr lang="ar-SA" b="1" dirty="0" err="1" smtClean="0">
                <a:solidFill>
                  <a:schemeClr val="accent6">
                    <a:lumMod val="60000"/>
                    <a:lumOff val="40000"/>
                  </a:schemeClr>
                </a:solidFill>
              </a:rPr>
              <a:t>د</a:t>
            </a:r>
            <a:r>
              <a:rPr lang="ar-SA" b="1" dirty="0" smtClean="0">
                <a:solidFill>
                  <a:schemeClr val="accent6">
                    <a:lumMod val="60000"/>
                    <a:lumOff val="40000"/>
                  </a:schemeClr>
                </a:solidFill>
              </a:rPr>
              <a:t> . زكريا الدوري : </a:t>
            </a:r>
            <a:r>
              <a:rPr lang="ar-SA" dirty="0" err="1" smtClean="0"/>
              <a:t>الاستراتيجية</a:t>
            </a:r>
            <a:r>
              <a:rPr lang="ar-SA" dirty="0" smtClean="0"/>
              <a:t> تتضمن المراحل المبكرة لتحديد رسالة وغاية </a:t>
            </a:r>
            <a:r>
              <a:rPr lang="ar-SA" dirty="0" err="1" smtClean="0"/>
              <a:t>واهداف</a:t>
            </a:r>
            <a:r>
              <a:rPr lang="ar-SA" dirty="0" smtClean="0"/>
              <a:t> المنظمة مع الظروف المرافقة لبيئتها الداخلية والخارجية</a:t>
            </a:r>
            <a:endParaRPr lang="ar-IQ"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850106"/>
          </a:xfrm>
        </p:spPr>
        <p:txBody>
          <a:bodyPr/>
          <a:lstStyle/>
          <a:p>
            <a:r>
              <a:rPr lang="ar-SA" b="1" dirty="0" smtClean="0">
                <a:solidFill>
                  <a:srgbClr val="FF0000"/>
                </a:solidFill>
                <a:effectLst>
                  <a:outerShdw blurRad="38100" dist="38100" dir="2700000" algn="tl">
                    <a:srgbClr val="000000">
                      <a:alpha val="43137"/>
                    </a:srgbClr>
                  </a:outerShdw>
                </a:effectLst>
              </a:rPr>
              <a:t>خطوات </a:t>
            </a:r>
            <a:r>
              <a:rPr lang="ar-SA" b="1" dirty="0" err="1" smtClean="0">
                <a:solidFill>
                  <a:srgbClr val="FF0000"/>
                </a:solidFill>
                <a:effectLst>
                  <a:outerShdw blurRad="38100" dist="38100" dir="2700000" algn="tl">
                    <a:srgbClr val="000000">
                      <a:alpha val="43137"/>
                    </a:srgbClr>
                  </a:outerShdw>
                </a:effectLst>
              </a:rPr>
              <a:t>الادارة</a:t>
            </a:r>
            <a:r>
              <a:rPr lang="ar-SA" b="1" dirty="0" smtClean="0">
                <a:solidFill>
                  <a:srgbClr val="FF0000"/>
                </a:solidFill>
                <a:effectLst>
                  <a:outerShdw blurRad="38100" dist="38100" dir="2700000" algn="tl">
                    <a:srgbClr val="000000">
                      <a:alpha val="43137"/>
                    </a:srgbClr>
                  </a:outerShdw>
                </a:effectLst>
              </a:rPr>
              <a:t> </a:t>
            </a:r>
            <a:r>
              <a:rPr lang="ar-SA" b="1" dirty="0" err="1" smtClean="0">
                <a:solidFill>
                  <a:srgbClr val="FF0000"/>
                </a:solidFill>
                <a:effectLst>
                  <a:outerShdw blurRad="38100" dist="38100" dir="2700000" algn="tl">
                    <a:srgbClr val="000000">
                      <a:alpha val="43137"/>
                    </a:srgbClr>
                  </a:outerShdw>
                </a:effectLst>
              </a:rPr>
              <a:t>الاستراتيجة</a:t>
            </a:r>
            <a:r>
              <a:rPr lang="ar-SA" b="1" dirty="0" smtClean="0">
                <a:solidFill>
                  <a:srgbClr val="FF0000"/>
                </a:solidFill>
                <a:effectLst>
                  <a:outerShdw blurRad="38100" dist="38100" dir="2700000" algn="tl">
                    <a:srgbClr val="000000">
                      <a:alpha val="43137"/>
                    </a:srgbClr>
                  </a:outerShdw>
                </a:effectLst>
              </a:rPr>
              <a:t> </a:t>
            </a:r>
            <a:endParaRPr lang="ar-IQ" b="1" dirty="0">
              <a:solidFill>
                <a:srgbClr val="FF0000"/>
              </a:solidFill>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457200" y="1340769"/>
            <a:ext cx="8229600" cy="5112568"/>
          </a:xfrm>
        </p:spPr>
        <p:txBody>
          <a:bodyPr>
            <a:normAutofit fontScale="92500" lnSpcReduction="20000"/>
          </a:bodyPr>
          <a:lstStyle/>
          <a:p>
            <a:r>
              <a:rPr lang="ar-SA" b="1" dirty="0" smtClean="0">
                <a:effectLst>
                  <a:outerShdw blurRad="38100" dist="38100" dir="2700000" algn="tl">
                    <a:srgbClr val="000000">
                      <a:alpha val="43137"/>
                    </a:srgbClr>
                  </a:outerShdw>
                </a:effectLst>
              </a:rPr>
              <a:t>1- صياغة رسالة المنظمة وتحديد غاياتها </a:t>
            </a:r>
            <a:r>
              <a:rPr lang="ar-SA" b="1" dirty="0" err="1" smtClean="0">
                <a:effectLst>
                  <a:outerShdw blurRad="38100" dist="38100" dir="2700000" algn="tl">
                    <a:srgbClr val="000000">
                      <a:alpha val="43137"/>
                    </a:srgbClr>
                  </a:outerShdw>
                </a:effectLst>
              </a:rPr>
              <a:t>واهدافها</a:t>
            </a:r>
            <a:r>
              <a:rPr lang="ar-SA" b="1" dirty="0" smtClean="0">
                <a:effectLst>
                  <a:outerShdw blurRad="38100" dist="38100" dir="2700000" algn="tl">
                    <a:srgbClr val="000000">
                      <a:alpha val="43137"/>
                    </a:srgbClr>
                  </a:outerShdw>
                </a:effectLst>
              </a:rPr>
              <a:t> </a:t>
            </a:r>
          </a:p>
          <a:p>
            <a:r>
              <a:rPr lang="ar-SA" b="1" dirty="0" smtClean="0">
                <a:effectLst>
                  <a:outerShdw blurRad="38100" dist="38100" dir="2700000" algn="tl">
                    <a:srgbClr val="000000">
                      <a:alpha val="43137"/>
                    </a:srgbClr>
                  </a:outerShdw>
                </a:effectLst>
              </a:rPr>
              <a:t>2- صياغة </a:t>
            </a:r>
            <a:r>
              <a:rPr lang="ar-SA" b="1" dirty="0" err="1" smtClean="0">
                <a:effectLst>
                  <a:outerShdw blurRad="38100" dist="38100" dir="2700000" algn="tl">
                    <a:srgbClr val="000000">
                      <a:alpha val="43137"/>
                    </a:srgbClr>
                  </a:outerShdw>
                </a:effectLst>
              </a:rPr>
              <a:t>الاستراتيجة</a:t>
            </a:r>
            <a:r>
              <a:rPr lang="ar-SA" b="1" dirty="0" smtClean="0">
                <a:effectLst>
                  <a:outerShdw blurRad="38100" dist="38100" dir="2700000" algn="tl">
                    <a:srgbClr val="000000">
                      <a:alpha val="43137"/>
                    </a:srgbClr>
                  </a:outerShdw>
                </a:effectLst>
              </a:rPr>
              <a:t> </a:t>
            </a:r>
          </a:p>
          <a:p>
            <a:r>
              <a:rPr lang="ar-SA" b="1" dirty="0" smtClean="0">
                <a:effectLst>
                  <a:outerShdw blurRad="38100" dist="38100" dir="2700000" algn="tl">
                    <a:srgbClr val="000000">
                      <a:alpha val="43137"/>
                    </a:srgbClr>
                  </a:outerShdw>
                </a:effectLst>
              </a:rPr>
              <a:t>3- التحليل الاستراتيجي </a:t>
            </a:r>
          </a:p>
          <a:p>
            <a:r>
              <a:rPr lang="ar-SA" b="1" dirty="0" smtClean="0">
                <a:effectLst>
                  <a:outerShdw blurRad="38100" dist="38100" dir="2700000" algn="tl">
                    <a:srgbClr val="000000">
                      <a:alpha val="43137"/>
                    </a:srgbClr>
                  </a:outerShdw>
                </a:effectLst>
              </a:rPr>
              <a:t>أ . تحديد الفرص والتهديدات في البيئة الخارجية </a:t>
            </a:r>
          </a:p>
          <a:p>
            <a:r>
              <a:rPr lang="ar-SA" b="1" dirty="0" smtClean="0">
                <a:effectLst>
                  <a:outerShdw blurRad="38100" dist="38100" dir="2700000" algn="tl">
                    <a:srgbClr val="000000">
                      <a:alpha val="43137"/>
                    </a:srgbClr>
                  </a:outerShdw>
                </a:effectLst>
              </a:rPr>
              <a:t>ب . تحليل جوانب القوة والضعف في البيئة الداخلية </a:t>
            </a:r>
          </a:p>
          <a:p>
            <a:r>
              <a:rPr lang="ar-SA" b="1" dirty="0" smtClean="0">
                <a:effectLst>
                  <a:outerShdw blurRad="38100" dist="38100" dir="2700000" algn="tl">
                    <a:srgbClr val="000000">
                      <a:alpha val="43137"/>
                    </a:srgbClr>
                  </a:outerShdw>
                </a:effectLst>
              </a:rPr>
              <a:t>4- الخيارات </a:t>
            </a:r>
            <a:r>
              <a:rPr lang="ar-SA" b="1" dirty="0" err="1" smtClean="0">
                <a:effectLst>
                  <a:outerShdw blurRad="38100" dist="38100" dir="2700000" algn="tl">
                    <a:srgbClr val="000000">
                      <a:alpha val="43137"/>
                    </a:srgbClr>
                  </a:outerShdw>
                </a:effectLst>
              </a:rPr>
              <a:t>الاستراتيجية</a:t>
            </a:r>
            <a:r>
              <a:rPr lang="ar-SA" b="1" dirty="0" smtClean="0">
                <a:effectLst>
                  <a:outerShdw blurRad="38100" dist="38100" dir="2700000" algn="tl">
                    <a:srgbClr val="000000">
                      <a:alpha val="43137"/>
                    </a:srgbClr>
                  </a:outerShdw>
                </a:effectLst>
              </a:rPr>
              <a:t> </a:t>
            </a:r>
          </a:p>
          <a:p>
            <a:r>
              <a:rPr lang="ar-SA" b="1" dirty="0" smtClean="0">
                <a:effectLst>
                  <a:outerShdw blurRad="38100" dist="38100" dir="2700000" algn="tl">
                    <a:srgbClr val="000000">
                      <a:alpha val="43137"/>
                    </a:srgbClr>
                  </a:outerShdw>
                </a:effectLst>
              </a:rPr>
              <a:t>أ. تحديد البدائل على مستوى المنظمة </a:t>
            </a:r>
          </a:p>
          <a:p>
            <a:r>
              <a:rPr lang="ar-SA" b="1" dirty="0" smtClean="0">
                <a:effectLst>
                  <a:outerShdw blurRad="38100" dist="38100" dir="2700000" algn="tl">
                    <a:srgbClr val="000000">
                      <a:alpha val="43137"/>
                    </a:srgbClr>
                  </a:outerShdw>
                </a:effectLst>
              </a:rPr>
              <a:t>ب. تحديد البدائل على مستوى وحدة </a:t>
            </a:r>
            <a:r>
              <a:rPr lang="ar-SA" b="1" dirty="0" err="1" smtClean="0">
                <a:effectLst>
                  <a:outerShdw blurRad="38100" dist="38100" dir="2700000" algn="tl">
                    <a:srgbClr val="000000">
                      <a:alpha val="43137"/>
                    </a:srgbClr>
                  </a:outerShdw>
                </a:effectLst>
              </a:rPr>
              <a:t>الاعمال</a:t>
            </a:r>
            <a:r>
              <a:rPr lang="ar-SA" b="1" dirty="0" smtClean="0">
                <a:effectLst>
                  <a:outerShdw blurRad="38100" dist="38100" dir="2700000" algn="tl">
                    <a:srgbClr val="000000">
                      <a:alpha val="43137"/>
                    </a:srgbClr>
                  </a:outerShdw>
                </a:effectLst>
              </a:rPr>
              <a:t> </a:t>
            </a:r>
          </a:p>
          <a:p>
            <a:r>
              <a:rPr lang="ar-SA" b="1" dirty="0" smtClean="0">
                <a:effectLst>
                  <a:outerShdw blurRad="38100" dist="38100" dir="2700000" algn="tl">
                    <a:srgbClr val="000000">
                      <a:alpha val="43137"/>
                    </a:srgbClr>
                  </a:outerShdw>
                </a:effectLst>
              </a:rPr>
              <a:t>ج. تحديد البدائل على المستوى الوظيفي </a:t>
            </a:r>
          </a:p>
          <a:p>
            <a:r>
              <a:rPr lang="ar-SA" b="1" dirty="0" smtClean="0">
                <a:effectLst>
                  <a:outerShdw blurRad="38100" dist="38100" dir="2700000" algn="tl">
                    <a:srgbClr val="000000">
                      <a:alpha val="43137"/>
                    </a:srgbClr>
                  </a:outerShdw>
                </a:effectLst>
              </a:rPr>
              <a:t>5-  تنفيذ </a:t>
            </a:r>
            <a:r>
              <a:rPr lang="ar-SA" b="1" dirty="0" err="1" smtClean="0">
                <a:effectLst>
                  <a:outerShdw blurRad="38100" dist="38100" dir="2700000" algn="tl">
                    <a:srgbClr val="000000">
                      <a:alpha val="43137"/>
                    </a:srgbClr>
                  </a:outerShdw>
                </a:effectLst>
              </a:rPr>
              <a:t>الاستراتجية</a:t>
            </a:r>
            <a:endParaRPr lang="ar-SA" b="1" dirty="0" smtClean="0">
              <a:effectLst>
                <a:outerShdw blurRad="38100" dist="38100" dir="2700000" algn="tl">
                  <a:srgbClr val="000000">
                    <a:alpha val="43137"/>
                  </a:srgbClr>
                </a:outerShdw>
              </a:effectLst>
            </a:endParaRPr>
          </a:p>
          <a:p>
            <a:r>
              <a:rPr lang="ar-SA" b="1" dirty="0" smtClean="0">
                <a:effectLst>
                  <a:outerShdw blurRad="38100" dist="38100" dir="2700000" algn="tl">
                    <a:srgbClr val="000000">
                      <a:alpha val="43137"/>
                    </a:srgbClr>
                  </a:outerShdw>
                </a:effectLst>
              </a:rPr>
              <a:t>6- تقييم ورقابة </a:t>
            </a:r>
            <a:r>
              <a:rPr lang="ar-SA" b="1" dirty="0" err="1" smtClean="0">
                <a:effectLst>
                  <a:outerShdw blurRad="38100" dist="38100" dir="2700000" algn="tl">
                    <a:srgbClr val="000000">
                      <a:alpha val="43137"/>
                    </a:srgbClr>
                  </a:outerShdw>
                </a:effectLst>
              </a:rPr>
              <a:t>الاداء</a:t>
            </a:r>
            <a:r>
              <a:rPr lang="ar-SA" b="1" dirty="0" smtClean="0">
                <a:effectLst>
                  <a:outerShdw blurRad="38100" dist="38100" dir="2700000" algn="tl">
                    <a:srgbClr val="000000">
                      <a:alpha val="43137"/>
                    </a:srgbClr>
                  </a:outerShdw>
                </a:effectLst>
              </a:rPr>
              <a:t> </a:t>
            </a:r>
            <a:endParaRPr lang="ar-IQ"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A" sz="3600" b="1" dirty="0" err="1" smtClean="0">
                <a:solidFill>
                  <a:srgbClr val="FF0000"/>
                </a:solidFill>
                <a:effectLst>
                  <a:outerShdw blurRad="38100" dist="38100" dir="2700000" algn="tl">
                    <a:srgbClr val="000000">
                      <a:alpha val="43137"/>
                    </a:srgbClr>
                  </a:outerShdw>
                </a:effectLst>
              </a:rPr>
              <a:t>اداور</a:t>
            </a:r>
            <a:r>
              <a:rPr lang="ar-SA" sz="3600" b="1" dirty="0" smtClean="0">
                <a:solidFill>
                  <a:srgbClr val="FF0000"/>
                </a:solidFill>
                <a:effectLst>
                  <a:outerShdw blurRad="38100" dist="38100" dir="2700000" algn="tl">
                    <a:srgbClr val="000000">
                      <a:alpha val="43137"/>
                    </a:srgbClr>
                  </a:outerShdw>
                </a:effectLst>
              </a:rPr>
              <a:t> ومهام المدير الاستراتيجي هنري </a:t>
            </a:r>
            <a:r>
              <a:rPr lang="ar-SA" sz="3600" b="1" dirty="0" err="1" smtClean="0">
                <a:solidFill>
                  <a:srgbClr val="FF0000"/>
                </a:solidFill>
                <a:effectLst>
                  <a:outerShdw blurRad="38100" dist="38100" dir="2700000" algn="tl">
                    <a:srgbClr val="000000">
                      <a:alpha val="43137"/>
                    </a:srgbClr>
                  </a:outerShdw>
                </a:effectLst>
              </a:rPr>
              <a:t>منتزبرج</a:t>
            </a:r>
            <a:r>
              <a:rPr lang="ar-SA" sz="3600" b="1" dirty="0" smtClean="0">
                <a:solidFill>
                  <a:srgbClr val="FF0000"/>
                </a:solidFill>
                <a:effectLst>
                  <a:outerShdw blurRad="38100" dist="38100" dir="2700000" algn="tl">
                    <a:srgbClr val="000000">
                      <a:alpha val="43137"/>
                    </a:srgbClr>
                  </a:outerShdw>
                </a:effectLst>
              </a:rPr>
              <a:t> </a:t>
            </a:r>
            <a:r>
              <a:rPr lang="en-US" sz="3600" b="1" dirty="0" smtClean="0">
                <a:solidFill>
                  <a:srgbClr val="FF0000"/>
                </a:solidFill>
                <a:effectLst>
                  <a:outerShdw blurRad="38100" dist="38100" dir="2700000" algn="tl">
                    <a:srgbClr val="000000">
                      <a:alpha val="43137"/>
                    </a:srgbClr>
                  </a:outerShdw>
                </a:effectLst>
              </a:rPr>
              <a:t>MINTZBERG</a:t>
            </a:r>
            <a:endParaRPr lang="ar-IQ" sz="3600" b="1" dirty="0">
              <a:solidFill>
                <a:srgbClr val="FF0000"/>
              </a:solidFill>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457200" y="1600201"/>
            <a:ext cx="8229600" cy="4853135"/>
          </a:xfrm>
        </p:spPr>
        <p:txBody>
          <a:bodyPr>
            <a:normAutofit fontScale="92500" lnSpcReduction="20000"/>
          </a:bodyPr>
          <a:lstStyle/>
          <a:p>
            <a:r>
              <a:rPr lang="ar-SA" dirty="0" smtClean="0">
                <a:effectLst>
                  <a:outerShdw blurRad="38100" dist="38100" dir="2700000" algn="tl">
                    <a:srgbClr val="000000">
                      <a:alpha val="43137"/>
                    </a:srgbClr>
                  </a:outerShdw>
                </a:effectLst>
              </a:rPr>
              <a:t>1- رمز المدير </a:t>
            </a:r>
          </a:p>
          <a:p>
            <a:r>
              <a:rPr lang="ar-SA" dirty="0" smtClean="0">
                <a:effectLst>
                  <a:outerShdw blurRad="38100" dist="38100" dir="2700000" algn="tl">
                    <a:srgbClr val="000000">
                      <a:alpha val="43137"/>
                    </a:srgbClr>
                  </a:outerShdw>
                </a:effectLst>
              </a:rPr>
              <a:t>2- القائد والمظهرية </a:t>
            </a:r>
          </a:p>
          <a:p>
            <a:r>
              <a:rPr lang="ar-SA" dirty="0" smtClean="0">
                <a:effectLst>
                  <a:outerShdw blurRad="38100" dist="38100" dir="2700000" algn="tl">
                    <a:srgbClr val="000000">
                      <a:alpha val="43137"/>
                    </a:srgbClr>
                  </a:outerShdw>
                </a:effectLst>
              </a:rPr>
              <a:t>3- الدور </a:t>
            </a:r>
            <a:r>
              <a:rPr lang="ar-SA" dirty="0" err="1" smtClean="0">
                <a:effectLst>
                  <a:outerShdw blurRad="38100" dist="38100" dir="2700000" algn="tl">
                    <a:srgbClr val="000000">
                      <a:alpha val="43137"/>
                    </a:srgbClr>
                  </a:outerShdw>
                </a:effectLst>
              </a:rPr>
              <a:t>الارتباطي</a:t>
            </a:r>
            <a:r>
              <a:rPr lang="ar-SA" dirty="0" smtClean="0">
                <a:effectLst>
                  <a:outerShdw blurRad="38100" dist="38100" dir="2700000" algn="tl">
                    <a:srgbClr val="000000">
                      <a:alpha val="43137"/>
                    </a:srgbClr>
                  </a:outerShdw>
                </a:effectLst>
              </a:rPr>
              <a:t> </a:t>
            </a:r>
          </a:p>
          <a:p>
            <a:r>
              <a:rPr lang="ar-SA" dirty="0" smtClean="0">
                <a:effectLst>
                  <a:outerShdw blurRad="38100" dist="38100" dir="2700000" algn="tl">
                    <a:srgbClr val="000000">
                      <a:alpha val="43137"/>
                    </a:srgbClr>
                  </a:outerShdw>
                </a:effectLst>
              </a:rPr>
              <a:t>4- المراقب </a:t>
            </a:r>
          </a:p>
          <a:p>
            <a:r>
              <a:rPr lang="ar-SA" dirty="0" smtClean="0">
                <a:effectLst>
                  <a:outerShdw blurRad="38100" dist="38100" dir="2700000" algn="tl">
                    <a:srgbClr val="000000">
                      <a:alpha val="43137"/>
                    </a:srgbClr>
                  </a:outerShdw>
                </a:effectLst>
              </a:rPr>
              <a:t>5- الموزع </a:t>
            </a:r>
          </a:p>
          <a:p>
            <a:r>
              <a:rPr lang="ar-SA" dirty="0" smtClean="0">
                <a:effectLst>
                  <a:outerShdw blurRad="38100" dist="38100" dir="2700000" algn="tl">
                    <a:srgbClr val="000000">
                      <a:alpha val="43137"/>
                    </a:srgbClr>
                  </a:outerShdw>
                </a:effectLst>
              </a:rPr>
              <a:t>6- متحدث رسمي </a:t>
            </a:r>
          </a:p>
          <a:p>
            <a:r>
              <a:rPr lang="ar-SA" dirty="0" smtClean="0">
                <a:effectLst>
                  <a:outerShdw blurRad="38100" dist="38100" dir="2700000" algn="tl">
                    <a:srgbClr val="000000">
                      <a:alpha val="43137"/>
                    </a:srgbClr>
                  </a:outerShdw>
                </a:effectLst>
              </a:rPr>
              <a:t>7- مطور</a:t>
            </a:r>
          </a:p>
          <a:p>
            <a:r>
              <a:rPr lang="ar-SA" dirty="0" smtClean="0">
                <a:effectLst>
                  <a:outerShdw blurRad="38100" dist="38100" dir="2700000" algn="tl">
                    <a:srgbClr val="000000">
                      <a:alpha val="43137"/>
                    </a:srgbClr>
                  </a:outerShdw>
                </a:effectLst>
              </a:rPr>
              <a:t>8- مصلح </a:t>
            </a:r>
          </a:p>
          <a:p>
            <a:r>
              <a:rPr lang="ar-SA" dirty="0" smtClean="0">
                <a:effectLst>
                  <a:outerShdw blurRad="38100" dist="38100" dir="2700000" algn="tl">
                    <a:srgbClr val="000000">
                      <a:alpha val="43137"/>
                    </a:srgbClr>
                  </a:outerShdw>
                </a:effectLst>
              </a:rPr>
              <a:t>9- </a:t>
            </a:r>
            <a:r>
              <a:rPr lang="ar-SA" dirty="0" err="1" smtClean="0">
                <a:effectLst>
                  <a:outerShdw blurRad="38100" dist="38100" dir="2700000" algn="tl">
                    <a:srgbClr val="000000">
                      <a:alpha val="43137"/>
                    </a:srgbClr>
                  </a:outerShdw>
                </a:effectLst>
              </a:rPr>
              <a:t>ادارة</a:t>
            </a:r>
            <a:r>
              <a:rPr lang="ar-SA" dirty="0" smtClean="0">
                <a:effectLst>
                  <a:outerShdw blurRad="38100" dist="38100" dir="2700000" algn="tl">
                    <a:srgbClr val="000000">
                      <a:alpha val="43137"/>
                    </a:srgbClr>
                  </a:outerShdw>
                </a:effectLst>
              </a:rPr>
              <a:t> الموارد</a:t>
            </a:r>
          </a:p>
          <a:p>
            <a:r>
              <a:rPr lang="ar-SA" dirty="0" smtClean="0">
                <a:effectLst>
                  <a:outerShdw blurRad="38100" dist="38100" dir="2700000" algn="tl">
                    <a:srgbClr val="000000">
                      <a:alpha val="43137"/>
                    </a:srgbClr>
                  </a:outerShdw>
                </a:effectLst>
              </a:rPr>
              <a:t>10- مفاوض</a:t>
            </a:r>
            <a:endParaRPr lang="ar-IQ"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274</TotalTime>
  <Words>3774</Words>
  <Application>Microsoft Office PowerPoint</Application>
  <PresentationFormat>عرض على الشاشة (3:4)‏</PresentationFormat>
  <Paragraphs>246</Paragraphs>
  <Slides>30</Slides>
  <Notes>0</Notes>
  <HiddenSlides>0</HiddenSlides>
  <MMClips>0</MMClips>
  <ScaleCrop>false</ScaleCrop>
  <HeadingPairs>
    <vt:vector size="4" baseType="variant">
      <vt:variant>
        <vt:lpstr>نسق</vt:lpstr>
      </vt:variant>
      <vt:variant>
        <vt:i4>1</vt:i4>
      </vt:variant>
      <vt:variant>
        <vt:lpstr>عناوين الشرائح</vt:lpstr>
      </vt:variant>
      <vt:variant>
        <vt:i4>30</vt:i4>
      </vt:variant>
    </vt:vector>
  </HeadingPairs>
  <TitlesOfParts>
    <vt:vector size="31" baseType="lpstr">
      <vt:lpstr>Office Theme</vt:lpstr>
      <vt:lpstr>عرض تقديمي في PowerPoint</vt:lpstr>
      <vt:lpstr>عرض تقديمي في PowerPoint</vt:lpstr>
      <vt:lpstr>عرض تقديمي في PowerPoint</vt:lpstr>
      <vt:lpstr>عرض تقديمي في PowerPoint</vt:lpstr>
      <vt:lpstr>التطـــــــور</vt:lpstr>
      <vt:lpstr>عقد السبعينات </vt:lpstr>
      <vt:lpstr>اهم التعاريف </vt:lpstr>
      <vt:lpstr>خطوات الادارة الاستراتيجة </vt:lpstr>
      <vt:lpstr>اداور ومهام المدير الاستراتيجي هنري منتزبرج MINTZBERG</vt:lpstr>
      <vt:lpstr>خصائص ومهارات المدراء الاستراتيجين</vt:lpstr>
      <vt:lpstr>مخطط مهارات المدير الاستراتيجة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07901843931@gmail.com</dc:creator>
  <cp:lastModifiedBy>DR.Ahmed Saker 2o1O</cp:lastModifiedBy>
  <cp:revision>41</cp:revision>
  <dcterms:created xsi:type="dcterms:W3CDTF">2019-11-10T07:08:47Z</dcterms:created>
  <dcterms:modified xsi:type="dcterms:W3CDTF">2019-11-20T06:02:09Z</dcterms:modified>
</cp:coreProperties>
</file>