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97"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04771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902619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00110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ar-SA" smtClean="0"/>
              <a:t>انقر لتحرير نمط العنوان الرئيسي</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ar-SA" smtClean="0"/>
              <a:t>انقر لتحرير أنماط النص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2101814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024249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11/11/2019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8857717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11/11/2019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390487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3313591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795711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206174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8123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911021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32468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11/11/2019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96881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11/11/2019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070924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7" name="Date Placeholder 4"/>
          <p:cNvSpPr>
            <a:spLocks noGrp="1"/>
          </p:cNvSpPr>
          <p:nvPr>
            <p:ph type="dt" sz="half" idx="10"/>
          </p:nvPr>
        </p:nvSpPr>
        <p:spPr/>
        <p:txBody>
          <a:bodyPr/>
          <a:lstStyle/>
          <a:p>
            <a:fld id="{B61BEF0D-F0BB-DE4B-95CE-6DB70DBA9567}" type="datetimeFigureOut">
              <a:rPr lang="en-US" smtClean="0"/>
              <a:pPr/>
              <a:t>11/11/2019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709731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589110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11/11/2019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165727226"/>
      </p:ext>
    </p:extLst>
  </p:cSld>
  <p:clrMap bg1="dk1" tx1="lt1" bg2="dk2" tx2="lt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 id="2147483909" r:id="rId12"/>
    <p:sldLayoutId id="2147483910" r:id="rId13"/>
    <p:sldLayoutId id="2147483911" r:id="rId14"/>
    <p:sldLayoutId id="2147483912" r:id="rId15"/>
    <p:sldLayoutId id="2147483913" r:id="rId16"/>
    <p:sldLayoutId id="2147483914"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312125" y="1447800"/>
            <a:ext cx="7668487" cy="1922417"/>
          </a:xfrm>
        </p:spPr>
        <p:txBody>
          <a:bodyPr>
            <a:normAutofit/>
          </a:bodyPr>
          <a:lstStyle/>
          <a:p>
            <a:r>
              <a:rPr lang="ar-IQ" sz="8800" b="1" smtClean="0">
                <a:latin typeface="Andalus" panose="02020603050405020304" pitchFamily="18" charset="-78"/>
                <a:cs typeface="Andalus" panose="02020603050405020304" pitchFamily="18" charset="-78"/>
              </a:rPr>
              <a:t>أساسيات </a:t>
            </a:r>
            <a:r>
              <a:rPr lang="ar-IQ" sz="8800" b="1" dirty="0" smtClean="0">
                <a:latin typeface="Andalus" panose="02020603050405020304" pitchFamily="18" charset="-78"/>
                <a:cs typeface="Andalus" panose="02020603050405020304" pitchFamily="18" charset="-78"/>
              </a:rPr>
              <a:t>البـــــيــــــئـــــــة</a:t>
            </a:r>
            <a:endParaRPr lang="ar-IQ" sz="8800" b="1" dirty="0">
              <a:latin typeface="Andalus" panose="02020603050405020304" pitchFamily="18" charset="-78"/>
              <a:cs typeface="Andalus" panose="02020603050405020304" pitchFamily="18" charset="-78"/>
            </a:endParaRPr>
          </a:p>
        </p:txBody>
      </p:sp>
      <p:sp>
        <p:nvSpPr>
          <p:cNvPr id="3" name="عنوان فرعي 2"/>
          <p:cNvSpPr>
            <a:spLocks noGrp="1"/>
          </p:cNvSpPr>
          <p:nvPr>
            <p:ph type="subTitle" idx="1"/>
          </p:nvPr>
        </p:nvSpPr>
        <p:spPr>
          <a:xfrm>
            <a:off x="1324772" y="3614785"/>
            <a:ext cx="8825658" cy="861420"/>
          </a:xfrm>
        </p:spPr>
        <p:txBody>
          <a:bodyPr>
            <a:noAutofit/>
          </a:bodyPr>
          <a:lstStyle/>
          <a:p>
            <a:pPr algn="ctr"/>
            <a:r>
              <a:rPr lang="ar-IQ" sz="4400" dirty="0" smtClean="0">
                <a:solidFill>
                  <a:schemeClr val="bg1"/>
                </a:solidFill>
              </a:rPr>
              <a:t>ا.م.د. مها كامل جواد </a:t>
            </a:r>
          </a:p>
          <a:p>
            <a:pPr algn="ctr"/>
            <a:r>
              <a:rPr lang="ar-IQ" sz="4400" dirty="0" smtClean="0">
                <a:solidFill>
                  <a:schemeClr val="bg1"/>
                </a:solidFill>
              </a:rPr>
              <a:t>كلية </a:t>
            </a:r>
            <a:r>
              <a:rPr lang="ar-IQ" sz="4400" dirty="0" smtClean="0">
                <a:solidFill>
                  <a:schemeClr val="bg1"/>
                </a:solidFill>
              </a:rPr>
              <a:t>الإدارة </a:t>
            </a:r>
            <a:r>
              <a:rPr lang="ar-IQ" sz="4400" dirty="0" smtClean="0">
                <a:solidFill>
                  <a:schemeClr val="bg1"/>
                </a:solidFill>
              </a:rPr>
              <a:t>والاقتصاد /جامعة بغداد</a:t>
            </a:r>
          </a:p>
          <a:p>
            <a:pPr algn="ctr"/>
            <a:endParaRPr lang="ar-IQ" sz="4400" b="1" dirty="0"/>
          </a:p>
        </p:txBody>
      </p:sp>
    </p:spTree>
    <p:extLst>
      <p:ext uri="{BB962C8B-B14F-4D97-AF65-F5344CB8AC3E}">
        <p14:creationId xmlns:p14="http://schemas.microsoft.com/office/powerpoint/2010/main" xmlns="" val="553277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 </a:t>
            </a:r>
            <a:r>
              <a:rPr lang="ar-SA" sz="5400" b="1" dirty="0"/>
              <a:t>انواع النظم </a:t>
            </a:r>
            <a:r>
              <a:rPr lang="ar-SA" sz="5400" b="1" dirty="0" smtClean="0"/>
              <a:t>البيئية</a:t>
            </a:r>
            <a:endParaRPr lang="ar-IQ" sz="5400" b="1" dirty="0"/>
          </a:p>
        </p:txBody>
      </p:sp>
      <p:sp>
        <p:nvSpPr>
          <p:cNvPr id="3" name="عنصر نائب للمحتوى 2"/>
          <p:cNvSpPr>
            <a:spLocks noGrp="1"/>
          </p:cNvSpPr>
          <p:nvPr>
            <p:ph idx="1"/>
          </p:nvPr>
        </p:nvSpPr>
        <p:spPr/>
        <p:txBody>
          <a:bodyPr>
            <a:normAutofit/>
          </a:bodyPr>
          <a:lstStyle/>
          <a:p>
            <a:r>
              <a:rPr lang="ar-SA" sz="4800" b="1" dirty="0"/>
              <a:t>أولاً- </a:t>
            </a:r>
            <a:r>
              <a:rPr lang="ar-SA" sz="4800" dirty="0"/>
              <a:t>النظام البيئي الطبيعي أو </a:t>
            </a:r>
            <a:r>
              <a:rPr lang="ar-SA" sz="4800" dirty="0" smtClean="0"/>
              <a:t>المتكامل</a:t>
            </a:r>
            <a:r>
              <a:rPr lang="en-US" sz="4800" dirty="0" smtClean="0"/>
              <a:t>.</a:t>
            </a:r>
            <a:endParaRPr lang="ar-IQ" sz="4800" dirty="0" smtClean="0"/>
          </a:p>
          <a:p>
            <a:endParaRPr lang="ar-IQ" sz="4800" dirty="0"/>
          </a:p>
          <a:p>
            <a:pPr marL="0" indent="0">
              <a:buNone/>
            </a:pPr>
            <a:endParaRPr lang="en-US" sz="4800" dirty="0"/>
          </a:p>
          <a:p>
            <a:r>
              <a:rPr lang="ar-SA" sz="4800" b="1" dirty="0"/>
              <a:t>ثانيا- </a:t>
            </a:r>
            <a:r>
              <a:rPr lang="ar-SA" sz="4800" dirty="0"/>
              <a:t>النظام البيئي غير </a:t>
            </a:r>
            <a:r>
              <a:rPr lang="ar-SA" sz="4800" dirty="0" smtClean="0"/>
              <a:t>المتكامل</a:t>
            </a:r>
            <a:r>
              <a:rPr lang="en-US" sz="4800" dirty="0" smtClean="0"/>
              <a:t>.</a:t>
            </a:r>
            <a:endParaRPr lang="ar-IQ" sz="4800" dirty="0"/>
          </a:p>
        </p:txBody>
      </p:sp>
    </p:spTree>
    <p:extLst>
      <p:ext uri="{BB962C8B-B14F-4D97-AF65-F5344CB8AC3E}">
        <p14:creationId xmlns:p14="http://schemas.microsoft.com/office/powerpoint/2010/main" xmlns="" val="20929933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dirty="0"/>
              <a:t> </a:t>
            </a:r>
            <a:r>
              <a:rPr lang="ar-IQ" dirty="0" smtClean="0"/>
              <a:t> </a:t>
            </a:r>
            <a:r>
              <a:rPr lang="ar-IQ" sz="5400" b="1" dirty="0" smtClean="0"/>
              <a:t>القوانين البيئية او الايكولوجية</a:t>
            </a:r>
            <a:endParaRPr lang="ar-IQ" sz="5400" b="1" dirty="0"/>
          </a:p>
        </p:txBody>
      </p:sp>
      <p:sp>
        <p:nvSpPr>
          <p:cNvPr id="3" name="عنصر نائب للمحتوى 2"/>
          <p:cNvSpPr>
            <a:spLocks noGrp="1"/>
          </p:cNvSpPr>
          <p:nvPr>
            <p:ph idx="1"/>
          </p:nvPr>
        </p:nvSpPr>
        <p:spPr/>
        <p:txBody>
          <a:bodyPr>
            <a:normAutofit/>
          </a:bodyPr>
          <a:lstStyle/>
          <a:p>
            <a:r>
              <a:rPr lang="ar-SA" sz="4710" dirty="0" smtClean="0"/>
              <a:t>قانون </a:t>
            </a:r>
            <a:r>
              <a:rPr lang="ar-SA" sz="4710" dirty="0" err="1" smtClean="0"/>
              <a:t>الإعتماد</a:t>
            </a:r>
            <a:r>
              <a:rPr lang="ar-SA" sz="4710" dirty="0" smtClean="0"/>
              <a:t> المتبادل</a:t>
            </a:r>
            <a:r>
              <a:rPr lang="ar-IQ" sz="4710" dirty="0" smtClean="0"/>
              <a:t>.</a:t>
            </a:r>
          </a:p>
          <a:p>
            <a:r>
              <a:rPr lang="ar-SA" sz="4710" dirty="0" smtClean="0"/>
              <a:t>قانون ثبات النظم البيئية</a:t>
            </a:r>
            <a:r>
              <a:rPr lang="ar-IQ" sz="4710" dirty="0" smtClean="0"/>
              <a:t>.</a:t>
            </a:r>
          </a:p>
          <a:p>
            <a:r>
              <a:rPr lang="ar-SA" sz="4710" dirty="0" smtClean="0"/>
              <a:t>قانون محدودية موارد البيئة</a:t>
            </a:r>
            <a:r>
              <a:rPr lang="ar-IQ" sz="4710" b="1" dirty="0"/>
              <a:t>.</a:t>
            </a:r>
            <a:endParaRPr lang="ar-IQ" sz="4710" dirty="0"/>
          </a:p>
        </p:txBody>
      </p:sp>
    </p:spTree>
    <p:extLst>
      <p:ext uri="{BB962C8B-B14F-4D97-AF65-F5344CB8AC3E}">
        <p14:creationId xmlns:p14="http://schemas.microsoft.com/office/powerpoint/2010/main" xmlns="" val="1020326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  </a:t>
            </a:r>
            <a:r>
              <a:rPr lang="ar-IQ" sz="5400" b="1" dirty="0" smtClean="0"/>
              <a:t>ابرز المشكلات البيئية </a:t>
            </a:r>
            <a:endParaRPr lang="ar-IQ" sz="5400" b="1" dirty="0"/>
          </a:p>
        </p:txBody>
      </p:sp>
      <p:sp>
        <p:nvSpPr>
          <p:cNvPr id="3" name="عنصر نائب للمحتوى 2"/>
          <p:cNvSpPr>
            <a:spLocks noGrp="1"/>
          </p:cNvSpPr>
          <p:nvPr>
            <p:ph idx="1"/>
          </p:nvPr>
        </p:nvSpPr>
        <p:spPr/>
        <p:txBody>
          <a:bodyPr>
            <a:normAutofit/>
          </a:bodyPr>
          <a:lstStyle/>
          <a:p>
            <a:r>
              <a:rPr lang="ar-SA" sz="4400" dirty="0"/>
              <a:t>المشكلة </a:t>
            </a:r>
            <a:r>
              <a:rPr lang="ar-SA" sz="4400" dirty="0" smtClean="0"/>
              <a:t>السكانية</a:t>
            </a:r>
            <a:r>
              <a:rPr lang="ar-IQ" sz="4400" dirty="0" smtClean="0"/>
              <a:t>.</a:t>
            </a:r>
          </a:p>
          <a:p>
            <a:r>
              <a:rPr lang="ar-SA" sz="4400" dirty="0" smtClean="0"/>
              <a:t>الاستغلال </a:t>
            </a:r>
            <a:r>
              <a:rPr lang="ar-SA" sz="4400" dirty="0"/>
              <a:t>المسرف لثروات </a:t>
            </a:r>
            <a:r>
              <a:rPr lang="ar-SA" sz="4400" dirty="0" smtClean="0"/>
              <a:t>الأرض</a:t>
            </a:r>
            <a:r>
              <a:rPr lang="ar-IQ" sz="4400" dirty="0"/>
              <a:t>.</a:t>
            </a:r>
            <a:endParaRPr lang="ar-IQ" sz="4400" dirty="0" smtClean="0"/>
          </a:p>
          <a:p>
            <a:r>
              <a:rPr lang="ar-SA" sz="4400" dirty="0" smtClean="0"/>
              <a:t>تغيرات المناخ</a:t>
            </a:r>
            <a:r>
              <a:rPr lang="ar-IQ" sz="4400" dirty="0" smtClean="0"/>
              <a:t>.</a:t>
            </a:r>
          </a:p>
          <a:p>
            <a:r>
              <a:rPr lang="ar-SA" sz="4400" dirty="0"/>
              <a:t>ثقب طبقة </a:t>
            </a:r>
            <a:r>
              <a:rPr lang="ar-SA" sz="4400" dirty="0" smtClean="0"/>
              <a:t>الأوزون</a:t>
            </a:r>
            <a:r>
              <a:rPr lang="ar-IQ" sz="4400" dirty="0" smtClean="0"/>
              <a:t>.</a:t>
            </a:r>
          </a:p>
        </p:txBody>
      </p:sp>
    </p:spTree>
    <p:extLst>
      <p:ext uri="{BB962C8B-B14F-4D97-AF65-F5344CB8AC3E}">
        <p14:creationId xmlns:p14="http://schemas.microsoft.com/office/powerpoint/2010/main" xmlns="" val="30188340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ctr">
              <a:buNone/>
            </a:pPr>
            <a:endParaRPr lang="ar-IQ" sz="8800" dirty="0" smtClean="0"/>
          </a:p>
          <a:p>
            <a:pPr marL="0" indent="0" algn="ctr">
              <a:buNone/>
            </a:pPr>
            <a:r>
              <a:rPr lang="ar-IQ" sz="8800" dirty="0" smtClean="0"/>
              <a:t>شكرا لإصغائكم</a:t>
            </a:r>
            <a:endParaRPr lang="ar-IQ" sz="8800" dirty="0"/>
          </a:p>
        </p:txBody>
      </p:sp>
    </p:spTree>
    <p:extLst>
      <p:ext uri="{BB962C8B-B14F-4D97-AF65-F5344CB8AC3E}">
        <p14:creationId xmlns:p14="http://schemas.microsoft.com/office/powerpoint/2010/main" xmlns="" val="2704089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عنوان 6"/>
          <p:cNvSpPr>
            <a:spLocks noGrp="1"/>
          </p:cNvSpPr>
          <p:nvPr>
            <p:ph type="title"/>
          </p:nvPr>
        </p:nvSpPr>
        <p:spPr>
          <a:xfrm>
            <a:off x="838200" y="365125"/>
            <a:ext cx="10515600" cy="1094964"/>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txBody>
          <a:bodyPr>
            <a:normAutofit fontScale="90000"/>
          </a:bodyPr>
          <a:lstStyle/>
          <a:p>
            <a:pPr algn="ctr"/>
            <a:r>
              <a:rPr lang="ar-SA" sz="4900" b="1" dirty="0" smtClean="0"/>
              <a:t>أســــــاسيــــــات علم  البيــــــئة</a:t>
            </a:r>
            <a:r>
              <a:rPr lang="en-US" dirty="0" smtClean="0"/>
              <a:t/>
            </a:r>
            <a:br>
              <a:rPr lang="en-US" dirty="0" smtClean="0"/>
            </a:br>
            <a:endParaRPr lang="ar-IQ" dirty="0"/>
          </a:p>
        </p:txBody>
      </p:sp>
      <p:sp>
        <p:nvSpPr>
          <p:cNvPr id="3" name="عنصر نائب للمحتوى 2"/>
          <p:cNvSpPr>
            <a:spLocks noGrp="1"/>
          </p:cNvSpPr>
          <p:nvPr>
            <p:ph idx="1"/>
          </p:nvPr>
        </p:nvSpPr>
        <p:spPr>
          <a:xfrm>
            <a:off x="838200" y="1460089"/>
            <a:ext cx="10515599" cy="4837471"/>
          </a:xfrm>
          <a:solidFill>
            <a:schemeClr val="accent1">
              <a:lumMod val="60000"/>
              <a:lumOff val="40000"/>
            </a:schemeClr>
          </a:solidFill>
        </p:spPr>
        <p:txBody>
          <a:bodyPr>
            <a:normAutofit/>
          </a:bodyPr>
          <a:lstStyle/>
          <a:p>
            <a:pPr lvl="0"/>
            <a:r>
              <a:rPr lang="ar-SA" sz="4400" dirty="0" smtClean="0">
                <a:solidFill>
                  <a:schemeClr val="tx1">
                    <a:lumMod val="95000"/>
                    <a:lumOff val="5000"/>
                  </a:schemeClr>
                </a:solidFill>
              </a:rPr>
              <a:t>أهداف التعلم: </a:t>
            </a:r>
            <a:endParaRPr lang="ar-IQ" sz="4400" dirty="0" smtClean="0">
              <a:solidFill>
                <a:schemeClr val="tx1">
                  <a:lumMod val="95000"/>
                  <a:lumOff val="5000"/>
                </a:schemeClr>
              </a:solidFill>
            </a:endParaRPr>
          </a:p>
          <a:p>
            <a:pPr lvl="0"/>
            <a:r>
              <a:rPr lang="ar-SA" sz="4400" dirty="0" smtClean="0">
                <a:solidFill>
                  <a:schemeClr val="tx1">
                    <a:lumMod val="95000"/>
                    <a:lumOff val="5000"/>
                  </a:schemeClr>
                </a:solidFill>
              </a:rPr>
              <a:t>التمييز بين البيئة وعلم البيئة والنظام البيئي</a:t>
            </a:r>
            <a:r>
              <a:rPr lang="ar-IQ" sz="4400" dirty="0" smtClean="0">
                <a:solidFill>
                  <a:schemeClr val="tx1">
                    <a:lumMod val="95000"/>
                    <a:lumOff val="5000"/>
                  </a:schemeClr>
                </a:solidFill>
              </a:rPr>
              <a:t>.</a:t>
            </a:r>
          </a:p>
          <a:p>
            <a:pPr lvl="0"/>
            <a:r>
              <a:rPr lang="ar-SA" sz="4400" dirty="0" smtClean="0">
                <a:solidFill>
                  <a:schemeClr val="tx1">
                    <a:lumMod val="95000"/>
                    <a:lumOff val="5000"/>
                  </a:schemeClr>
                </a:solidFill>
              </a:rPr>
              <a:t>التحدث عن مكونات البيئة</a:t>
            </a:r>
            <a:r>
              <a:rPr lang="ar-IQ" sz="4400" dirty="0" smtClean="0">
                <a:solidFill>
                  <a:schemeClr val="tx1">
                    <a:lumMod val="95000"/>
                    <a:lumOff val="5000"/>
                  </a:schemeClr>
                </a:solidFill>
              </a:rPr>
              <a:t>.</a:t>
            </a:r>
          </a:p>
          <a:p>
            <a:pPr lvl="0"/>
            <a:r>
              <a:rPr lang="ar-SA" sz="4400" dirty="0" smtClean="0">
                <a:solidFill>
                  <a:schemeClr val="tx1">
                    <a:lumMod val="95000"/>
                    <a:lumOff val="5000"/>
                  </a:schemeClr>
                </a:solidFill>
              </a:rPr>
              <a:t>التمييز بين النظام البيئي المتكامل وغير المتكامل</a:t>
            </a:r>
            <a:r>
              <a:rPr lang="ar-IQ" sz="4400" dirty="0" smtClean="0">
                <a:solidFill>
                  <a:schemeClr val="tx1">
                    <a:lumMod val="95000"/>
                    <a:lumOff val="5000"/>
                  </a:schemeClr>
                </a:solidFill>
              </a:rPr>
              <a:t>.</a:t>
            </a:r>
          </a:p>
          <a:p>
            <a:pPr lvl="0"/>
            <a:r>
              <a:rPr lang="ar-SA" sz="4400" dirty="0" smtClean="0">
                <a:solidFill>
                  <a:schemeClr val="tx1">
                    <a:lumMod val="95000"/>
                    <a:lumOff val="5000"/>
                  </a:schemeClr>
                </a:solidFill>
              </a:rPr>
              <a:t>مناقشة القوانين البيئية</a:t>
            </a:r>
            <a:r>
              <a:rPr lang="ar-IQ" sz="4400" dirty="0" smtClean="0">
                <a:solidFill>
                  <a:schemeClr val="tx1">
                    <a:lumMod val="95000"/>
                    <a:lumOff val="5000"/>
                  </a:schemeClr>
                </a:solidFill>
              </a:rPr>
              <a:t>.</a:t>
            </a:r>
          </a:p>
          <a:p>
            <a:pPr lvl="0"/>
            <a:r>
              <a:rPr lang="ar-SA" sz="4400" dirty="0" smtClean="0">
                <a:solidFill>
                  <a:schemeClr val="tx1">
                    <a:lumMod val="95000"/>
                    <a:lumOff val="5000"/>
                  </a:schemeClr>
                </a:solidFill>
              </a:rPr>
              <a:t>مناقشة ابرز المشكلات البيئية المعاصرة</a:t>
            </a:r>
            <a:endParaRPr lang="en-US" sz="4400" dirty="0" smtClean="0">
              <a:solidFill>
                <a:schemeClr val="tx1">
                  <a:lumMod val="95000"/>
                  <a:lumOff val="5000"/>
                </a:schemeClr>
              </a:solidFill>
            </a:endParaRPr>
          </a:p>
          <a:p>
            <a:pPr marL="0" indent="0">
              <a:buNone/>
            </a:pPr>
            <a:endParaRPr lang="ar-IQ" dirty="0"/>
          </a:p>
        </p:txBody>
      </p:sp>
    </p:spTree>
    <p:extLst>
      <p:ext uri="{BB962C8B-B14F-4D97-AF65-F5344CB8AC3E}">
        <p14:creationId xmlns:p14="http://schemas.microsoft.com/office/powerpoint/2010/main" xmlns="" val="1152155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6000" b="1" dirty="0" smtClean="0"/>
              <a:t>البيئة </a:t>
            </a:r>
            <a:r>
              <a:rPr lang="en-US" sz="6000" b="1" dirty="0" smtClean="0"/>
              <a:t>Environment </a:t>
            </a:r>
            <a:endParaRPr lang="ar-IQ" sz="6000" b="1" dirty="0"/>
          </a:p>
        </p:txBody>
      </p:sp>
      <p:sp>
        <p:nvSpPr>
          <p:cNvPr id="3" name="عنصر نائب للمحتوى 2"/>
          <p:cNvSpPr>
            <a:spLocks noGrp="1"/>
          </p:cNvSpPr>
          <p:nvPr>
            <p:ph idx="1"/>
          </p:nvPr>
        </p:nvSpPr>
        <p:spPr>
          <a:xfrm>
            <a:off x="838200" y="1371600"/>
            <a:ext cx="10515600" cy="5029199"/>
          </a:xfrm>
        </p:spPr>
        <p:txBody>
          <a:bodyPr>
            <a:noAutofit/>
          </a:bodyPr>
          <a:lstStyle/>
          <a:p>
            <a:pPr algn="just"/>
            <a:r>
              <a:rPr lang="ar-SA" sz="3500" dirty="0" smtClean="0"/>
              <a:t>كلمة </a:t>
            </a:r>
            <a:r>
              <a:rPr lang="ar-SA" sz="3500" dirty="0"/>
              <a:t>شائعة </a:t>
            </a:r>
            <a:r>
              <a:rPr lang="ar-SA" sz="3500" dirty="0" smtClean="0"/>
              <a:t>الاستخدام </a:t>
            </a:r>
            <a:r>
              <a:rPr lang="ar-SA" sz="3500" dirty="0"/>
              <a:t>وترتبط مدلولاتها بنمط العلاقة بينها وبين مستخدمها. فالبيت بيئة، والمدرسة بيئة، والحي بيئة، والبلد بيئة، والكرة الأرضية بيئة، والكون كله بيئة. ويمكن ان ننظر الى البيئة من خلال النشاطات البشرية المختلفة، فنقول: البيئة الزراعية، والبيئة الصناعية، والبيئة </a:t>
            </a:r>
            <a:r>
              <a:rPr lang="ar-SA" sz="3500" dirty="0" err="1"/>
              <a:t>الثقاية</a:t>
            </a:r>
            <a:r>
              <a:rPr lang="ar-SA" sz="3500" dirty="0"/>
              <a:t>، والبيئة الصحية. وهناك البيئة </a:t>
            </a:r>
            <a:r>
              <a:rPr lang="ar-SA" sz="3500" dirty="0" smtClean="0"/>
              <a:t>الاجتماعية، </a:t>
            </a:r>
            <a:r>
              <a:rPr lang="ar-SA" sz="3500" dirty="0"/>
              <a:t>والبيئة الروحية، والبيئة السياسية. ان كلمة بيئة في اللغة هي  مشتقة من الفعل الثلاثي بَوَأَ، ونقول تبوأ المكان أي نزل وأقام به. والبيئة هي المنزل، أو الحال كما ذكر في المعجم الوسيط.  والبيئة بمعناها اللغوي الواسع تعني الموضع الذي يرجع اليه الانسان فيتخذ فيه منزله ومعيشته</a:t>
            </a:r>
            <a:endParaRPr lang="ar-IQ" sz="3500" dirty="0"/>
          </a:p>
        </p:txBody>
      </p:sp>
    </p:spTree>
    <p:extLst>
      <p:ext uri="{BB962C8B-B14F-4D97-AF65-F5344CB8AC3E}">
        <p14:creationId xmlns:p14="http://schemas.microsoft.com/office/powerpoint/2010/main" xmlns="" val="626328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9404723" cy="1110611"/>
          </a:xfrm>
        </p:spPr>
        <p:txBody>
          <a:bodyPr>
            <a:normAutofit/>
          </a:bodyPr>
          <a:lstStyle/>
          <a:p>
            <a:pPr algn="ctr"/>
            <a:r>
              <a:rPr lang="ar-IQ" sz="5400" b="1" dirty="0" smtClean="0"/>
              <a:t>النظام الايكولوجي</a:t>
            </a:r>
            <a:endParaRPr lang="ar-IQ" sz="5400" b="1" dirty="0"/>
          </a:p>
        </p:txBody>
      </p:sp>
      <p:sp>
        <p:nvSpPr>
          <p:cNvPr id="3" name="عنصر نائب للمحتوى 2"/>
          <p:cNvSpPr>
            <a:spLocks noGrp="1"/>
          </p:cNvSpPr>
          <p:nvPr>
            <p:ph idx="1"/>
          </p:nvPr>
        </p:nvSpPr>
        <p:spPr>
          <a:xfrm>
            <a:off x="1103312" y="1666568"/>
            <a:ext cx="8946541" cy="4581831"/>
          </a:xfrm>
        </p:spPr>
        <p:txBody>
          <a:bodyPr>
            <a:normAutofit/>
          </a:bodyPr>
          <a:lstStyle/>
          <a:p>
            <a:r>
              <a:rPr lang="ar-IQ" sz="3300" dirty="0"/>
              <a:t>إن البيئة </a:t>
            </a:r>
            <a:r>
              <a:rPr lang="ar-IQ" sz="3300" dirty="0" smtClean="0"/>
              <a:t>يحكمها النظام الايكولوجي، </a:t>
            </a:r>
            <a:r>
              <a:rPr lang="ar-IQ" sz="3300" dirty="0"/>
              <a:t>والتوازن الإيكولوجي وهما فكرتان متلازمتان من الناحية </a:t>
            </a:r>
            <a:r>
              <a:rPr lang="ar-IQ" sz="3300" dirty="0" smtClean="0"/>
              <a:t>العلمية.</a:t>
            </a:r>
          </a:p>
          <a:p>
            <a:r>
              <a:rPr lang="ar-IQ" sz="3300" dirty="0" smtClean="0"/>
              <a:t>إن </a:t>
            </a:r>
            <a:r>
              <a:rPr lang="ar-IQ" sz="3300" dirty="0"/>
              <a:t>النظام البيئي يعرف على انه مجموعة من الاحياء تتفاعل مع بعضها ومع </a:t>
            </a:r>
            <a:r>
              <a:rPr lang="ar-IQ" sz="3300" dirty="0" smtClean="0"/>
              <a:t>بيئتها وقد عرفه </a:t>
            </a:r>
            <a:r>
              <a:rPr lang="ar-IQ" sz="3300" dirty="0"/>
              <a:t>البعض </a:t>
            </a:r>
            <a:r>
              <a:rPr lang="ar-IQ" sz="3300" dirty="0" smtClean="0"/>
              <a:t>بانه عبارة </a:t>
            </a:r>
            <a:r>
              <a:rPr lang="ar-IQ" sz="3300" dirty="0"/>
              <a:t>عن وحدة بيئية متكاملة تتكون من كائنات حية ومكونات غير حية متواجدة في مكان معين، يتفاعل بعضها ببعض، وفق نظام دقيق ومتوازن، في ديناميكية ذاتية، لتستمر في أداء دورها في استمرارية </a:t>
            </a:r>
            <a:r>
              <a:rPr lang="ar-IQ" sz="3300" dirty="0" smtClean="0"/>
              <a:t>الحياة. </a:t>
            </a:r>
          </a:p>
        </p:txBody>
      </p:sp>
    </p:spTree>
    <p:extLst>
      <p:ext uri="{BB962C8B-B14F-4D97-AF65-F5344CB8AC3E}">
        <p14:creationId xmlns:p14="http://schemas.microsoft.com/office/powerpoint/2010/main" xmlns="" val="4067184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1006475"/>
          </a:xfrm>
        </p:spPr>
        <p:txBody>
          <a:bodyPr>
            <a:normAutofit fontScale="90000"/>
          </a:bodyPr>
          <a:lstStyle/>
          <a:p>
            <a:r>
              <a:rPr lang="ar-IQ" dirty="0" smtClean="0"/>
              <a:t/>
            </a:r>
            <a:br>
              <a:rPr lang="ar-IQ" dirty="0" smtClean="0"/>
            </a:br>
            <a:r>
              <a:rPr lang="ar-IQ" dirty="0" smtClean="0"/>
              <a:t>النظام البيئي بهذا المعنى يقوم على نوعين من العناصر:</a:t>
            </a:r>
            <a:r>
              <a:rPr lang="en-US" dirty="0" smtClean="0"/>
              <a:t/>
            </a:r>
            <a:br>
              <a:rPr lang="en-US" dirty="0" smtClean="0"/>
            </a:br>
            <a:endParaRPr lang="ar-IQ" dirty="0"/>
          </a:p>
        </p:txBody>
      </p:sp>
      <p:sp>
        <p:nvSpPr>
          <p:cNvPr id="3" name="عنصر نائب للمحتوى 2"/>
          <p:cNvSpPr>
            <a:spLocks noGrp="1"/>
          </p:cNvSpPr>
          <p:nvPr>
            <p:ph idx="1"/>
          </p:nvPr>
        </p:nvSpPr>
        <p:spPr>
          <a:xfrm>
            <a:off x="838200" y="1489586"/>
            <a:ext cx="10515600" cy="5058697"/>
          </a:xfrm>
        </p:spPr>
        <p:txBody>
          <a:bodyPr>
            <a:noAutofit/>
          </a:bodyPr>
          <a:lstStyle/>
          <a:p>
            <a:r>
              <a:rPr lang="ar-IQ" sz="3800" b="1" dirty="0"/>
              <a:t>النوع الأول: العناصر الحية</a:t>
            </a:r>
            <a:r>
              <a:rPr lang="ar-IQ" sz="3800" dirty="0"/>
              <a:t> - </a:t>
            </a:r>
            <a:r>
              <a:rPr lang="ar-IQ" sz="3800" dirty="0" smtClean="0"/>
              <a:t>تشمل </a:t>
            </a:r>
            <a:r>
              <a:rPr lang="ar-IQ" sz="3800" dirty="0"/>
              <a:t>الإنسان، والنبات والحيوان، وتعيش هذه العناصر على اختلاف أشكالها، في نظام حركي </a:t>
            </a:r>
            <a:r>
              <a:rPr lang="ar-IQ" sz="3800" dirty="0" smtClean="0"/>
              <a:t>متكامل ويأتي </a:t>
            </a:r>
            <a:r>
              <a:rPr lang="ar-IQ" sz="3800" dirty="0"/>
              <a:t>الإنسان على قمة هذه العناصر فينسق بينها ويسخرها لخدمته.</a:t>
            </a:r>
            <a:endParaRPr lang="en-US" sz="3800" dirty="0"/>
          </a:p>
          <a:p>
            <a:r>
              <a:rPr lang="ar-SA" sz="3800" b="1" dirty="0"/>
              <a:t>النوع الثاني: العناصر غير الحية</a:t>
            </a:r>
            <a:r>
              <a:rPr lang="ar-SA" sz="3800" dirty="0"/>
              <a:t> - وأهمها الماء والهواء والتربة، وكل عنصر منها يشكل محيطاً خاصاً به.</a:t>
            </a:r>
            <a:endParaRPr lang="en-US" sz="3800" dirty="0"/>
          </a:p>
          <a:p>
            <a:pPr lvl="0"/>
            <a:endParaRPr lang="ar-IQ" sz="3510" dirty="0"/>
          </a:p>
        </p:txBody>
      </p:sp>
    </p:spTree>
    <p:extLst>
      <p:ext uri="{BB962C8B-B14F-4D97-AF65-F5344CB8AC3E}">
        <p14:creationId xmlns:p14="http://schemas.microsoft.com/office/powerpoint/2010/main" xmlns="" val="1402147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947481"/>
          </a:xfrm>
        </p:spPr>
        <p:txBody>
          <a:bodyPr/>
          <a:lstStyle/>
          <a:p>
            <a:pPr algn="ctr"/>
            <a:r>
              <a:rPr lang="ar-SA" b="1" dirty="0"/>
              <a:t>تقسيمات </a:t>
            </a:r>
            <a:r>
              <a:rPr lang="ar-SA" b="1" dirty="0" smtClean="0"/>
              <a:t>علم </a:t>
            </a:r>
            <a:r>
              <a:rPr lang="ar-SA" b="1" dirty="0"/>
              <a:t>البيئة</a:t>
            </a:r>
            <a:endParaRPr lang="ar-IQ" dirty="0"/>
          </a:p>
        </p:txBody>
      </p:sp>
      <p:sp>
        <p:nvSpPr>
          <p:cNvPr id="3" name="عنصر نائب للمحتوى 2"/>
          <p:cNvSpPr>
            <a:spLocks noGrp="1"/>
          </p:cNvSpPr>
          <p:nvPr>
            <p:ph idx="1"/>
          </p:nvPr>
        </p:nvSpPr>
        <p:spPr>
          <a:xfrm>
            <a:off x="838200" y="1504335"/>
            <a:ext cx="10515600" cy="4672628"/>
          </a:xfrm>
        </p:spPr>
        <p:txBody>
          <a:bodyPr>
            <a:normAutofit/>
          </a:bodyPr>
          <a:lstStyle/>
          <a:p>
            <a:pPr marL="0" indent="0">
              <a:buNone/>
            </a:pPr>
            <a:r>
              <a:rPr lang="ar-IQ" sz="4000" dirty="0" smtClean="0"/>
              <a:t>1- </a:t>
            </a:r>
            <a:r>
              <a:rPr lang="ar-SA" sz="4400" dirty="0" smtClean="0"/>
              <a:t>علم </a:t>
            </a:r>
            <a:r>
              <a:rPr lang="ar-SA" sz="4400" dirty="0"/>
              <a:t>البيئة الفردية </a:t>
            </a:r>
            <a:r>
              <a:rPr lang="en-US" sz="4400" dirty="0"/>
              <a:t>Autecology</a:t>
            </a:r>
            <a:r>
              <a:rPr lang="ar-SA" sz="4400" dirty="0"/>
              <a:t> </a:t>
            </a:r>
            <a:endParaRPr lang="ar-IQ" sz="4400" dirty="0" smtClean="0"/>
          </a:p>
          <a:p>
            <a:pPr marL="0" indent="0">
              <a:buNone/>
            </a:pPr>
            <a:r>
              <a:rPr lang="ar-SA" sz="4400" dirty="0" smtClean="0"/>
              <a:t>2- </a:t>
            </a:r>
            <a:r>
              <a:rPr lang="ar-SA" sz="4400" dirty="0"/>
              <a:t>علم البيئة الجماعية </a:t>
            </a:r>
            <a:r>
              <a:rPr lang="en-US" sz="4400" dirty="0"/>
              <a:t>Synecology</a:t>
            </a:r>
            <a:r>
              <a:rPr lang="ar-SA" sz="4400" dirty="0"/>
              <a:t> </a:t>
            </a:r>
            <a:r>
              <a:rPr lang="ar-IQ" sz="4400" dirty="0" smtClean="0"/>
              <a:t>:يقسم </a:t>
            </a:r>
            <a:r>
              <a:rPr lang="ar-SA" sz="4400" dirty="0" smtClean="0"/>
              <a:t>هذا </a:t>
            </a:r>
            <a:r>
              <a:rPr lang="ar-SA" sz="4400" dirty="0"/>
              <a:t>العلم الى: </a:t>
            </a:r>
            <a:endParaRPr lang="ar-IQ" sz="4400" dirty="0" smtClean="0"/>
          </a:p>
          <a:p>
            <a:pPr lvl="1"/>
            <a:r>
              <a:rPr lang="ar-SA" sz="4400" dirty="0" smtClean="0"/>
              <a:t>علم </a:t>
            </a:r>
            <a:r>
              <a:rPr lang="ar-SA" sz="4400" dirty="0"/>
              <a:t>البيئة البرية </a:t>
            </a:r>
            <a:r>
              <a:rPr lang="en-US" sz="4400" dirty="0"/>
              <a:t>Terrestrial Ecology</a:t>
            </a:r>
            <a:r>
              <a:rPr lang="ar-SA" sz="4400" dirty="0"/>
              <a:t> </a:t>
            </a:r>
            <a:endParaRPr lang="en-US" sz="4400" dirty="0"/>
          </a:p>
          <a:p>
            <a:pPr lvl="1"/>
            <a:r>
              <a:rPr lang="ar-SA" sz="4400" dirty="0"/>
              <a:t>علم البيئة المائية </a:t>
            </a:r>
            <a:r>
              <a:rPr lang="en-US" sz="4400" dirty="0"/>
              <a:t>Aquatic Ecology</a:t>
            </a:r>
          </a:p>
          <a:p>
            <a:pPr lvl="1"/>
            <a:r>
              <a:rPr lang="ar-SA" sz="4400" dirty="0"/>
              <a:t>علم البيئة البحرية </a:t>
            </a:r>
            <a:r>
              <a:rPr lang="en-US" sz="4400" dirty="0"/>
              <a:t>Marine Ecology</a:t>
            </a:r>
            <a:r>
              <a:rPr lang="ar-SA" sz="4400" dirty="0"/>
              <a:t> </a:t>
            </a:r>
            <a:endParaRPr lang="en-US" sz="4400" dirty="0"/>
          </a:p>
          <a:p>
            <a:endParaRPr lang="ar-IQ" dirty="0"/>
          </a:p>
        </p:txBody>
      </p:sp>
    </p:spTree>
    <p:extLst>
      <p:ext uri="{BB962C8B-B14F-4D97-AF65-F5344CB8AC3E}">
        <p14:creationId xmlns:p14="http://schemas.microsoft.com/office/powerpoint/2010/main" xmlns="" val="3729795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6000" b="1" dirty="0" smtClean="0"/>
              <a:t>اشكال التدهور البيئي</a:t>
            </a:r>
            <a:endParaRPr lang="ar-IQ" sz="6000" b="1" dirty="0"/>
          </a:p>
        </p:txBody>
      </p:sp>
      <p:sp>
        <p:nvSpPr>
          <p:cNvPr id="3" name="عنصر نائب للمحتوى 2"/>
          <p:cNvSpPr>
            <a:spLocks noGrp="1"/>
          </p:cNvSpPr>
          <p:nvPr>
            <p:ph idx="1"/>
          </p:nvPr>
        </p:nvSpPr>
        <p:spPr/>
        <p:txBody>
          <a:bodyPr>
            <a:normAutofit lnSpcReduction="10000"/>
          </a:bodyPr>
          <a:lstStyle/>
          <a:p>
            <a:r>
              <a:rPr lang="ar-SA" sz="4400" dirty="0"/>
              <a:t>التعرية لمكونات النظام البيئي الاساسية، وهي الموارد الارضية، والغطاء النباتي، والتنوع الاحيائي، والتغيرات المناخية وغيرها.</a:t>
            </a:r>
            <a:endParaRPr lang="en-US" sz="4400" dirty="0"/>
          </a:p>
          <a:p>
            <a:r>
              <a:rPr lang="ar-IQ" sz="4400" dirty="0"/>
              <a:t> </a:t>
            </a:r>
            <a:r>
              <a:rPr lang="ar-SA" sz="4400" dirty="0" smtClean="0"/>
              <a:t>تزايد </a:t>
            </a:r>
            <a:r>
              <a:rPr lang="ar-SA" sz="4400" dirty="0"/>
              <a:t>مستويات التلوث لمحيط الهواء والماء والتربة الزراعية والمحيط الاحيائي.</a:t>
            </a:r>
            <a:endParaRPr lang="en-US" sz="4400" dirty="0"/>
          </a:p>
          <a:p>
            <a:r>
              <a:rPr lang="ar-IQ" sz="4400" dirty="0"/>
              <a:t> </a:t>
            </a:r>
            <a:r>
              <a:rPr lang="ar-SA" sz="4400" dirty="0" smtClean="0"/>
              <a:t>تدهور </a:t>
            </a:r>
            <a:r>
              <a:rPr lang="ar-SA" sz="4400" dirty="0"/>
              <a:t>نوعية الحياة </a:t>
            </a:r>
            <a:r>
              <a:rPr lang="ar-SA" sz="4400" dirty="0" smtClean="0"/>
              <a:t>الإنسانية</a:t>
            </a:r>
            <a:r>
              <a:rPr lang="ar-IQ" sz="4400" dirty="0" smtClean="0"/>
              <a:t>.</a:t>
            </a:r>
            <a:r>
              <a:rPr lang="ar-SA" sz="4000" dirty="0" smtClean="0"/>
              <a:t> </a:t>
            </a:r>
            <a:endParaRPr lang="ar-IQ" sz="4000" dirty="0"/>
          </a:p>
        </p:txBody>
      </p:sp>
    </p:spTree>
    <p:extLst>
      <p:ext uri="{BB962C8B-B14F-4D97-AF65-F5344CB8AC3E}">
        <p14:creationId xmlns:p14="http://schemas.microsoft.com/office/powerpoint/2010/main" xmlns="" val="363449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6000" dirty="0" smtClean="0"/>
              <a:t>  </a:t>
            </a:r>
            <a:r>
              <a:rPr lang="ar-IQ" sz="6000" b="1" dirty="0" smtClean="0"/>
              <a:t>أنواع التلوث البيئي</a:t>
            </a:r>
            <a:endParaRPr lang="ar-IQ" sz="6000" b="1" dirty="0"/>
          </a:p>
        </p:txBody>
      </p:sp>
      <p:sp>
        <p:nvSpPr>
          <p:cNvPr id="3" name="عنصر نائب للمحتوى 2"/>
          <p:cNvSpPr>
            <a:spLocks noGrp="1"/>
          </p:cNvSpPr>
          <p:nvPr>
            <p:ph idx="1"/>
          </p:nvPr>
        </p:nvSpPr>
        <p:spPr/>
        <p:txBody>
          <a:bodyPr>
            <a:normAutofit lnSpcReduction="10000"/>
          </a:bodyPr>
          <a:lstStyle/>
          <a:p>
            <a:r>
              <a:rPr lang="ar-IQ" sz="4800" dirty="0" smtClean="0"/>
              <a:t>التلوث المقبول</a:t>
            </a:r>
          </a:p>
          <a:p>
            <a:endParaRPr lang="ar-IQ" sz="4800" dirty="0" smtClean="0"/>
          </a:p>
          <a:p>
            <a:r>
              <a:rPr lang="ar-IQ" sz="4800" dirty="0" smtClean="0"/>
              <a:t>التلوث الخطر</a:t>
            </a:r>
          </a:p>
          <a:p>
            <a:endParaRPr lang="ar-IQ" sz="4800" dirty="0" smtClean="0"/>
          </a:p>
          <a:p>
            <a:r>
              <a:rPr lang="ar-IQ" sz="4800" dirty="0" smtClean="0"/>
              <a:t>التلوث المدمر</a:t>
            </a:r>
            <a:endParaRPr lang="ar-IQ" sz="4800" dirty="0"/>
          </a:p>
        </p:txBody>
      </p:sp>
    </p:spTree>
    <p:extLst>
      <p:ext uri="{BB962C8B-B14F-4D97-AF65-F5344CB8AC3E}">
        <p14:creationId xmlns:p14="http://schemas.microsoft.com/office/powerpoint/2010/main" xmlns="" val="224823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   </a:t>
            </a:r>
            <a:r>
              <a:rPr lang="ar-SA" sz="6000" b="1" dirty="0" smtClean="0"/>
              <a:t>النظام البيئي</a:t>
            </a:r>
            <a:endParaRPr lang="ar-IQ" sz="6000" b="1" dirty="0"/>
          </a:p>
        </p:txBody>
      </p:sp>
      <p:sp>
        <p:nvSpPr>
          <p:cNvPr id="3" name="عنصر نائب للمحتوى 2"/>
          <p:cNvSpPr>
            <a:spLocks noGrp="1"/>
          </p:cNvSpPr>
          <p:nvPr>
            <p:ph idx="1"/>
          </p:nvPr>
        </p:nvSpPr>
        <p:spPr/>
        <p:txBody>
          <a:bodyPr>
            <a:normAutofit/>
          </a:bodyPr>
          <a:lstStyle/>
          <a:p>
            <a:r>
              <a:rPr lang="ar-SA" sz="3500" dirty="0"/>
              <a:t>يمثل النظام البيئي </a:t>
            </a:r>
            <a:r>
              <a:rPr lang="en-US" sz="3500" dirty="0"/>
              <a:t>Ecosystem </a:t>
            </a:r>
            <a:r>
              <a:rPr lang="ar-IQ" sz="3500" dirty="0" smtClean="0"/>
              <a:t>  </a:t>
            </a:r>
            <a:r>
              <a:rPr lang="ar-SA" sz="3500" dirty="0" smtClean="0"/>
              <a:t>وحدة </a:t>
            </a:r>
            <a:r>
              <a:rPr lang="ar-SA" sz="3500" dirty="0"/>
              <a:t>تنظيمية في حيز معين تحتوي على عناصر حية وغير حية تتفاعل مع بعضها وتؤدي الى تبادل للمواد بين عناصرها الحية وغير الحية. لذا فالنظام البيئي،  يعني بصورة عامة التفاعل الديناميكي لجميع أجزاء البيئة، ويسمى أكبر نظام بيولوجي على وجه الأرض بالكرة الحية </a:t>
            </a:r>
            <a:r>
              <a:rPr lang="en-US" sz="3500" dirty="0"/>
              <a:t>Biosphere</a:t>
            </a:r>
            <a:r>
              <a:rPr lang="ar-SA" sz="3500" dirty="0"/>
              <a:t> والتي تحتوي جميع العوامل الحية وغير الحية الموجودة في اليابسة والهواء والماء</a:t>
            </a:r>
            <a:r>
              <a:rPr lang="ar-SA" sz="3500" dirty="0" smtClean="0"/>
              <a:t>.</a:t>
            </a:r>
            <a:endParaRPr lang="ar-IQ" sz="3500" dirty="0" smtClean="0"/>
          </a:p>
          <a:p>
            <a:endParaRPr lang="ar-IQ" sz="3500" dirty="0"/>
          </a:p>
          <a:p>
            <a:endParaRPr lang="ar-IQ" sz="3500" dirty="0"/>
          </a:p>
        </p:txBody>
      </p:sp>
    </p:spTree>
    <p:extLst>
      <p:ext uri="{BB962C8B-B14F-4D97-AF65-F5344CB8AC3E}">
        <p14:creationId xmlns:p14="http://schemas.microsoft.com/office/powerpoint/2010/main" xmlns="" val="4504994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أيون">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أيون">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1626</TotalTime>
  <Words>499</Words>
  <Application>Microsoft Office PowerPoint</Application>
  <PresentationFormat>مخصص</PresentationFormat>
  <Paragraphs>52</Paragraphs>
  <Slides>13</Slides>
  <Notes>0</Notes>
  <HiddenSlides>0</HiddenSlides>
  <MMClips>0</MMClips>
  <ScaleCrop>false</ScaleCrop>
  <HeadingPairs>
    <vt:vector size="4" baseType="variant">
      <vt:variant>
        <vt:lpstr>سمة</vt:lpstr>
      </vt:variant>
      <vt:variant>
        <vt:i4>1</vt:i4>
      </vt:variant>
      <vt:variant>
        <vt:lpstr>عناوين الشرائح</vt:lpstr>
      </vt:variant>
      <vt:variant>
        <vt:i4>13</vt:i4>
      </vt:variant>
    </vt:vector>
  </HeadingPairs>
  <TitlesOfParts>
    <vt:vector size="14" baseType="lpstr">
      <vt:lpstr>أيون</vt:lpstr>
      <vt:lpstr>أساسيات البـــــيــــــئـــــــة</vt:lpstr>
      <vt:lpstr>أســــــاسيــــــات علم  البيــــــئة </vt:lpstr>
      <vt:lpstr>البيئة Environment </vt:lpstr>
      <vt:lpstr>النظام الايكولوجي</vt:lpstr>
      <vt:lpstr> النظام البيئي بهذا المعنى يقوم على نوعين من العناصر: </vt:lpstr>
      <vt:lpstr>تقسيمات علم البيئة</vt:lpstr>
      <vt:lpstr>اشكال التدهور البيئي</vt:lpstr>
      <vt:lpstr>  أنواع التلوث البيئي</vt:lpstr>
      <vt:lpstr>   النظام البيئي</vt:lpstr>
      <vt:lpstr> انواع النظم البيئية</vt:lpstr>
      <vt:lpstr>  القوانين البيئية او الايكولوجية</vt:lpstr>
      <vt:lpstr>  ابرز المشكلات البيئية </vt:lpstr>
      <vt:lpstr>الشريحة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البـــــيــــــئـــــــة</dc:title>
  <dc:creator>hp15</dc:creator>
  <cp:lastModifiedBy>Midia Karar</cp:lastModifiedBy>
  <cp:revision>16</cp:revision>
  <dcterms:created xsi:type="dcterms:W3CDTF">2019-10-24T16:11:33Z</dcterms:created>
  <dcterms:modified xsi:type="dcterms:W3CDTF">2019-11-11T07:05:52Z</dcterms:modified>
</cp:coreProperties>
</file>