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5BF7B9-5D40-410B-86DD-4D321789246E}" type="datetimeFigureOut">
              <a:rPr lang="ar-IQ" smtClean="0"/>
              <a:t>12/09/1441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83F9858-C91F-4F16-9D1B-0C02C102D8CE}" type="slidenum">
              <a:rPr lang="ar-IQ" smtClean="0"/>
              <a:t>‹#›</a:t>
            </a:fld>
            <a:endParaRPr lang="ar-IQ"/>
          </a:p>
        </p:txBody>
      </p:sp>
    </p:spTree>
    <p:extLst>
      <p:ext uri="{BB962C8B-B14F-4D97-AF65-F5344CB8AC3E}">
        <p14:creationId xmlns:p14="http://schemas.microsoft.com/office/powerpoint/2010/main" val="40270199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83F9858-C91F-4F16-9D1B-0C02C102D8CE}" type="slidenum">
              <a:rPr lang="ar-IQ" smtClean="0"/>
              <a:t>3</a:t>
            </a:fld>
            <a:endParaRPr lang="ar-IQ"/>
          </a:p>
        </p:txBody>
      </p:sp>
    </p:spTree>
    <p:extLst>
      <p:ext uri="{BB962C8B-B14F-4D97-AF65-F5344CB8AC3E}">
        <p14:creationId xmlns:p14="http://schemas.microsoft.com/office/powerpoint/2010/main" val="671047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pPr rtl="1"/>
            <a:r>
              <a:rPr lang="ar-SA" b="1" dirty="0"/>
              <a:t>الفصل الخامس</a:t>
            </a:r>
            <a:r>
              <a:rPr lang="en-US" dirty="0"/>
              <a:t/>
            </a:r>
            <a:br>
              <a:rPr lang="en-US" dirty="0"/>
            </a:br>
            <a:r>
              <a:rPr lang="ar-SA" b="1" dirty="0"/>
              <a:t>تجزئة السوق</a:t>
            </a:r>
            <a:r>
              <a:rPr lang="en-US" dirty="0"/>
              <a:t/>
            </a:r>
            <a:br>
              <a:rPr lang="en-US" dirty="0"/>
            </a:br>
            <a:endParaRPr lang="ar-IQ" dirty="0"/>
          </a:p>
        </p:txBody>
      </p:sp>
      <p:sp>
        <p:nvSpPr>
          <p:cNvPr id="3" name="Subtitle 2"/>
          <p:cNvSpPr>
            <a:spLocks noGrp="1"/>
          </p:cNvSpPr>
          <p:nvPr>
            <p:ph type="subTitle" idx="1"/>
          </p:nvPr>
        </p:nvSpPr>
        <p:spPr>
          <a:xfrm>
            <a:off x="1371600" y="1676400"/>
            <a:ext cx="6400800" cy="3962400"/>
          </a:xfrm>
        </p:spPr>
        <p:txBody>
          <a:bodyPr>
            <a:normAutofit fontScale="92500" lnSpcReduction="20000"/>
          </a:bodyPr>
          <a:lstStyle/>
          <a:p>
            <a:pPr algn="just" rtl="1"/>
            <a:r>
              <a:rPr lang="ar-SA" b="1" dirty="0"/>
              <a:t>أولا : مفهوم تجزئة السوق </a:t>
            </a:r>
            <a:endParaRPr lang="en-US" b="1" dirty="0"/>
          </a:p>
          <a:p>
            <a:pPr algn="just" rtl="1"/>
            <a:r>
              <a:rPr lang="ar-SA" b="1" dirty="0"/>
              <a:t>أن التنوع في استجابات الزبائن للمزيج التسويقي (المنتج , السعر, الترويج , التوزيع) يعود إلى الاختلاف في عادات الشراء  وكذلك في تفضيلاتهم ،  والطرق التي يستخدم فيها المنتج ، أو دوافع الشراء. وياخذ المسوقون هذه الاختلافات بنظر الاعتبار لكنهم غير قادرين على تقديم مزيج تسويقي لكل زبون ( مكلف من ناحية الجهود و المادة) ، لذا يتم استخدام الخصائص المتشابهه و التفضيلات المشتركة ليتضمنها مزيج تسويقي موحد للسوق ( يقصد به السوق الذي يستهدفه المسوق او الشركة) ويمكن ان يكون هناك مزيج تسويقي لكل منطقة جغرافية او لكل مجموعة بحسب خاصية معينة  وأن ذلك يقود إلى عملية تجزئة السوق </a:t>
            </a:r>
            <a:endParaRPr lang="ar-IQ" b="1" dirty="0"/>
          </a:p>
        </p:txBody>
      </p:sp>
    </p:spTree>
    <p:extLst>
      <p:ext uri="{BB962C8B-B14F-4D97-AF65-F5344CB8AC3E}">
        <p14:creationId xmlns:p14="http://schemas.microsoft.com/office/powerpoint/2010/main" val="38781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400" b="1" dirty="0"/>
              <a:t>ثانيا : أهمية تجزئة السوق </a:t>
            </a:r>
            <a:r>
              <a:rPr lang="en-US" sz="2400" dirty="0"/>
              <a:t/>
            </a:r>
            <a:br>
              <a:rPr lang="en-US" sz="2400" dirty="0"/>
            </a:br>
            <a:r>
              <a:rPr lang="ar-SA" sz="2400" dirty="0"/>
              <a:t>تحقيق فوائد للزبون والمنظمة  وهي ... </a:t>
            </a:r>
            <a:r>
              <a:rPr lang="en-US" sz="2400" dirty="0"/>
              <a:t/>
            </a:r>
            <a:br>
              <a:rPr lang="en-US" sz="2400" dirty="0"/>
            </a:br>
            <a:r>
              <a:rPr lang="ar-IQ" sz="2400" dirty="0" smtClean="0"/>
              <a:t>1. </a:t>
            </a:r>
            <a:r>
              <a:rPr lang="ar-SA" sz="2400" dirty="0" smtClean="0"/>
              <a:t>يساعد </a:t>
            </a:r>
            <a:r>
              <a:rPr lang="ar-SA" sz="2400" dirty="0"/>
              <a:t>في نمو الصناعة وتطوير المنتجات ومواجهة المنافسه (محلياً او اقليمياً او دولياً)</a:t>
            </a:r>
            <a:r>
              <a:rPr lang="en-US" sz="2400" dirty="0"/>
              <a:t/>
            </a:r>
            <a:br>
              <a:rPr lang="en-US" sz="2400" dirty="0"/>
            </a:br>
            <a:r>
              <a:rPr lang="ar-IQ" sz="2400" dirty="0" smtClean="0"/>
              <a:t>2.</a:t>
            </a:r>
            <a:r>
              <a:rPr lang="ar-SA" sz="2400" dirty="0" smtClean="0"/>
              <a:t>تطوير </a:t>
            </a:r>
            <a:r>
              <a:rPr lang="ar-SA" sz="2400" dirty="0"/>
              <a:t>مزيج تسويقي لجزء معين من السوق الكلي يساعدفي اشباع حاجات الزبائن المستهدفين.</a:t>
            </a:r>
            <a:r>
              <a:rPr lang="en-US" sz="2400" dirty="0"/>
              <a:t/>
            </a:r>
            <a:br>
              <a:rPr lang="en-US" sz="2400" dirty="0"/>
            </a:br>
            <a:r>
              <a:rPr lang="ar-IQ" sz="2400" dirty="0" smtClean="0"/>
              <a:t>3.</a:t>
            </a:r>
            <a:r>
              <a:rPr lang="ar-SA" sz="2400" dirty="0" smtClean="0"/>
              <a:t>أن </a:t>
            </a:r>
            <a:r>
              <a:rPr lang="ar-SA" sz="2400" dirty="0"/>
              <a:t>تجزئة الأسواق المعقدة و غير المتجأنسة إلى قطاعات أو شرائح متماثلة ومتجأنسة نسبيا يسهل عملية ادارتها و السيطرة عليها بنجاح ( بكفاءة وفاعلية).</a:t>
            </a:r>
            <a:r>
              <a:rPr lang="en-US" sz="2400" dirty="0"/>
              <a:t/>
            </a:r>
            <a:br>
              <a:rPr lang="en-US" sz="2400" dirty="0"/>
            </a:br>
            <a:r>
              <a:rPr lang="ar-IQ" sz="2400" dirty="0" smtClean="0"/>
              <a:t>4.</a:t>
            </a:r>
            <a:r>
              <a:rPr lang="ar-SA" sz="2400" dirty="0" smtClean="0"/>
              <a:t>تساعد </a:t>
            </a:r>
            <a:r>
              <a:rPr lang="ar-SA" sz="2400" dirty="0"/>
              <a:t>تجزئة السوق على اختيار الأهداف التسويقية المراد تحقيقها  بدقه وموضوعية .</a:t>
            </a:r>
            <a:r>
              <a:rPr lang="en-US" sz="2400" dirty="0"/>
              <a:t/>
            </a:r>
            <a:br>
              <a:rPr lang="en-US" sz="2400" dirty="0"/>
            </a:br>
            <a:r>
              <a:rPr lang="ar-IQ" sz="2400" dirty="0" smtClean="0"/>
              <a:t>5.</a:t>
            </a:r>
            <a:r>
              <a:rPr lang="ar-SA" sz="2400" dirty="0" smtClean="0"/>
              <a:t>تتيح </a:t>
            </a:r>
            <a:r>
              <a:rPr lang="ar-SA" sz="2400" dirty="0"/>
              <a:t>التجزئة للمنظمات الصغيرة أن تتنافس بشكل فعال في جزء او اثنين من السوق التي من المؤكد أنها ستخسر إذا  ما تنافست في سوق رئيسي كبير  (بسبب المنافسة من المنظمات الكبيرة ) ( يعني </a:t>
            </a:r>
            <a:r>
              <a:rPr lang="ar-SA" sz="2400" dirty="0" smtClean="0"/>
              <a:t>التجزئة </a:t>
            </a:r>
            <a:r>
              <a:rPr lang="ar-SA" sz="2400" dirty="0"/>
              <a:t>تسهم في تحقيق مرونة عالية للمنظمات الصغيرة).</a:t>
            </a:r>
            <a:r>
              <a:rPr lang="en-US" sz="2400" dirty="0"/>
              <a:t/>
            </a:r>
            <a:br>
              <a:rPr lang="en-US" sz="2400" dirty="0"/>
            </a:br>
            <a:r>
              <a:rPr lang="ar-IQ" sz="2400" dirty="0"/>
              <a:t>6</a:t>
            </a:r>
            <a:r>
              <a:rPr lang="ar-IQ" sz="2400" dirty="0" smtClean="0"/>
              <a:t>.</a:t>
            </a:r>
            <a:r>
              <a:rPr lang="ar-SA" sz="2400" dirty="0" smtClean="0"/>
              <a:t>أن </a:t>
            </a:r>
            <a:r>
              <a:rPr lang="ar-SA" sz="2400" dirty="0"/>
              <a:t>تجزئة السوق الصناعي تساعد المنظمات على الاستخدام الأكثر كفاءة لمواردها التسويقية  بالاخص اذا كانت محدودة </a:t>
            </a:r>
            <a:r>
              <a:rPr lang="en-US" sz="2400" dirty="0"/>
              <a:t/>
            </a:r>
            <a:br>
              <a:rPr lang="en-US" sz="2400" dirty="0"/>
            </a:br>
            <a:endParaRPr lang="ar-IQ" sz="2400" dirty="0"/>
          </a:p>
        </p:txBody>
      </p:sp>
    </p:spTree>
    <p:extLst>
      <p:ext uri="{BB962C8B-B14F-4D97-AF65-F5344CB8AC3E}">
        <p14:creationId xmlns:p14="http://schemas.microsoft.com/office/powerpoint/2010/main" val="163274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400" b="1" dirty="0"/>
              <a:t>ثالثا : أهداف تجزئة السوق </a:t>
            </a:r>
            <a:r>
              <a:rPr lang="en-US" sz="2400" dirty="0"/>
              <a:t/>
            </a:r>
            <a:br>
              <a:rPr lang="en-US" sz="2400" dirty="0"/>
            </a:br>
            <a:r>
              <a:rPr lang="ar-IQ" sz="2400" dirty="0" smtClean="0"/>
              <a:t>1.</a:t>
            </a:r>
            <a:r>
              <a:rPr lang="ar-SA" sz="2400" dirty="0" smtClean="0"/>
              <a:t>تشخيص </a:t>
            </a:r>
            <a:r>
              <a:rPr lang="ar-SA" sz="2400" dirty="0"/>
              <a:t>اجزاء السوق الجذابة ذات الربحية الاعلى  .</a:t>
            </a:r>
            <a:r>
              <a:rPr lang="en-US" sz="2400" dirty="0"/>
              <a:t/>
            </a:r>
            <a:br>
              <a:rPr lang="en-US" sz="2400" dirty="0"/>
            </a:br>
            <a:r>
              <a:rPr lang="ar-IQ" sz="2400" dirty="0" smtClean="0"/>
              <a:t>2.</a:t>
            </a:r>
            <a:r>
              <a:rPr lang="ar-SA" sz="2400" dirty="0" smtClean="0"/>
              <a:t>صياغة </a:t>
            </a:r>
            <a:r>
              <a:rPr lang="ar-SA" sz="2400" dirty="0"/>
              <a:t>الاستراتيجيات والخطط التسويقية المناسبة لكل جزء يتم اختياره من قبل المنظمة لتسويق منتجاتها.</a:t>
            </a:r>
            <a:r>
              <a:rPr lang="en-US" sz="2400" dirty="0"/>
              <a:t/>
            </a:r>
            <a:br>
              <a:rPr lang="en-US" sz="2400" dirty="0"/>
            </a:br>
            <a:r>
              <a:rPr lang="ar-IQ" sz="2400" dirty="0" smtClean="0"/>
              <a:t>3.</a:t>
            </a:r>
            <a:r>
              <a:rPr lang="ar-SA" sz="2400" dirty="0" smtClean="0"/>
              <a:t>تخفيض </a:t>
            </a:r>
            <a:r>
              <a:rPr lang="ar-SA" sz="2400" dirty="0"/>
              <a:t>الكلف التسويقية المختلفة.</a:t>
            </a:r>
            <a:r>
              <a:rPr lang="en-US" sz="2400" dirty="0"/>
              <a:t/>
            </a:r>
            <a:br>
              <a:rPr lang="en-US" sz="2400" dirty="0"/>
            </a:br>
            <a:r>
              <a:rPr lang="ar-IQ" sz="2400" dirty="0" smtClean="0"/>
              <a:t>4.</a:t>
            </a:r>
            <a:r>
              <a:rPr lang="ar-SA" sz="2400" dirty="0" smtClean="0"/>
              <a:t>تركيز </a:t>
            </a:r>
            <a:r>
              <a:rPr lang="ar-SA" sz="2400" dirty="0"/>
              <a:t>الجهود التسويقية وعدم تشتتها في قطاعات غير مربحة .</a:t>
            </a:r>
            <a:r>
              <a:rPr lang="en-US" sz="2400" dirty="0"/>
              <a:t/>
            </a:r>
            <a:br>
              <a:rPr lang="en-US" sz="2400" dirty="0"/>
            </a:br>
            <a:r>
              <a:rPr lang="ar-IQ" sz="2400" dirty="0" smtClean="0"/>
              <a:t>5.</a:t>
            </a:r>
            <a:r>
              <a:rPr lang="ar-SA" sz="2400" dirty="0" smtClean="0"/>
              <a:t>أن </a:t>
            </a:r>
            <a:r>
              <a:rPr lang="ar-SA" sz="2400" dirty="0"/>
              <a:t>هدف تجزئة السوق هو كسب الزبائن لزيادة حصتها السوقية ومبيعاتها وارباحها </a:t>
            </a:r>
            <a:r>
              <a:rPr lang="en-US" sz="2400" dirty="0"/>
              <a:t/>
            </a:r>
            <a:br>
              <a:rPr lang="en-US" sz="2400" dirty="0"/>
            </a:br>
            <a:r>
              <a:rPr lang="ar-IQ" sz="2400" dirty="0" smtClean="0"/>
              <a:t>6.</a:t>
            </a:r>
            <a:r>
              <a:rPr lang="ar-SA" sz="2400" dirty="0" smtClean="0"/>
              <a:t>الحفاظ </a:t>
            </a:r>
            <a:r>
              <a:rPr lang="ar-SA" sz="2400" dirty="0"/>
              <a:t>المستمر للزبائن الموجودين، إذ أن التجزئة تساعد على كسب الفهم الافضل لرغباتهم وحاجاتهم ، وتجزئة السوق هنا تطور معرفة المنظمة بالزبون ( أو أن المنظمة تصل إلى معرفة الزبون ) .</a:t>
            </a:r>
            <a:r>
              <a:rPr lang="en-US" sz="2400" dirty="0"/>
              <a:t/>
            </a:r>
            <a:br>
              <a:rPr lang="en-US" sz="2400" dirty="0"/>
            </a:br>
            <a:r>
              <a:rPr lang="ar-IQ" sz="2400" dirty="0" smtClean="0"/>
              <a:t>7.</a:t>
            </a:r>
            <a:r>
              <a:rPr lang="ar-SA" sz="2400" dirty="0" smtClean="0"/>
              <a:t>افضل </a:t>
            </a:r>
            <a:r>
              <a:rPr lang="ar-SA" sz="2400" dirty="0"/>
              <a:t>كفاءة لفعاليات التسويق ، وهذا يقود إلى القرارات الجيدة للتصميم الجيد للمزيج التسويقي وكذلك تساعد تجزئة السوق في تحسين السيطرة على فعاليات التسويق.</a:t>
            </a:r>
            <a:r>
              <a:rPr lang="en-US" sz="2400" dirty="0"/>
              <a:t/>
            </a:r>
            <a:br>
              <a:rPr lang="en-US" sz="2400" dirty="0"/>
            </a:br>
            <a:endParaRPr lang="ar-IQ" sz="2400" dirty="0"/>
          </a:p>
        </p:txBody>
      </p:sp>
    </p:spTree>
    <p:extLst>
      <p:ext uri="{BB962C8B-B14F-4D97-AF65-F5344CB8AC3E}">
        <p14:creationId xmlns:p14="http://schemas.microsoft.com/office/powerpoint/2010/main" val="1319305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400" b="1" dirty="0"/>
              <a:t>رابعا : معأيير تجزئة السوق</a:t>
            </a:r>
            <a:r>
              <a:rPr lang="en-US" sz="2400" dirty="0"/>
              <a:t/>
            </a:r>
            <a:br>
              <a:rPr lang="en-US" sz="2400" dirty="0"/>
            </a:br>
            <a:r>
              <a:rPr lang="ar-SA" sz="2400" dirty="0"/>
              <a:t>هذه المعأيير (الشروط)  هي :</a:t>
            </a:r>
            <a:r>
              <a:rPr lang="en-US" sz="2400" dirty="0"/>
              <a:t/>
            </a:r>
            <a:br>
              <a:rPr lang="en-US" sz="2400" dirty="0"/>
            </a:br>
            <a:r>
              <a:rPr lang="ar-IQ" sz="2400" dirty="0" smtClean="0"/>
              <a:t>1.</a:t>
            </a:r>
            <a:r>
              <a:rPr lang="ar-SA" sz="2400" dirty="0" smtClean="0"/>
              <a:t>أن </a:t>
            </a:r>
            <a:r>
              <a:rPr lang="ar-SA" sz="2400" dirty="0"/>
              <a:t>تكون حاجات الزبائن للمنتجات متبأينة ، أي وجود تنوع واختلاف في حاجات ورغبات الزبائن .</a:t>
            </a:r>
            <a:r>
              <a:rPr lang="en-US" sz="2400" dirty="0"/>
              <a:t/>
            </a:r>
            <a:br>
              <a:rPr lang="en-US" sz="2400" dirty="0"/>
            </a:br>
            <a:r>
              <a:rPr lang="ar-IQ" sz="2400" dirty="0" smtClean="0"/>
              <a:t>2.</a:t>
            </a:r>
            <a:r>
              <a:rPr lang="ar-SA" sz="2400" dirty="0" smtClean="0"/>
              <a:t>اجزاء </a:t>
            </a:r>
            <a:r>
              <a:rPr lang="ar-SA" sz="2400" dirty="0"/>
              <a:t>السوق يجب أن تكون مميزة وقابلة للقياس ، فالمنظمات عليها أن تجد خاصية أو متغير للفصل بين الزبائن إلى مجموعات  كل مجموعة لهم احتياجات متماثلة نسبيا.</a:t>
            </a:r>
            <a:r>
              <a:rPr lang="en-US" sz="2400" dirty="0"/>
              <a:t/>
            </a:r>
            <a:br>
              <a:rPr lang="en-US" sz="2400" dirty="0"/>
            </a:br>
            <a:r>
              <a:rPr lang="ar-IQ" sz="2400" dirty="0" smtClean="0"/>
              <a:t>3.</a:t>
            </a:r>
            <a:r>
              <a:rPr lang="ar-SA" sz="2400" dirty="0" smtClean="0"/>
              <a:t>أن </a:t>
            </a:r>
            <a:r>
              <a:rPr lang="ar-SA" sz="2400" dirty="0"/>
              <a:t>يكون التقسيم كبير ومربح من اجل أن تقدم له المنتجات .</a:t>
            </a:r>
            <a:r>
              <a:rPr lang="en-US" sz="2400" dirty="0"/>
              <a:t/>
            </a:r>
            <a:br>
              <a:rPr lang="en-US" sz="2400" dirty="0"/>
            </a:br>
            <a:r>
              <a:rPr lang="ar-IQ" sz="2400" dirty="0" smtClean="0"/>
              <a:t>4.</a:t>
            </a:r>
            <a:r>
              <a:rPr lang="ar-SA" sz="2400" dirty="0" smtClean="0"/>
              <a:t>أمكانية </a:t>
            </a:r>
            <a:r>
              <a:rPr lang="ar-SA" sz="2400" dirty="0"/>
              <a:t>الوصل إلى هذه القطاعات في السوق سواء كأن بوسائل الترويج المختلفة أو المنافذ التوزيعية.</a:t>
            </a:r>
            <a:r>
              <a:rPr lang="en-US" sz="2400" dirty="0"/>
              <a:t/>
            </a:r>
            <a:br>
              <a:rPr lang="en-US" sz="2400" dirty="0"/>
            </a:br>
            <a:r>
              <a:rPr lang="ar-SA" sz="2400" b="1" dirty="0"/>
              <a:t> </a:t>
            </a:r>
            <a:r>
              <a:rPr lang="en-US" sz="2400" dirty="0"/>
              <a:t/>
            </a:r>
            <a:br>
              <a:rPr lang="en-US" sz="2400" dirty="0"/>
            </a:br>
            <a:endParaRPr lang="ar-IQ" sz="2400" dirty="0"/>
          </a:p>
        </p:txBody>
      </p:sp>
    </p:spTree>
    <p:extLst>
      <p:ext uri="{BB962C8B-B14F-4D97-AF65-F5344CB8AC3E}">
        <p14:creationId xmlns:p14="http://schemas.microsoft.com/office/powerpoint/2010/main" val="387061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000" b="1" dirty="0"/>
              <a:t>خامسا : خطوات تجزية السوق</a:t>
            </a:r>
            <a:r>
              <a:rPr lang="en-US" sz="2000" dirty="0"/>
              <a:t/>
            </a:r>
            <a:br>
              <a:rPr lang="en-US" sz="2000" dirty="0"/>
            </a:br>
            <a:r>
              <a:rPr lang="ar-SA" sz="2000" dirty="0"/>
              <a:t>أن عملية التجزئة ليست بالعملية العشوائية أنما هي عملية يخطط لها مسبقا و تتم على وفق خطوات متسلسلة لضمأن فاعلية العملية هذه الخطوات هي :</a:t>
            </a:r>
            <a:r>
              <a:rPr lang="en-US" sz="2000" dirty="0"/>
              <a:t/>
            </a:r>
            <a:br>
              <a:rPr lang="en-US" sz="2000" dirty="0"/>
            </a:br>
            <a:r>
              <a:rPr lang="ar-IQ" sz="2000" dirty="0" smtClean="0"/>
              <a:t>1.</a:t>
            </a:r>
            <a:r>
              <a:rPr lang="ar-SA" sz="2000" dirty="0" smtClean="0"/>
              <a:t>الاحتياجات </a:t>
            </a:r>
            <a:r>
              <a:rPr lang="ar-SA" sz="2000" dirty="0"/>
              <a:t>أساس التجزئة: تصنيف الزبائن في مجموعات على أساس الاحتياجات المتشابهة لحل المشاكل الخاصة بالاستهلاك.</a:t>
            </a:r>
            <a:r>
              <a:rPr lang="en-US" sz="2000" dirty="0"/>
              <a:t/>
            </a:r>
            <a:br>
              <a:rPr lang="en-US" sz="2000" dirty="0"/>
            </a:br>
            <a:r>
              <a:rPr lang="ar-IQ" sz="2000" dirty="0" smtClean="0"/>
              <a:t>2.</a:t>
            </a:r>
            <a:r>
              <a:rPr lang="ar-SA" sz="2000" dirty="0" smtClean="0"/>
              <a:t>الجزء </a:t>
            </a:r>
            <a:r>
              <a:rPr lang="ar-SA" sz="2000" dirty="0"/>
              <a:t>المتماثل : يحدد الاحتياجات المتماثلة (المتشابهه) عوامل مثل الديمغرافية ،اسلوب الحياة، والسلوك الشرائي , و القدرة الشرائية التي تجعل الجزء متميز ومتماثل.</a:t>
            </a:r>
            <a:r>
              <a:rPr lang="en-US" sz="2000" dirty="0"/>
              <a:t/>
            </a:r>
            <a:br>
              <a:rPr lang="en-US" sz="2000" dirty="0"/>
            </a:br>
            <a:r>
              <a:rPr lang="ar-IQ" sz="2000" dirty="0" smtClean="0"/>
              <a:t>3.</a:t>
            </a:r>
            <a:r>
              <a:rPr lang="ar-SA" sz="2000" dirty="0" smtClean="0"/>
              <a:t>جإذبية </a:t>
            </a:r>
            <a:r>
              <a:rPr lang="ar-SA" sz="2000" dirty="0"/>
              <a:t>الجزء المحدد: استخدام معأيير لتحديد جإذبية الجزء مثل نمو السوق، شدة المنافسة، مدى نجاح السوق و الربحية. </a:t>
            </a:r>
            <a:r>
              <a:rPr lang="en-US" sz="2000" dirty="0"/>
              <a:t/>
            </a:r>
            <a:br>
              <a:rPr lang="en-US" sz="2000" dirty="0"/>
            </a:br>
            <a:r>
              <a:rPr lang="ar-IQ" sz="2000" dirty="0" smtClean="0"/>
              <a:t>4.</a:t>
            </a:r>
            <a:r>
              <a:rPr lang="ar-SA" sz="2000" dirty="0" smtClean="0"/>
              <a:t>ربحية </a:t>
            </a:r>
            <a:r>
              <a:rPr lang="ar-SA" sz="2000" dirty="0"/>
              <a:t>ذلك الجزء: تحديد ربحية كل جزء من السوق. أي تقدير الارباح الممكنة في حال دخول المنظمة ذلك الجزء و البيع فيه مستعينين بمعأيير الجإذبية لتحديد الارباح.</a:t>
            </a:r>
            <a:r>
              <a:rPr lang="en-US" sz="2000" dirty="0"/>
              <a:t/>
            </a:r>
            <a:br>
              <a:rPr lang="en-US" sz="2000" dirty="0"/>
            </a:br>
            <a:r>
              <a:rPr lang="ar-IQ" sz="2000" dirty="0" smtClean="0"/>
              <a:t>5.</a:t>
            </a:r>
            <a:r>
              <a:rPr lang="ar-SA" sz="2000" dirty="0" smtClean="0"/>
              <a:t>وضع </a:t>
            </a:r>
            <a:r>
              <a:rPr lang="ar-SA" sz="2000" dirty="0"/>
              <a:t>برنامج افتراضي للجزء: يوضع اقتراح للقيمة(الفرق بين الكلف و الارباح) ، الاستراتيجية وسعر المنتج على أساس خصائص احتياجات الزبائن.</a:t>
            </a:r>
            <a:r>
              <a:rPr lang="en-US" sz="2000" dirty="0"/>
              <a:t/>
            </a:r>
            <a:br>
              <a:rPr lang="en-US" sz="2000" dirty="0"/>
            </a:br>
            <a:r>
              <a:rPr lang="ar-IQ" sz="2000" dirty="0" smtClean="0"/>
              <a:t>6.</a:t>
            </a:r>
            <a:r>
              <a:rPr lang="ar-SA" sz="2000" dirty="0" smtClean="0"/>
              <a:t>اختبار </a:t>
            </a:r>
            <a:r>
              <a:rPr lang="ar-SA" sz="2000" dirty="0"/>
              <a:t>الجزء : بعد وضع البرنامج الافتراضي ، يتم تجريب الاستراتيجيات المقترحة ، لاختيار احداها.</a:t>
            </a:r>
            <a:r>
              <a:rPr lang="en-US" sz="2000" dirty="0"/>
              <a:t/>
            </a:r>
            <a:br>
              <a:rPr lang="en-US" sz="2000" dirty="0"/>
            </a:br>
            <a:r>
              <a:rPr lang="ar-IQ" sz="2000" dirty="0" smtClean="0"/>
              <a:t>7.</a:t>
            </a:r>
            <a:r>
              <a:rPr lang="ar-SA" sz="2000" dirty="0" smtClean="0"/>
              <a:t>استراتيجية </a:t>
            </a:r>
            <a:r>
              <a:rPr lang="ar-SA" sz="2000" dirty="0"/>
              <a:t>المزيج التسويقي: بعد اختبار الاستراتيجيات يتم الاختيار وتوسعها لتشمل جميع عناصر المزيج التسويقي . </a:t>
            </a:r>
            <a:r>
              <a:rPr lang="en-US" sz="2000" dirty="0"/>
              <a:t/>
            </a:r>
            <a:br>
              <a:rPr lang="en-US" sz="2000" dirty="0"/>
            </a:br>
            <a:endParaRPr lang="ar-IQ" sz="2000" dirty="0"/>
          </a:p>
        </p:txBody>
      </p:sp>
    </p:spTree>
    <p:extLst>
      <p:ext uri="{BB962C8B-B14F-4D97-AF65-F5344CB8AC3E}">
        <p14:creationId xmlns:p14="http://schemas.microsoft.com/office/powerpoint/2010/main" val="180203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400" b="1" dirty="0"/>
              <a:t>سادسا : قواعد تجزئة السوق</a:t>
            </a:r>
            <a:r>
              <a:rPr lang="en-US" sz="2400" dirty="0"/>
              <a:t/>
            </a:r>
            <a:br>
              <a:rPr lang="en-US" sz="2400" dirty="0"/>
            </a:br>
            <a:r>
              <a:rPr lang="ar-IQ" sz="2400" dirty="0" smtClean="0"/>
              <a:t>1.</a:t>
            </a:r>
            <a:r>
              <a:rPr lang="ar-SA" sz="2400" dirty="0" smtClean="0"/>
              <a:t>المتغيرات </a:t>
            </a:r>
            <a:r>
              <a:rPr lang="ar-SA" sz="2400" dirty="0"/>
              <a:t>الديموغرافية: هنا يتم تجزئة الأسواق على أساس العمر، الجنس، معدلات الولادات،الوفيات، والهجرة .</a:t>
            </a:r>
            <a:r>
              <a:rPr lang="en-US" sz="2400" dirty="0"/>
              <a:t/>
            </a:r>
            <a:br>
              <a:rPr lang="en-US" sz="2400" dirty="0"/>
            </a:br>
            <a:r>
              <a:rPr lang="ar-IQ" sz="2400" dirty="0" smtClean="0"/>
              <a:t>2.</a:t>
            </a:r>
            <a:r>
              <a:rPr lang="ar-SA" sz="2400" dirty="0" smtClean="0"/>
              <a:t>المتغيرات </a:t>
            </a:r>
            <a:r>
              <a:rPr lang="ar-SA" sz="2400" dirty="0"/>
              <a:t>الجغرافية يتم تجزئة السوق على أساس المناخ حجم المدن الكثافة السكأنية ، تصنيف المناطق إلى حضرية وريفية ويمكن أن تقسمها إلى اقاليم لأن </a:t>
            </a:r>
            <a:r>
              <a:rPr lang="ar-SA" sz="2400" dirty="0" smtClean="0"/>
              <a:t>المتغيرات </a:t>
            </a:r>
            <a:r>
              <a:rPr lang="ar-SA" sz="2400" dirty="0"/>
              <a:t>الجغرافية (مثل الفرق بين المنطقة الشمالية دهوك واربيل وسليمانية .... و البصرة و العمارة والناصرية).</a:t>
            </a:r>
            <a:r>
              <a:rPr lang="en-US" sz="2400" dirty="0"/>
              <a:t/>
            </a:r>
            <a:br>
              <a:rPr lang="en-US" sz="2400" dirty="0"/>
            </a:br>
            <a:r>
              <a:rPr lang="ar-IQ" sz="2400" dirty="0"/>
              <a:t>3</a:t>
            </a:r>
            <a:r>
              <a:rPr lang="ar-IQ" sz="2400" dirty="0" smtClean="0"/>
              <a:t>.</a:t>
            </a:r>
            <a:r>
              <a:rPr lang="ar-SA" sz="2400" dirty="0" smtClean="0"/>
              <a:t>المتغيرات </a:t>
            </a:r>
            <a:r>
              <a:rPr lang="ar-SA" sz="2400" dirty="0"/>
              <a:t>الشخصية : مثل الخصائص الشخصية، المحفزات، نمط الحياة لتجزئة السوق إلى جأنب متغيرات أخرى.</a:t>
            </a:r>
            <a:r>
              <a:rPr lang="en-US" sz="2400" dirty="0"/>
              <a:t/>
            </a:r>
            <a:br>
              <a:rPr lang="en-US" sz="2400" dirty="0"/>
            </a:br>
            <a:r>
              <a:rPr lang="ar-IQ" sz="2400" dirty="0"/>
              <a:t>4</a:t>
            </a:r>
            <a:r>
              <a:rPr lang="ar-IQ" sz="2400" dirty="0" smtClean="0"/>
              <a:t>.</a:t>
            </a:r>
            <a:r>
              <a:rPr lang="ar-SA" sz="2400" dirty="0" smtClean="0"/>
              <a:t>المتغيرات </a:t>
            </a:r>
            <a:r>
              <a:rPr lang="ar-SA" sz="2400" dirty="0"/>
              <a:t>السلوكية: بعض المنظمات تجزئ السوق على أساس مجموعة من سلوكيات الزبائن اتجاه المنتج و البعض الأخر يقسم السوق على أساس المنفعة التي يحصل عليها الزبون أو يسعى اليها من خلال استخدامه لمنتج معين.</a:t>
            </a:r>
            <a:endParaRPr lang="ar-IQ" sz="2400" dirty="0"/>
          </a:p>
        </p:txBody>
      </p:sp>
    </p:spTree>
    <p:extLst>
      <p:ext uri="{BB962C8B-B14F-4D97-AF65-F5344CB8AC3E}">
        <p14:creationId xmlns:p14="http://schemas.microsoft.com/office/powerpoint/2010/main" val="3358256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TotalTime>
  <Words>138</Words>
  <Application>Microsoft Office PowerPoint</Application>
  <PresentationFormat>On-screen Show (4:3)</PresentationFormat>
  <Paragraphs>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الفصل الخامس تجزئة السوق </vt:lpstr>
      <vt:lpstr>ثانيا : أهمية تجزئة السوق  تحقيق فوائد للزبون والمنظمة  وهي ...  1. يساعد في نمو الصناعة وتطوير المنتجات ومواجهة المنافسه (محلياً او اقليمياً او دولياً) 2.تطوير مزيج تسويقي لجزء معين من السوق الكلي يساعدفي اشباع حاجات الزبائن المستهدفين. 3.أن تجزئة الأسواق المعقدة و غير المتجأنسة إلى قطاعات أو شرائح متماثلة ومتجأنسة نسبيا يسهل عملية ادارتها و السيطرة عليها بنجاح ( بكفاءة وفاعلية). 4.تساعد تجزئة السوق على اختيار الأهداف التسويقية المراد تحقيقها  بدقه وموضوعية . 5.تتيح التجزئة للمنظمات الصغيرة أن تتنافس بشكل فعال في جزء او اثنين من السوق التي من المؤكد أنها ستخسر إذا  ما تنافست في سوق رئيسي كبير  (بسبب المنافسة من المنظمات الكبيرة ) ( يعني التجزئة تسهم في تحقيق مرونة عالية للمنظمات الصغيرة). 6.أن تجزئة السوق الصناعي تساعد المنظمات على الاستخدام الأكثر كفاءة لمواردها التسويقية  بالاخص اذا كانت محدودة  </vt:lpstr>
      <vt:lpstr>ثالثا : أهداف تجزئة السوق  1.تشخيص اجزاء السوق الجذابة ذات الربحية الاعلى  . 2.صياغة الاستراتيجيات والخطط التسويقية المناسبة لكل جزء يتم اختياره من قبل المنظمة لتسويق منتجاتها. 3.تخفيض الكلف التسويقية المختلفة. 4.تركيز الجهود التسويقية وعدم تشتتها في قطاعات غير مربحة . 5.أن هدف تجزئة السوق هو كسب الزبائن لزيادة حصتها السوقية ومبيعاتها وارباحها  6.الحفاظ المستمر للزبائن الموجودين، إذ أن التجزئة تساعد على كسب الفهم الافضل لرغباتهم وحاجاتهم ، وتجزئة السوق هنا تطور معرفة المنظمة بالزبون ( أو أن المنظمة تصل إلى معرفة الزبون ) . 7.افضل كفاءة لفعاليات التسويق ، وهذا يقود إلى القرارات الجيدة للتصميم الجيد للمزيج التسويقي وكذلك تساعد تجزئة السوق في تحسين السيطرة على فعاليات التسويق. </vt:lpstr>
      <vt:lpstr>رابعا : معأيير تجزئة السوق هذه المعأيير (الشروط)  هي : 1.أن تكون حاجات الزبائن للمنتجات متبأينة ، أي وجود تنوع واختلاف في حاجات ورغبات الزبائن . 2.اجزاء السوق يجب أن تكون مميزة وقابلة للقياس ، فالمنظمات عليها أن تجد خاصية أو متغير للفصل بين الزبائن إلى مجموعات  كل مجموعة لهم احتياجات متماثلة نسبيا. 3.أن يكون التقسيم كبير ومربح من اجل أن تقدم له المنتجات . 4.أمكانية الوصل إلى هذه القطاعات في السوق سواء كأن بوسائل الترويج المختلفة أو المنافذ التوزيعية.   </vt:lpstr>
      <vt:lpstr>خامسا : خطوات تجزية السوق أن عملية التجزئة ليست بالعملية العشوائية أنما هي عملية يخطط لها مسبقا و تتم على وفق خطوات متسلسلة لضمأن فاعلية العملية هذه الخطوات هي : 1.الاحتياجات أساس التجزئة: تصنيف الزبائن في مجموعات على أساس الاحتياجات المتشابهة لحل المشاكل الخاصة بالاستهلاك. 2.الجزء المتماثل : يحدد الاحتياجات المتماثلة (المتشابهه) عوامل مثل الديمغرافية ،اسلوب الحياة، والسلوك الشرائي , و القدرة الشرائية التي تجعل الجزء متميز ومتماثل. 3.جإذبية الجزء المحدد: استخدام معأيير لتحديد جإذبية الجزء مثل نمو السوق، شدة المنافسة، مدى نجاح السوق و الربحية.  4.ربحية ذلك الجزء: تحديد ربحية كل جزء من السوق. أي تقدير الارباح الممكنة في حال دخول المنظمة ذلك الجزء و البيع فيه مستعينين بمعأيير الجإذبية لتحديد الارباح. 5.وضع برنامج افتراضي للجزء: يوضع اقتراح للقيمة(الفرق بين الكلف و الارباح) ، الاستراتيجية وسعر المنتج على أساس خصائص احتياجات الزبائن. 6.اختبار الجزء : بعد وضع البرنامج الافتراضي ، يتم تجريب الاستراتيجيات المقترحة ، لاختيار احداها. 7.استراتيجية المزيج التسويقي: بعد اختبار الاستراتيجيات يتم الاختيار وتوسعها لتشمل جميع عناصر المزيج التسويقي .  </vt:lpstr>
      <vt:lpstr>سادسا : قواعد تجزئة السوق 1.المتغيرات الديموغرافية: هنا يتم تجزئة الأسواق على أساس العمر، الجنس، معدلات الولادات،الوفيات، والهجرة . 2.المتغيرات الجغرافية يتم تجزئة السوق على أساس المناخ حجم المدن الكثافة السكأنية ، تصنيف المناطق إلى حضرية وريفية ويمكن أن تقسمها إلى اقاليم لأن المتغيرات الجغرافية (مثل الفرق بين المنطقة الشمالية دهوك واربيل وسليمانية .... و البصرة و العمارة والناصرية). 3.المتغيرات الشخصية : مثل الخصائص الشخصية، المحفزات، نمط الحياة لتجزئة السوق إلى جأنب متغيرات أخرى. 4.المتغيرات السلوكية: بعض المنظمات تجزئ السوق على أساس مجموعة من سلوكيات الزبائن اتجاه المنتج و البعض الأخر يقسم السوق على أساس المنفعة التي يحصل عليها الزبون أو يسعى اليها من خلال استخدامه لمنتج معين.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تجزئة السوق </dc:title>
  <dc:creator>ALalamiya</dc:creator>
  <cp:lastModifiedBy>ALalamiya</cp:lastModifiedBy>
  <cp:revision>2</cp:revision>
  <dcterms:created xsi:type="dcterms:W3CDTF">2006-08-16T00:00:00Z</dcterms:created>
  <dcterms:modified xsi:type="dcterms:W3CDTF">2020-05-03T21:10:28Z</dcterms:modified>
</cp:coreProperties>
</file>