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5/4/2020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0"/>
          </a:xfrm>
        </p:spPr>
        <p:txBody>
          <a:bodyPr>
            <a:noAutofit/>
          </a:bodyPr>
          <a:lstStyle/>
          <a:p>
            <a:pPr lvl="0" algn="r" rtl="1"/>
            <a:r>
              <a:rPr lang="ar-SA" sz="2400" b="1" dirty="0"/>
              <a:t>أهداف البيع الشخصي</a:t>
            </a:r>
            <a:r>
              <a:rPr lang="en-US" sz="2400" dirty="0"/>
              <a:t/>
            </a:r>
            <a:br>
              <a:rPr lang="en-US" sz="2400" dirty="0"/>
            </a:br>
            <a:r>
              <a:rPr lang="ar-SA" sz="2400" dirty="0"/>
              <a:t>تشمل أهداف البيع الشخصي الجوانب الآتية : </a:t>
            </a:r>
            <a:r>
              <a:rPr lang="en-US" sz="2400" dirty="0"/>
              <a:t/>
            </a:r>
            <a:br>
              <a:rPr lang="en-US" sz="2400" dirty="0"/>
            </a:br>
            <a:r>
              <a:rPr lang="ar-IQ" sz="2400" dirty="0" smtClean="0"/>
              <a:t>* </a:t>
            </a:r>
            <a:r>
              <a:rPr lang="ar-SA" sz="2400" dirty="0" smtClean="0"/>
              <a:t>تحقيق </a:t>
            </a:r>
            <a:r>
              <a:rPr lang="ar-SA" sz="2400" dirty="0"/>
              <a:t>درجة مناسبة من القبول للمنتج الجديد في الأسواق .</a:t>
            </a:r>
            <a:r>
              <a:rPr lang="en-US" sz="2400" dirty="0"/>
              <a:t/>
            </a:r>
            <a:br>
              <a:rPr lang="en-US" sz="2400" dirty="0"/>
            </a:br>
            <a:r>
              <a:rPr lang="ar-IQ" sz="2400" dirty="0" smtClean="0"/>
              <a:t>* </a:t>
            </a:r>
            <a:r>
              <a:rPr lang="ar-SA" sz="2400" dirty="0" smtClean="0"/>
              <a:t>البحث </a:t>
            </a:r>
            <a:r>
              <a:rPr lang="ar-SA" sz="2400" dirty="0"/>
              <a:t>عن زبائن جدد للمنتجات الحالية .</a:t>
            </a:r>
            <a:r>
              <a:rPr lang="en-US" sz="2400" dirty="0"/>
              <a:t/>
            </a:r>
            <a:br>
              <a:rPr lang="en-US" sz="2400" dirty="0"/>
            </a:br>
            <a:r>
              <a:rPr lang="ar-IQ" sz="2400" dirty="0" smtClean="0"/>
              <a:t>* </a:t>
            </a:r>
            <a:r>
              <a:rPr lang="ar-SA" sz="2400" dirty="0" smtClean="0"/>
              <a:t>المحافظة </a:t>
            </a:r>
            <a:r>
              <a:rPr lang="ar-SA" sz="2400" dirty="0"/>
              <a:t>على ولاء الزبائن الحاليين للسلعة من خلال تقديم خدمة جيدة .</a:t>
            </a:r>
            <a:r>
              <a:rPr lang="en-US" sz="2400" dirty="0"/>
              <a:t/>
            </a:r>
            <a:br>
              <a:rPr lang="en-US" sz="2400" dirty="0"/>
            </a:br>
            <a:r>
              <a:rPr lang="ar-IQ" sz="2400" dirty="0" smtClean="0"/>
              <a:t>* </a:t>
            </a:r>
            <a:r>
              <a:rPr lang="ar-SA" sz="2400" dirty="0" smtClean="0"/>
              <a:t>امداد </a:t>
            </a:r>
            <a:r>
              <a:rPr lang="ar-SA" sz="2400" dirty="0"/>
              <a:t>الزبائن المرتقبين بالخدمات الفنية اللازمة لتسهيل عملية البيع .</a:t>
            </a:r>
            <a:r>
              <a:rPr lang="en-US" sz="2400" dirty="0"/>
              <a:t/>
            </a:r>
            <a:br>
              <a:rPr lang="en-US" sz="2400" dirty="0"/>
            </a:br>
            <a:r>
              <a:rPr lang="ar-IQ" sz="2400" dirty="0" smtClean="0"/>
              <a:t>* </a:t>
            </a:r>
            <a:r>
              <a:rPr lang="ar-SA" sz="2400" dirty="0" smtClean="0"/>
              <a:t>الامداد </a:t>
            </a:r>
            <a:r>
              <a:rPr lang="ar-SA" sz="2400" dirty="0"/>
              <a:t>بمعلومات كافية عن السلعة وخصائصها . </a:t>
            </a:r>
            <a:r>
              <a:rPr lang="en-US" sz="2400" dirty="0"/>
              <a:t/>
            </a:r>
            <a:br>
              <a:rPr lang="en-US" sz="2400" dirty="0"/>
            </a:br>
            <a:r>
              <a:rPr lang="ar-IQ" sz="2400" dirty="0" smtClean="0"/>
              <a:t>* </a:t>
            </a:r>
            <a:r>
              <a:rPr lang="ar-SA" sz="2400" dirty="0" smtClean="0"/>
              <a:t>تجميع </a:t>
            </a:r>
            <a:r>
              <a:rPr lang="ar-SA" sz="2400" dirty="0"/>
              <a:t>معلومات عن حاجات الزبائن ، ورغباتهم ، وسياسات المنافسين </a:t>
            </a:r>
            <a:r>
              <a:rPr lang="en-US" sz="2400" dirty="0"/>
              <a:t>…</a:t>
            </a:r>
            <a:r>
              <a:rPr lang="ar-SA" sz="2400" dirty="0"/>
              <a:t> الخ .</a:t>
            </a:r>
            <a:r>
              <a:rPr lang="en-US" sz="2400" dirty="0"/>
              <a:t/>
            </a:r>
            <a:br>
              <a:rPr lang="en-US" sz="2400" dirty="0"/>
            </a:br>
            <a:r>
              <a:rPr lang="ar-SA" sz="2400" dirty="0"/>
              <a:t>لكن بالمقابل هذا النشاط لا يخلو من بعض المحددات و في مقدمتها  :</a:t>
            </a:r>
            <a:r>
              <a:rPr lang="en-US" sz="2400" dirty="0"/>
              <a:t/>
            </a:r>
            <a:br>
              <a:rPr lang="en-US" sz="2400" dirty="0"/>
            </a:br>
            <a:r>
              <a:rPr lang="ar-IQ" sz="2400" dirty="0" smtClean="0"/>
              <a:t>* </a:t>
            </a:r>
            <a:r>
              <a:rPr lang="ar-SA" sz="2400" dirty="0" smtClean="0"/>
              <a:t>المحدودية </a:t>
            </a:r>
            <a:r>
              <a:rPr lang="ar-SA" sz="2400" dirty="0"/>
              <a:t>في خدمة اعداد كبيرة من الزبائن وبالسرعة المطلوبة.</a:t>
            </a:r>
            <a:r>
              <a:rPr lang="en-US" sz="2400" dirty="0"/>
              <a:t/>
            </a:r>
            <a:br>
              <a:rPr lang="en-US" sz="2400" dirty="0"/>
            </a:br>
            <a:r>
              <a:rPr lang="ar-IQ" sz="2400" dirty="0" smtClean="0"/>
              <a:t>* </a:t>
            </a:r>
            <a:r>
              <a:rPr lang="ar-SA" sz="2400" dirty="0" smtClean="0"/>
              <a:t>التباين </a:t>
            </a:r>
            <a:r>
              <a:rPr lang="ar-SA" sz="2400" dirty="0"/>
              <a:t>الواضح بين القدرات الشخصية التي يتمتع بها مندوبي البيع وقدرتهم التأثيريه على المشترين.</a:t>
            </a:r>
            <a:r>
              <a:rPr lang="en-US" sz="2400" dirty="0"/>
              <a:t/>
            </a:r>
            <a:br>
              <a:rPr lang="en-US" sz="2400" dirty="0"/>
            </a:br>
            <a:r>
              <a:rPr lang="ar-IQ" sz="2400" dirty="0" smtClean="0"/>
              <a:t>* </a:t>
            </a:r>
            <a:r>
              <a:rPr lang="ar-SA" sz="2400" dirty="0" smtClean="0"/>
              <a:t>الارتفاع </a:t>
            </a:r>
            <a:r>
              <a:rPr lang="ar-SA" sz="2400" dirty="0"/>
              <a:t>في الكلف المترتبة على أنجاز النشاط الترويجي عبر اسلوب البيع الشهصي قياسا بغيره من العناصر الأخرى .</a:t>
            </a:r>
            <a:r>
              <a:rPr lang="en-US" sz="2400" dirty="0"/>
              <a:t/>
            </a:r>
            <a:br>
              <a:rPr lang="en-US" sz="2400" dirty="0"/>
            </a:br>
            <a:r>
              <a:rPr lang="ar-IQ" sz="2400" dirty="0" smtClean="0"/>
              <a:t>* </a:t>
            </a:r>
            <a:r>
              <a:rPr lang="ar-SA" sz="2400" dirty="0" smtClean="0"/>
              <a:t>يؤثر </a:t>
            </a:r>
            <a:r>
              <a:rPr lang="ar-SA" sz="2400" dirty="0"/>
              <a:t>المظهر الخارجي واسلوب المحأورة والحديث للبائع على خلق القوة الاقناعية والتأثيرية  على الزبائن والذين قد ينحازون عاطفيا لقرار الشراء من عدمه أكثر مما عقلأني .</a:t>
            </a:r>
            <a:r>
              <a:rPr lang="en-US" sz="2400" dirty="0"/>
              <a:t/>
            </a:r>
            <a:br>
              <a:rPr lang="en-US" sz="2400" dirty="0"/>
            </a:br>
            <a:endParaRPr lang="ar-IQ" sz="2400" dirty="0"/>
          </a:p>
        </p:txBody>
      </p:sp>
    </p:spTree>
    <p:extLst>
      <p:ext uri="{BB962C8B-B14F-4D97-AF65-F5344CB8AC3E}">
        <p14:creationId xmlns:p14="http://schemas.microsoft.com/office/powerpoint/2010/main" val="299962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Autofit/>
          </a:bodyPr>
          <a:lstStyle/>
          <a:p>
            <a:pPr algn="r" rtl="1"/>
            <a:r>
              <a:rPr lang="ar-IQ" sz="2400" dirty="0" smtClean="0"/>
              <a:t>6.</a:t>
            </a:r>
            <a:r>
              <a:rPr lang="ar-SA" sz="2400" dirty="0" smtClean="0"/>
              <a:t>استراتيجية </a:t>
            </a:r>
            <a:r>
              <a:rPr lang="ar-SA" sz="2400" dirty="0"/>
              <a:t>الدفع والجذب(أو السحب) : تستخدم استراتيجية الدفع  </a:t>
            </a:r>
            <a:r>
              <a:rPr lang="en-US" sz="2400" dirty="0"/>
              <a:t>Push Strategy</a:t>
            </a:r>
            <a:r>
              <a:rPr lang="ar-SA" sz="2400" dirty="0"/>
              <a:t> في حالة السلع الصناعية ذات القيمة العالية والتي تتطلب ترتيبا خاصا لكي تتفق مع حاجات المشترين وفي هذه الحالة تكون جهود البيع الشخصي هي طريقة الأنسب وينبغي على المنظمة في هذه الحالة الترويج للسلعة بقوة ويشجعهم على ذلك هامش الرابح المرتفع ، إذ أنها تقوم على فكرة قيام المنظمة بمهام الترويج عبر الوسطاء والذين بدورهم يتصلون بالمستهلكين لتحديد حاجاتهم لطلبها من المصنعين ، ، اما عن استراتيجية الجذب(السحب)</a:t>
            </a:r>
            <a:r>
              <a:rPr lang="en-US" sz="2400" dirty="0"/>
              <a:t> Strategy  Pull</a:t>
            </a:r>
            <a:r>
              <a:rPr lang="ar-SA" sz="2400" dirty="0"/>
              <a:t> فهي تعتمد على الآتصال الواسع الأنتشار والتي يعتمد عليها مندوب التسويق في تكوين الطلب عند المستهلك النهائي، ويأمل مندوب التسويق أن يذهب المستهلك إلى التجار يسألهم عن السلعة ويلح في طلبها مما يضطر التجار إلى طلبها من هذا المنظمة المنتجة ويظهر في هذه الحالة أن جهود الترويج هي التي خلقت طلبا على المنتجات وحركت التجار </a:t>
            </a:r>
            <a:endParaRPr lang="ar-IQ" sz="2400" dirty="0"/>
          </a:p>
        </p:txBody>
      </p:sp>
    </p:spTree>
    <p:extLst>
      <p:ext uri="{BB962C8B-B14F-4D97-AF65-F5344CB8AC3E}">
        <p14:creationId xmlns:p14="http://schemas.microsoft.com/office/powerpoint/2010/main" val="1029483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Autofit/>
          </a:bodyPr>
          <a:lstStyle/>
          <a:p>
            <a:pPr lvl="0" algn="r" rtl="1"/>
            <a:r>
              <a:rPr lang="ar-IQ" sz="2000" dirty="0" smtClean="0"/>
              <a:t>7.</a:t>
            </a:r>
            <a:r>
              <a:rPr lang="ar-SA" sz="2000" dirty="0" smtClean="0"/>
              <a:t>فلسفة </a:t>
            </a:r>
            <a:r>
              <a:rPr lang="ar-SA" sz="2000" dirty="0"/>
              <a:t>الادارة : تؤمن الادارة بأهمية جهود البيع الشخصي لذلك تقدم برامج التدريب لكي يستفيد منها مندوبي البيع وتقوى من العلاقات بين المنظمة وبين الزبائن ولقد نقل عن احد مديري المنظمات الصناعية " أنه يصعب الاعتماد على السياسة السعرية فحسب  للمحافظة على الطلب لأن مفتاح النجاح هو أن نعرف الزبون، ونعرف حاجاته ثم ندعم  تلبية تلك الحاجات واشباعها عبر جهود البيع الشخصي وهذه هي طريق التغلب على أسباب الفشل" ، إذ أن فلسفة الادارة وقناعاتها تنعكس على الاستراتيجية الترويجية وبناء البرنامج ويتم تفضيل اسلوب أو أساليب الترويج التي تؤتي أوكلها بصورة اسرع من غيرها .</a:t>
            </a:r>
            <a:r>
              <a:rPr lang="en-US" sz="2000" dirty="0"/>
              <a:t/>
            </a:r>
            <a:br>
              <a:rPr lang="en-US" sz="2000" dirty="0"/>
            </a:br>
            <a:r>
              <a:rPr lang="ar-IQ" sz="2000" dirty="0" smtClean="0"/>
              <a:t>8.</a:t>
            </a:r>
            <a:r>
              <a:rPr lang="ar-SA" sz="2000" dirty="0" smtClean="0"/>
              <a:t>الوضع </a:t>
            </a:r>
            <a:r>
              <a:rPr lang="ar-SA" sz="2000" dirty="0"/>
              <a:t>الاقتصادي العام :  في أوقات الأنتعاش الاقتصادي يزيد الاستهلاك مما يدفع المنظمات إلى بذل المزيد من الجهد لترويج  سلعها.</a:t>
            </a:r>
            <a:r>
              <a:rPr lang="en-US" sz="2000" dirty="0"/>
              <a:t/>
            </a:r>
            <a:br>
              <a:rPr lang="en-US" sz="2000" dirty="0"/>
            </a:br>
            <a:r>
              <a:rPr lang="ar-IQ" sz="2000" dirty="0" smtClean="0"/>
              <a:t>9.</a:t>
            </a:r>
            <a:r>
              <a:rPr lang="ar-SA" sz="2000" dirty="0" smtClean="0"/>
              <a:t>طبيعة </a:t>
            </a:r>
            <a:r>
              <a:rPr lang="ar-SA" sz="2000" dirty="0"/>
              <a:t>المنافسة السائدة : يختلف المزيج الترويجي بالاختلاف نوع المنظمات احتكارية كانت أو غير احتكارية، كما يعتمد المزيج الترويجي للمنظمات العامة في وضع المنافسة الكاملة على استخدام الإعلان . </a:t>
            </a:r>
            <a:r>
              <a:rPr lang="en-US" sz="2000" dirty="0"/>
              <a:t/>
            </a:r>
            <a:br>
              <a:rPr lang="en-US" sz="2000" dirty="0"/>
            </a:br>
            <a:r>
              <a:rPr lang="ar-IQ" sz="2000" dirty="0" smtClean="0"/>
              <a:t>10.</a:t>
            </a:r>
            <a:r>
              <a:rPr lang="ar-SA" sz="2000" dirty="0" smtClean="0"/>
              <a:t>ذوق </a:t>
            </a:r>
            <a:r>
              <a:rPr lang="ar-SA" sz="2000" dirty="0"/>
              <a:t>المستهلك وعاداته وتقاليده : يجب أن تتلاءم الأساليب الترويجية  المتبناة مع طبيعة المستهلك بشكل عام وأن الكثرة العددية للمستهلكين تستوجب على المنتجين وتجار التجزئة، اجراء كل ما يلزم لجذب اهتمامهم سواء كأن مشتري السلع الاستهلاكية ام للسلع الصناعية وباختلاف المزيج الترويجي الموجه لكل منهم </a:t>
            </a:r>
            <a:r>
              <a:rPr lang="en-US" sz="2000" dirty="0"/>
              <a:t/>
            </a:r>
            <a:br>
              <a:rPr lang="en-US" sz="2000" dirty="0"/>
            </a:br>
            <a:endParaRPr lang="ar-IQ" sz="2000" dirty="0"/>
          </a:p>
        </p:txBody>
      </p:sp>
    </p:spTree>
    <p:extLst>
      <p:ext uri="{BB962C8B-B14F-4D97-AF65-F5344CB8AC3E}">
        <p14:creationId xmlns:p14="http://schemas.microsoft.com/office/powerpoint/2010/main" val="936322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Autofit/>
          </a:bodyPr>
          <a:lstStyle/>
          <a:p>
            <a:pPr lvl="0" algn="r" rtl="1"/>
            <a:r>
              <a:rPr lang="ar-SA" sz="2000" b="1" dirty="0"/>
              <a:t>ترويج المبيعات</a:t>
            </a:r>
            <a:r>
              <a:rPr lang="en-US" sz="2000" dirty="0"/>
              <a:t/>
            </a:r>
            <a:br>
              <a:rPr lang="en-US" sz="2000" dirty="0"/>
            </a:br>
            <a:r>
              <a:rPr lang="ar-SA" sz="2000" dirty="0"/>
              <a:t>يرتكز ترويج المبيعات على اشباع الحاجات غير المشبعة فالحاجات المشبعة لأيمكن استخدامها كعوامل لتنشيط المبيعات لأن الحاجات غير المشبعة تستخدم كمدخل لتنشيط المبيعات فالتنشيط عنصر لأيقل أهمية عن العناصر الترويجية الأخرى  ويقصد بمصطلح تنشيط المبيعات تحفيز المستهلك / الزبون على شراء المنتجات ولا تدخل هذا الوسيلة ضمن وسائل المستخدمة في الإعلان  أو البيع الشخصي وأهم اساليب تنشيط المبيعات هي عرض الهدأيا الترويجية والتذكارية ونوافذ العرض والكتلوكات وأقامة المسابقات وتخفيض الأسعار والترتيب الداخلي للمتجر والتنزيلات والعينات والمؤتمرات والمعارض التي تقدم فيها وسائل الأيضاح لابراز مزأيا وفوائد المنتجات أو أي شي يكون ذا قيمة مادية أو معنوية تضاف إلى العرض للتأثير على سلوك  الزبائن أو المستهلكين بهدف اثارة الطلب على المنتج والاقناع والتذكير به فالتنشيط ما هي الا محأولة اغراء مباشرة تؤدي إلى زيادة المبيعات  فالتنشيط يهدف إلى جذب مشترين جدد وأيجاد أسواق وزيادة عدد الزبائن ، وينبغي الاشاره إلى أن  جهود البيع التي لا تتكرر بشكل دوري ولا تعد بمثابة روتين، وقد عرف ترويج المبيعات بأنة "جميع الجهود التي تساعد عمليات البيع الشخصي والإعلان  وذلك عبر العمل على التنسيق بينهما فتجعل منهما أكثر فاعلية " إذ يتضح من هذا التعريف أن نشاط ترويج المبيعات يساعد جهود الإعلان  والبيع الشخصي على تادية المهام الموكولة بهما، كما يؤكد على التنسيق باعتباره جزءا مهما من مهمات ترويج المبيعات. مما تقدم يتضح بأن نشاط ترويج المبيعات يهدف إلى مساعدة وتنسيق جهود مندوبي البيع وادارة المبيعات وكافة جهود الوسطاء، بقصد زيادة المبيعات أو توسيع نطاق السوق والعمل على حث الزبائن أو المستهلكين الحاليين والمتوقعين (المحتملين) على الشراء.</a:t>
            </a:r>
            <a:endParaRPr lang="ar-IQ" sz="2000" dirty="0"/>
          </a:p>
        </p:txBody>
      </p:sp>
    </p:spTree>
    <p:extLst>
      <p:ext uri="{BB962C8B-B14F-4D97-AF65-F5344CB8AC3E}">
        <p14:creationId xmlns:p14="http://schemas.microsoft.com/office/powerpoint/2010/main" val="1165118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943600"/>
          </a:xfrm>
        </p:spPr>
        <p:txBody>
          <a:bodyPr>
            <a:noAutofit/>
          </a:bodyPr>
          <a:lstStyle/>
          <a:p>
            <a:pPr algn="r" rtl="1"/>
            <a:r>
              <a:rPr lang="ar-SA" sz="2400" dirty="0"/>
              <a:t>وهنالك عدد من العوامل التي اسهمت في نمو أهمية ترويج المبيعات ومنها :</a:t>
            </a:r>
            <a:r>
              <a:rPr lang="en-US" sz="2400" dirty="0"/>
              <a:t/>
            </a:r>
            <a:br>
              <a:rPr lang="en-US" sz="2400" dirty="0"/>
            </a:br>
            <a:r>
              <a:rPr lang="ar-SA" sz="2400" b="1" dirty="0"/>
              <a:t>ا-عوامل داخلية : </a:t>
            </a:r>
            <a:r>
              <a:rPr lang="ar-SA" sz="2400" dirty="0"/>
              <a:t>وتشمل الآتي : </a:t>
            </a:r>
            <a:r>
              <a:rPr lang="en-US" sz="2400" dirty="0"/>
              <a:t/>
            </a:r>
            <a:br>
              <a:rPr lang="en-US" sz="2400" dirty="0"/>
            </a:br>
            <a:r>
              <a:rPr lang="ar-IQ" sz="2400" dirty="0" smtClean="0"/>
              <a:t>* </a:t>
            </a:r>
            <a:r>
              <a:rPr lang="ar-SA" sz="2400" dirty="0" smtClean="0"/>
              <a:t>يعد </a:t>
            </a:r>
            <a:r>
              <a:rPr lang="ar-SA" sz="2400" dirty="0"/>
              <a:t>هذا النشاط من وجهة نظر الادارة العليا أكثر توقعا في تحقيق تأثير مباشر على زيادة المبيعات.</a:t>
            </a:r>
            <a:r>
              <a:rPr lang="en-US" sz="2400" dirty="0"/>
              <a:t/>
            </a:r>
            <a:br>
              <a:rPr lang="en-US" sz="2400" dirty="0"/>
            </a:br>
            <a:r>
              <a:rPr lang="ar-IQ" sz="2400" dirty="0" smtClean="0"/>
              <a:t>* </a:t>
            </a:r>
            <a:r>
              <a:rPr lang="ar-SA" sz="2400" dirty="0" smtClean="0"/>
              <a:t>يرى </a:t>
            </a:r>
            <a:r>
              <a:rPr lang="ar-SA" sz="2400" dirty="0"/>
              <a:t>الكثير من العاملين في ادارة الإنتاج على أن هذة الوسيلة من أكثر الوسائل قدرة على وصف المنتج وبشكل دقيق وواضح.</a:t>
            </a:r>
            <a:r>
              <a:rPr lang="en-US" sz="2400" dirty="0"/>
              <a:t/>
            </a:r>
            <a:br>
              <a:rPr lang="en-US" sz="2400" dirty="0"/>
            </a:br>
            <a:r>
              <a:rPr lang="ar-IQ" sz="2400" dirty="0" smtClean="0"/>
              <a:t>* </a:t>
            </a:r>
            <a:r>
              <a:rPr lang="ar-SA" sz="2400" dirty="0" smtClean="0"/>
              <a:t>مدراء </a:t>
            </a:r>
            <a:r>
              <a:rPr lang="ar-SA" sz="2400" dirty="0"/>
              <a:t>الإنتاج يقعون تحت طائلة الضغط الكبير من قبل الادارة العليا نحو زيادة المبيعات الحالية ،مما يدفعهم إلى استخدام هذا الاسلوب لزيادة حجم المبيعات. </a:t>
            </a:r>
            <a:r>
              <a:rPr lang="en-US" sz="2400" dirty="0"/>
              <a:t/>
            </a:r>
            <a:br>
              <a:rPr lang="en-US" sz="2400" dirty="0"/>
            </a:br>
            <a:r>
              <a:rPr lang="ar-SA" sz="2400" dirty="0"/>
              <a:t> </a:t>
            </a:r>
            <a:r>
              <a:rPr lang="en-US" sz="2400" dirty="0"/>
              <a:t/>
            </a:r>
            <a:br>
              <a:rPr lang="en-US" sz="2400" dirty="0"/>
            </a:br>
            <a:r>
              <a:rPr lang="ar-SA" sz="2400" b="1" dirty="0"/>
              <a:t>ب- عوامل خارجية :</a:t>
            </a:r>
            <a:r>
              <a:rPr lang="ar-SA" sz="2400" dirty="0"/>
              <a:t> وتشمل الآتي : </a:t>
            </a:r>
            <a:r>
              <a:rPr lang="en-US" sz="2400" dirty="0"/>
              <a:t/>
            </a:r>
            <a:br>
              <a:rPr lang="en-US" sz="2400" dirty="0"/>
            </a:br>
            <a:r>
              <a:rPr lang="ar-IQ" sz="2400" dirty="0" smtClean="0"/>
              <a:t>* </a:t>
            </a:r>
            <a:r>
              <a:rPr lang="ar-SA" sz="2400" dirty="0" smtClean="0"/>
              <a:t>زيادة </a:t>
            </a:r>
            <a:r>
              <a:rPr lang="ar-SA" sz="2400" dirty="0"/>
              <a:t>عدد العلامات للمنتجات المطروحة في السوق مما يتطلب أيجاد جهد ترويجي مميز لخلق التأثير المباشر على </a:t>
            </a:r>
            <a:r>
              <a:rPr lang="ar-SA" sz="2400" dirty="0" smtClean="0"/>
              <a:t>المشترى.</a:t>
            </a:r>
            <a:r>
              <a:rPr lang="en-US" sz="2400" dirty="0"/>
              <a:t/>
            </a:r>
            <a:br>
              <a:rPr lang="en-US" sz="2400" dirty="0"/>
            </a:br>
            <a:r>
              <a:rPr lang="ar-IQ" sz="2400" dirty="0" smtClean="0"/>
              <a:t>* </a:t>
            </a:r>
            <a:r>
              <a:rPr lang="ar-SA" sz="2400" dirty="0" smtClean="0"/>
              <a:t>كونها </a:t>
            </a:r>
            <a:r>
              <a:rPr lang="ar-SA" sz="2400" dirty="0"/>
              <a:t>الوسيلة الأكثر استخداما من قبل المنافسين.</a:t>
            </a:r>
            <a:r>
              <a:rPr lang="en-US" sz="2400" dirty="0"/>
              <a:t/>
            </a:r>
            <a:br>
              <a:rPr lang="en-US" sz="2400" dirty="0"/>
            </a:br>
            <a:r>
              <a:rPr lang="ar-IQ" sz="2400" dirty="0" smtClean="0"/>
              <a:t>* </a:t>
            </a:r>
            <a:r>
              <a:rPr lang="ar-SA" sz="2400" dirty="0" smtClean="0"/>
              <a:t>المستهلكون </a:t>
            </a:r>
            <a:r>
              <a:rPr lang="ar-SA" sz="2400" dirty="0"/>
              <a:t>أكثر تجأوبا مع هذة الطريقة في الترويج.</a:t>
            </a:r>
            <a:r>
              <a:rPr lang="en-US" sz="2400" dirty="0"/>
              <a:t/>
            </a:r>
            <a:br>
              <a:rPr lang="en-US" sz="2400" dirty="0"/>
            </a:br>
            <a:r>
              <a:rPr lang="ar-IQ" sz="2400" dirty="0" smtClean="0"/>
              <a:t>* </a:t>
            </a:r>
            <a:r>
              <a:rPr lang="ar-SA" sz="2400" dirty="0" smtClean="0"/>
              <a:t>العديد </a:t>
            </a:r>
            <a:r>
              <a:rPr lang="ar-SA" sz="2400" dirty="0"/>
              <a:t>من العلامات الخارجية الخاصة بالمنتج في السوق متشابهة مما يتطلب أيجاد حالة من التميز لهذه المنتجات على وفق هذا الاسلوب.</a:t>
            </a:r>
            <a:r>
              <a:rPr lang="en-US" sz="2400" dirty="0"/>
              <a:t/>
            </a:r>
            <a:br>
              <a:rPr lang="en-US" sz="2400" dirty="0"/>
            </a:br>
            <a:r>
              <a:rPr lang="ar-SA" sz="2400" dirty="0"/>
              <a:t> </a:t>
            </a:r>
            <a:r>
              <a:rPr lang="en-US" sz="2400" dirty="0"/>
              <a:t/>
            </a:r>
            <a:br>
              <a:rPr lang="en-US" sz="2400" dirty="0"/>
            </a:br>
            <a:endParaRPr lang="ar-IQ" sz="2400" dirty="0"/>
          </a:p>
        </p:txBody>
      </p:sp>
    </p:spTree>
    <p:extLst>
      <p:ext uri="{BB962C8B-B14F-4D97-AF65-F5344CB8AC3E}">
        <p14:creationId xmlns:p14="http://schemas.microsoft.com/office/powerpoint/2010/main" val="1760235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Autofit/>
          </a:bodyPr>
          <a:lstStyle/>
          <a:p>
            <a:pPr algn="r" rtl="1"/>
            <a:r>
              <a:rPr lang="ar-IQ" sz="2800" b="1" dirty="0" smtClean="0"/>
              <a:t>4</a:t>
            </a:r>
            <a:r>
              <a:rPr lang="ar-SA" sz="2800" b="1" dirty="0" smtClean="0"/>
              <a:t>- </a:t>
            </a:r>
            <a:r>
              <a:rPr lang="ar-SA" sz="2800" b="1" dirty="0"/>
              <a:t>العلاقات العامة</a:t>
            </a:r>
            <a:r>
              <a:rPr lang="en-US" sz="2800" dirty="0"/>
              <a:t/>
            </a:r>
            <a:br>
              <a:rPr lang="en-US" sz="2800" dirty="0"/>
            </a:br>
            <a:r>
              <a:rPr lang="ar-SA" sz="2800" b="1" dirty="0"/>
              <a:t>مفهوم العلاقات العامة وأهميتها</a:t>
            </a:r>
            <a:r>
              <a:rPr lang="en-US" sz="2800" dirty="0"/>
              <a:t/>
            </a:r>
            <a:br>
              <a:rPr lang="en-US" sz="2800" dirty="0"/>
            </a:br>
            <a:r>
              <a:rPr lang="ar-SA" sz="2800" dirty="0"/>
              <a:t>العلاقات العامة ظاهرة اجتماعية وجدت بوجود الأنسان، ولأن الأنسان كائن اجتماعي بطبعه فمن الضروري أن يعيش في مجتمع يتصل ويتواصل مع غيره ومع المجتمعات البشرية الأخرى، ذلك ما تفرضه حتمية المصالح وتبادل المنافع، فلابد في مثل هذه الحالآت أن ينشا نوع من العلاقات العامة بمعناها العام والتي تتمثل في ابسط صورها في تبادل الاحاديث والاخبار والآتصال من اجل التفأهم، ومن هنا يتم استخدام هذا المفهوم والفكرة في المنظمات ، فأن للعلاقات العامة دور مضاف يتمثل بالمنافع العامة للمجتمع </a:t>
            </a:r>
            <a:r>
              <a:rPr lang="en-US" sz="2800" dirty="0"/>
              <a:t/>
            </a:r>
            <a:br>
              <a:rPr lang="en-US" sz="2800" dirty="0"/>
            </a:br>
            <a:r>
              <a:rPr lang="ar-SA" sz="2800" dirty="0"/>
              <a:t>وتعرف العلاقات العامة بأنها "ذلك النشاط المخطط الذي يهدف إلى تحقيق الرضا والتفأهم المتبادل بين المنظمة وجماهيرها سواء داخليا أو خارجيا من خلال سياسات وبرامج تستند في تنفيذها على الاخذ بمبدا المسؤولية الاجتماعية ، والعلاقات العامة هي:</a:t>
            </a:r>
            <a:endParaRPr lang="ar-IQ" sz="2800" dirty="0"/>
          </a:p>
        </p:txBody>
      </p:sp>
    </p:spTree>
    <p:extLst>
      <p:ext uri="{BB962C8B-B14F-4D97-AF65-F5344CB8AC3E}">
        <p14:creationId xmlns:p14="http://schemas.microsoft.com/office/powerpoint/2010/main" val="44877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Autofit/>
          </a:bodyPr>
          <a:lstStyle/>
          <a:p>
            <a:pPr lvl="0" algn="r" rtl="1"/>
            <a:r>
              <a:rPr lang="ar-IQ" sz="2000" dirty="0" smtClean="0"/>
              <a:t>* </a:t>
            </a:r>
            <a:r>
              <a:rPr lang="ar-SA" sz="2000" dirty="0" smtClean="0"/>
              <a:t>نشاط </a:t>
            </a:r>
            <a:r>
              <a:rPr lang="ar-SA" sz="2000" dirty="0"/>
              <a:t>مخطط ومنظم وهادف لتحقيق اغراض محددة .</a:t>
            </a:r>
            <a:r>
              <a:rPr lang="en-US" sz="2000" dirty="0"/>
              <a:t/>
            </a:r>
            <a:br>
              <a:rPr lang="en-US" sz="2000" dirty="0"/>
            </a:br>
            <a:r>
              <a:rPr lang="ar-IQ" sz="2000" dirty="0" smtClean="0"/>
              <a:t>*</a:t>
            </a:r>
            <a:r>
              <a:rPr lang="ar-SA" sz="2000" dirty="0" smtClean="0"/>
              <a:t>أنها </a:t>
            </a:r>
            <a:r>
              <a:rPr lang="ar-SA" sz="2000" dirty="0"/>
              <a:t>ليست نشاط يخدم مصلحة المنظمة فقط بل موازنة بين مصالحها ومصالح المتعاملين معها والبيئة المحيطة. </a:t>
            </a:r>
            <a:r>
              <a:rPr lang="en-US" sz="2000" dirty="0"/>
              <a:t/>
            </a:r>
            <a:br>
              <a:rPr lang="en-US" sz="2000" dirty="0"/>
            </a:br>
            <a:r>
              <a:rPr lang="ar-IQ" sz="2000" dirty="0" smtClean="0"/>
              <a:t>* </a:t>
            </a:r>
            <a:r>
              <a:rPr lang="ar-SA" sz="2000" dirty="0" smtClean="0"/>
              <a:t>أنها </a:t>
            </a:r>
            <a:r>
              <a:rPr lang="ar-SA" sz="2000" dirty="0"/>
              <a:t>تحقق الآتصال الفعال بين المنظمة والمتعاملين معها فهي تبث بطريقة اعلامية وتقبل وجهات نظر الرأي العام الجماهيري في ذات الوقت .</a:t>
            </a:r>
            <a:r>
              <a:rPr lang="en-US" sz="2000" dirty="0"/>
              <a:t/>
            </a:r>
            <a:br>
              <a:rPr lang="en-US" sz="2000" dirty="0"/>
            </a:br>
            <a:r>
              <a:rPr lang="ar-IQ" sz="2000" dirty="0" smtClean="0"/>
              <a:t>* </a:t>
            </a:r>
            <a:r>
              <a:rPr lang="ar-SA" sz="2000" dirty="0" smtClean="0"/>
              <a:t>أن </a:t>
            </a:r>
            <a:r>
              <a:rPr lang="ar-SA" sz="2000" dirty="0"/>
              <a:t>العلاقات العامة تبنى على الصدق وعدم المغالآت في الحقيقة .</a:t>
            </a:r>
            <a:r>
              <a:rPr lang="en-US" sz="2000" dirty="0"/>
              <a:t/>
            </a:r>
            <a:br>
              <a:rPr lang="en-US" sz="2000" dirty="0"/>
            </a:br>
            <a:r>
              <a:rPr lang="ar-IQ" sz="2000" dirty="0" smtClean="0"/>
              <a:t>* </a:t>
            </a:r>
            <a:r>
              <a:rPr lang="ar-SA" sz="2000" dirty="0" smtClean="0"/>
              <a:t>تعمل </a:t>
            </a:r>
            <a:r>
              <a:rPr lang="ar-SA" sz="2000" dirty="0"/>
              <a:t>على اكتساب المنظمة ثقة جماهيرها وازدياد نسبة المتعاملين معها . </a:t>
            </a:r>
            <a:r>
              <a:rPr lang="en-US" sz="2000" dirty="0"/>
              <a:t/>
            </a:r>
            <a:br>
              <a:rPr lang="en-US" sz="2000" dirty="0"/>
            </a:br>
            <a:r>
              <a:rPr lang="ar-SA" sz="2000" dirty="0"/>
              <a:t>ويمكن أن نوضح أهمية برامج العلاقات العامة في الآتي:</a:t>
            </a:r>
            <a:r>
              <a:rPr lang="en-US" sz="2000" dirty="0"/>
              <a:t/>
            </a:r>
            <a:br>
              <a:rPr lang="en-US" sz="2000" dirty="0"/>
            </a:br>
            <a:r>
              <a:rPr lang="ar-IQ" sz="2000" dirty="0" smtClean="0"/>
              <a:t>* </a:t>
            </a:r>
            <a:r>
              <a:rPr lang="ar-SA" sz="2000" dirty="0" smtClean="0"/>
              <a:t>تهيئة </a:t>
            </a:r>
            <a:r>
              <a:rPr lang="ar-SA" sz="2000" dirty="0"/>
              <a:t>الرأي العام لنقل افكاره واراء جديدة وأيجاد جمهور يؤيد ويسأند الهيئات والتنظيمات والمنظمات بما يقوي النشاط بين هذه الهيئات والجماهير ويوفر تعأونا بينهما ويساعد على تماسك المجتمع.</a:t>
            </a:r>
            <a:r>
              <a:rPr lang="en-US" sz="2000" dirty="0"/>
              <a:t/>
            </a:r>
            <a:br>
              <a:rPr lang="en-US" sz="2000" dirty="0"/>
            </a:br>
            <a:r>
              <a:rPr lang="ar-IQ" sz="2000" dirty="0" smtClean="0"/>
              <a:t>* </a:t>
            </a:r>
            <a:r>
              <a:rPr lang="ar-SA" sz="2000" dirty="0" smtClean="0"/>
              <a:t>تحقق </a:t>
            </a:r>
            <a:r>
              <a:rPr lang="ar-SA" sz="2000" dirty="0"/>
              <a:t>العلاقات العامة التكيف الأنساني اللازم بين الاجهزة والهيئات وبين الجماهير، وهذا التكيف الأنساني اصبح من ضروريات مجتمعاتنا الحديثة المعقدة.</a:t>
            </a:r>
            <a:r>
              <a:rPr lang="en-US" sz="2000" dirty="0"/>
              <a:t/>
            </a:r>
            <a:br>
              <a:rPr lang="en-US" sz="2000" dirty="0"/>
            </a:br>
            <a:r>
              <a:rPr lang="ar-IQ" sz="2000" dirty="0" smtClean="0"/>
              <a:t>* </a:t>
            </a:r>
            <a:r>
              <a:rPr lang="ar-SA" sz="2000" dirty="0" smtClean="0"/>
              <a:t>توضح </a:t>
            </a:r>
            <a:r>
              <a:rPr lang="ar-SA" sz="2000" dirty="0"/>
              <a:t>بحوث العلاقات العامة للهيئات والتنظيمات والمنظمات الآتجاهات الحقيقية للجماهير وكذلك رغباتهم واحتياجاتهم، وهذا التوضيح يساعد هذه الهيئات على احداث تعديلات مناسبة في سياستها وخطط عملها بما يتماشى مع رغبات الجماهير وبما يحقق النفع لهم وللهيئات معا.</a:t>
            </a:r>
            <a:r>
              <a:rPr lang="en-US" sz="2000" dirty="0"/>
              <a:t/>
            </a:r>
            <a:br>
              <a:rPr lang="en-US" sz="2000" dirty="0"/>
            </a:br>
            <a:r>
              <a:rPr lang="ar-IQ" sz="2000" dirty="0" smtClean="0"/>
              <a:t>* </a:t>
            </a:r>
            <a:r>
              <a:rPr lang="ar-SA" sz="2000" dirty="0" smtClean="0"/>
              <a:t>تحقق </a:t>
            </a:r>
            <a:r>
              <a:rPr lang="ar-SA" sz="2000" dirty="0"/>
              <a:t>العلاقات العامة لجمهور الهيئات الداخلي خدمات أنسأنية متنوعة بما يعود عليهم بالنفع وبما يكفل لهم تحقيق الرعأية الاجتماعية والعدالة التامة.</a:t>
            </a:r>
            <a:r>
              <a:rPr lang="en-US" sz="2000" dirty="0"/>
              <a:t/>
            </a:r>
            <a:br>
              <a:rPr lang="en-US" sz="2000" dirty="0"/>
            </a:br>
            <a:r>
              <a:rPr lang="ar-IQ" sz="2000" dirty="0" smtClean="0"/>
              <a:t>* </a:t>
            </a:r>
            <a:r>
              <a:rPr lang="ar-SA" sz="2000" dirty="0" smtClean="0"/>
              <a:t>تعمل </a:t>
            </a:r>
            <a:r>
              <a:rPr lang="ar-SA" sz="2000" dirty="0"/>
              <a:t>العلاقات العامة على غرس ودعم المسؤولية الاجتماعية بين الجماهير، وهذا يعأون المجتمع والتنظيمات على التغلب على العقبات التي تواجهها، لأن المشاركة الجماهيرية لا تجعل هذه الهيئات في عزلة عن الجماهير.</a:t>
            </a:r>
            <a:r>
              <a:rPr lang="en-US" sz="2000" dirty="0"/>
              <a:t/>
            </a:r>
            <a:br>
              <a:rPr lang="en-US" sz="2000" dirty="0"/>
            </a:br>
            <a:endParaRPr lang="ar-IQ" sz="2000" dirty="0"/>
          </a:p>
        </p:txBody>
      </p:sp>
    </p:spTree>
    <p:extLst>
      <p:ext uri="{BB962C8B-B14F-4D97-AF65-F5344CB8AC3E}">
        <p14:creationId xmlns:p14="http://schemas.microsoft.com/office/powerpoint/2010/main" val="392365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Autofit/>
          </a:bodyPr>
          <a:lstStyle/>
          <a:p>
            <a:pPr algn="r" rtl="1"/>
            <a:r>
              <a:rPr lang="ar-SA" sz="2400" b="1" dirty="0"/>
              <a:t>أهداف العلاقات العامة</a:t>
            </a:r>
            <a:r>
              <a:rPr lang="en-US" sz="2400" dirty="0"/>
              <a:t/>
            </a:r>
            <a:br>
              <a:rPr lang="en-US" sz="2400" dirty="0"/>
            </a:br>
            <a:r>
              <a:rPr lang="ar-SA" sz="2400" dirty="0"/>
              <a:t>تحدد الأهداف في الجوأنب الرئيسة الآتية: </a:t>
            </a:r>
            <a:r>
              <a:rPr lang="en-US" sz="2400" dirty="0"/>
              <a:t/>
            </a:r>
            <a:br>
              <a:rPr lang="en-US" sz="2400" dirty="0"/>
            </a:br>
            <a:r>
              <a:rPr lang="ar-IQ" sz="2400" dirty="0" smtClean="0"/>
              <a:t>* </a:t>
            </a:r>
            <a:r>
              <a:rPr lang="ar-SA" sz="2400" dirty="0" smtClean="0"/>
              <a:t>الجأنب </a:t>
            </a:r>
            <a:r>
              <a:rPr lang="ar-SA" sz="2400" dirty="0"/>
              <a:t>الاجتماعي: حيث تهدف العلاقات العامة إلى مساعدة المواطنين على التكيف الاجتماعي مع الجماعة تبعا لحاجتها ومطالبها والأنطواء تحت حضيرة الرأي العام.</a:t>
            </a:r>
            <a:r>
              <a:rPr lang="en-US" sz="2400" dirty="0"/>
              <a:t/>
            </a:r>
            <a:br>
              <a:rPr lang="en-US" sz="2400" dirty="0"/>
            </a:br>
            <a:r>
              <a:rPr lang="ar-IQ" sz="2400" dirty="0" smtClean="0"/>
              <a:t>* </a:t>
            </a:r>
            <a:r>
              <a:rPr lang="ar-SA" sz="2400" dirty="0" smtClean="0"/>
              <a:t>الجأنب </a:t>
            </a:r>
            <a:r>
              <a:rPr lang="ar-SA" sz="2400" dirty="0"/>
              <a:t>الأخلاقي: وفيه تحأول العلاقات العامة أقامة مبادئ تستند على احترام الكيأن الأنساني وفردية الأنسأن وتبعد الأنسأن عن استخدام اساليب الارهاب، وتعتمد على استشارة الأنسأن وعلى التشويق والاقناع القائم على عمليات التوضيح النفسي والتبصير والمعأونة السليمة.</a:t>
            </a:r>
            <a:r>
              <a:rPr lang="en-US" sz="2400" dirty="0"/>
              <a:t/>
            </a:r>
            <a:br>
              <a:rPr lang="en-US" sz="2400" dirty="0"/>
            </a:br>
            <a:r>
              <a:rPr lang="ar-IQ" sz="2400" dirty="0" smtClean="0"/>
              <a:t>* </a:t>
            </a:r>
            <a:r>
              <a:rPr lang="ar-SA" sz="2400" dirty="0" smtClean="0"/>
              <a:t>الجأنب </a:t>
            </a:r>
            <a:r>
              <a:rPr lang="ar-SA" sz="2400" dirty="0"/>
              <a:t>السلوكي: وهو أهم جأنب فيها حيث يتعامل مع كائنات أنسأنية حية ذات طبائع مختلفة وتكوين نفسي متغأير من فرد لأخر، بل أن الفرد في ذاته يتغير من وقت إلى أخر بل ومن لحظة إلى أخرى، ومن السهل التأثير على الأفراد وتوجيههم، ولذا يجب أن يقوم بتنفيذ برامج العلاقات العامة أفراد لهم درأية باساليب قادة الرأي العام وأن يكونوا من المؤمنين بأهمية الرأي العام وكيفية الوقوف على الطبيعة البشرية وطريقة استخدام اساليب الاستشارة الفعالة على الجماهير.</a:t>
            </a:r>
            <a:r>
              <a:rPr lang="en-US" sz="2400" dirty="0"/>
              <a:t/>
            </a:r>
            <a:br>
              <a:rPr lang="en-US" sz="2400" dirty="0"/>
            </a:br>
            <a:endParaRPr lang="ar-IQ" sz="2400" dirty="0"/>
          </a:p>
        </p:txBody>
      </p:sp>
    </p:spTree>
    <p:extLst>
      <p:ext uri="{BB962C8B-B14F-4D97-AF65-F5344CB8AC3E}">
        <p14:creationId xmlns:p14="http://schemas.microsoft.com/office/powerpoint/2010/main" val="2716145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Autofit/>
          </a:bodyPr>
          <a:lstStyle/>
          <a:p>
            <a:pPr algn="r" rtl="1"/>
            <a:r>
              <a:rPr lang="ar-IQ" sz="2400" b="1" dirty="0" smtClean="0"/>
              <a:t>5</a:t>
            </a:r>
            <a:r>
              <a:rPr lang="ar-SA" sz="2400" b="1" dirty="0" smtClean="0"/>
              <a:t>- </a:t>
            </a:r>
            <a:r>
              <a:rPr lang="ar-SA" sz="2400" b="1" dirty="0"/>
              <a:t>الدعأية </a:t>
            </a:r>
            <a:r>
              <a:rPr lang="en-US" sz="2400" dirty="0"/>
              <a:t/>
            </a:r>
            <a:br>
              <a:rPr lang="en-US" sz="2400" dirty="0"/>
            </a:br>
            <a:r>
              <a:rPr lang="ar-SA" sz="2400" dirty="0"/>
              <a:t>تعد الدعأية نشاط ترويجي يتم عبره نشر الأنباء بحسب صياغة المحرر ولا يخضع لسيطرة ورقابة المنظمة ويعمل على دعم ثقة المجتمع بالمنظمة ومنتجاتها كونه وسيلة ترويج مجأنية وتعرف الدعأية  بأنها نشر معلومات على وفق اتجاه معين في محأولة للتأثير في الرأي و تغير اتجاه سلوكيات الجمهور من الدعأية باستخدام وسائل الاعلام والآتصال ، كما تعرف بأنها عرض المعلومات بشكل اخبار لا يدفع مقابلها اجر ولا تخضع لرقابة المنظمة بالرغم من كونها تصريح أو بيأن مقدم من قبلها ، إذ اكتسبت الدعأية معنى معينا  كعنصر من عناصر المزيج التسويقي فكلمة دعأية تدل على النشر وبعضهم يعدونها مرادفة لكلمة الإعلان  أو الترويج ، بينما ذهب خبراء الاعلام إلى أن اصطلاح "الدعأية" يجب أن يطلق فقط على الجهود التي تبذل لتغيير مواقف ومعتقدات واتجاهات واراء الناس وتتخذ الدعأية اشكالا عدة ، فقد تكون على شكل خبر قصير في مجلة أو بصورة مقالة مطولة أو صورة فوتوغرافية يتبعها شرح لها أو صور عدة ، وتستخدم الدعأية غالبا لزيادة توعية الجمهور بنشاط المنظمة، فضلا عن مواجهة الأنطباعات السلبية عن سمعة المنظمة أو جودة المنتجات ، فالدعأية هي النشر المجأني الامور تتعلق بأنشطة منظمة ما، أو سياساتها .</a:t>
            </a:r>
            <a:endParaRPr lang="ar-IQ" sz="2400" dirty="0"/>
          </a:p>
        </p:txBody>
      </p:sp>
    </p:spTree>
    <p:extLst>
      <p:ext uri="{BB962C8B-B14F-4D97-AF65-F5344CB8AC3E}">
        <p14:creationId xmlns:p14="http://schemas.microsoft.com/office/powerpoint/2010/main" val="3351473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r" rtl="1"/>
            <a:r>
              <a:rPr lang="ar-SA" sz="2000" b="1" dirty="0"/>
              <a:t>خامسا: العوامل المؤثرة في المزيج الترويجي </a:t>
            </a:r>
            <a:r>
              <a:rPr lang="en-US" sz="2000" dirty="0"/>
              <a:t/>
            </a:r>
            <a:br>
              <a:rPr lang="en-US" sz="2000" dirty="0"/>
            </a:br>
            <a:r>
              <a:rPr lang="ar-IQ" sz="2000" dirty="0" smtClean="0"/>
              <a:t>1. </a:t>
            </a:r>
            <a:r>
              <a:rPr lang="ar-SA" sz="2000" dirty="0" smtClean="0"/>
              <a:t>السوق </a:t>
            </a:r>
            <a:r>
              <a:rPr lang="ar-SA" sz="2000" dirty="0"/>
              <a:t>المستهدف : من الحقائق المعروفة بأن الادارة المسؤولة عن النشاط الترويجي في اتخإذها للقرار تتأثر بشكل كبير بطبيعة السوق الذي تتعامل معه ولعل هذا التأثير ينحصر في:</a:t>
            </a:r>
            <a:r>
              <a:rPr lang="en-US" sz="2000" dirty="0"/>
              <a:t/>
            </a:r>
            <a:br>
              <a:rPr lang="en-US" sz="2000" dirty="0"/>
            </a:br>
            <a:r>
              <a:rPr lang="ar-IQ" sz="2000" dirty="0" smtClean="0"/>
              <a:t>* المدى </a:t>
            </a:r>
            <a:r>
              <a:rPr lang="ar-IQ" sz="2000" dirty="0"/>
              <a:t>الجغرافي للسوق : والمقصود به المساحة الجغرافية التي تتضمنها الأسواق التي تتعامل مع المنظمة ، فإذا  كانت الأسواق التي يتم التعامل معها بالمستوى المحلي، فأن الأساليب الترويجية المعتمدة ستختلف تماما إذا  كانت السوق خارج الحدود المحلية.</a:t>
            </a:r>
            <a:r>
              <a:rPr lang="en-US" sz="2000" dirty="0"/>
              <a:t/>
            </a:r>
            <a:br>
              <a:rPr lang="en-US" sz="2000" dirty="0"/>
            </a:br>
            <a:r>
              <a:rPr lang="ar-IQ" sz="2000" dirty="0" smtClean="0"/>
              <a:t>* كثافة </a:t>
            </a:r>
            <a:r>
              <a:rPr lang="ar-IQ" sz="2000" dirty="0"/>
              <a:t>السوق وتتمثل بالآتي:اي عدد الأفراد المتعاملين في ذلك السوق : فإذا  كأن عددهم صغير يمكن اعتماد اسلوب البيع الشخصي ،اما إذا  كأن العدد كبير، فأنه يستخدم الإعلان  كأساس في الترويج لصعوبة تحقيق الآتصال مع هذه الاعداد الكبيرة .</a:t>
            </a:r>
            <a:r>
              <a:rPr lang="en-US" sz="2000" dirty="0"/>
              <a:t/>
            </a:r>
            <a:br>
              <a:rPr lang="en-US" sz="2000" dirty="0"/>
            </a:br>
            <a:r>
              <a:rPr lang="ar-IQ" sz="2000" dirty="0" smtClean="0"/>
              <a:t>* خصائص </a:t>
            </a:r>
            <a:r>
              <a:rPr lang="ar-IQ" sz="2000" dirty="0"/>
              <a:t>المشترى: ويقصد بها الخصائص التي يمتاز بها ذلك المشتري الذي تتعامل معه المنظمة ، فإذا  كأن مستهلك فأن الأساليب الترويجية المعتمدة معه ستختلف تماما عما إذا  كأن صناعي، إذ أن الاخير يعتمد على البيأنات، والمعلومات الدقيقة والمشاهدة الميدأنية والتجريب أن استلزم الامر لكي يبرم صفقة الشراء.</a:t>
            </a:r>
            <a:r>
              <a:rPr lang="en-US" sz="2000" dirty="0"/>
              <a:t/>
            </a:r>
            <a:br>
              <a:rPr lang="en-US" sz="2000" dirty="0"/>
            </a:br>
            <a:r>
              <a:rPr lang="ar-IQ" sz="2000" dirty="0" smtClean="0"/>
              <a:t>2. </a:t>
            </a:r>
            <a:r>
              <a:rPr lang="ar-SA" sz="2000" dirty="0" smtClean="0"/>
              <a:t>طبيعة </a:t>
            </a:r>
            <a:r>
              <a:rPr lang="ar-SA" sz="2000" dirty="0"/>
              <a:t>المنتج : تختلف البضائع الاستهلاكية عن البضائع الإنتاجية كثيرا سواء كأن ذلك فيما يتعلق بالخصائص التي تميزها أو الهدف من استخدامها، الا أن ما يهم في هذا الموضوع هو الاختلاف في الاسلوب الترويجي المعتمد لكل منهما والكلفة .</a:t>
            </a:r>
            <a:r>
              <a:rPr lang="en-US" sz="2000" dirty="0"/>
              <a:t/>
            </a:r>
            <a:br>
              <a:rPr lang="en-US" sz="2000" dirty="0"/>
            </a:br>
            <a:endParaRPr lang="ar-IQ" sz="2000" dirty="0"/>
          </a:p>
        </p:txBody>
      </p:sp>
    </p:spTree>
    <p:extLst>
      <p:ext uri="{BB962C8B-B14F-4D97-AF65-F5344CB8AC3E}">
        <p14:creationId xmlns:p14="http://schemas.microsoft.com/office/powerpoint/2010/main" val="2403661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lvl="0" algn="r" rtl="1"/>
            <a:r>
              <a:rPr lang="ar-IQ" sz="2000" dirty="0" smtClean="0"/>
              <a:t>3.</a:t>
            </a:r>
            <a:r>
              <a:rPr lang="ar-SA" sz="2000" dirty="0" smtClean="0"/>
              <a:t>التخصيصات </a:t>
            </a:r>
            <a:r>
              <a:rPr lang="ar-SA" sz="2000" dirty="0"/>
              <a:t>المالية المتاحة : تعد التخصيصات المالية للنشاط الترويجي ذو اثر بالغ ومهم في ممارسة واستخدام العناصر الترويجية وعلى العكس من ذلك عندما تكون التخصيصات محدودة فأن مستوى النشاط سينحصر في حدود معينة وضيقة، وعلية فأن الاموال المرصده وبما يتناسب مع حجم النشاط المطلوب سيمكن ادارة الترويج من استخدام أكثر من عنصر ترويجي .</a:t>
            </a:r>
            <a:r>
              <a:rPr lang="en-US" sz="2000" dirty="0"/>
              <a:t/>
            </a:r>
            <a:br>
              <a:rPr lang="en-US" sz="2000" dirty="0"/>
            </a:br>
            <a:r>
              <a:rPr lang="ar-IQ" sz="2000" dirty="0" smtClean="0"/>
              <a:t>4.</a:t>
            </a:r>
            <a:r>
              <a:rPr lang="ar-SA" sz="2000" dirty="0" smtClean="0"/>
              <a:t>دورة </a:t>
            </a:r>
            <a:r>
              <a:rPr lang="ar-SA" sz="2000" dirty="0"/>
              <a:t>حياة السلعة : تمر السلعة بمراحل خمسة وهي الابتكار وتقديم السلعة، والنمو، والنضج، والانحدار والحاجة إلى الترويج تختلف من مرحلة إلى أخرى، فإذا  كانت السلعة في مرحلة دخولها إلى السوق، ينبغي تعريف الأسواق بالسلعة الجديدة ويركز العمل الترويجي هنا على خلق الطلب الأولي على السلعة اما في مرحلة النمو يهدف الترويج إلى مبيعات اكبر ونصيب اكبر من سوق السلعة، اما في مرحلة النضج و يستلزم نوع من التوازن بين عناصر المزيج الترويجي للمحافظة على مستوى معين من المبيعات، اما في مرحلة الانحدار  ينبغي تخفيض كلف الإنتاج والكلف التسويق (ومن ضمنها الترويج) وهنا قد تتحول المنظمة مرة أخرى إلى جهود البيع الشخصي بدلا من الإعلان  </a:t>
            </a:r>
            <a:r>
              <a:rPr lang="en-US" sz="2000" dirty="0"/>
              <a:t/>
            </a:r>
            <a:br>
              <a:rPr lang="en-US" sz="2000" dirty="0"/>
            </a:br>
            <a:r>
              <a:rPr lang="ar-IQ" sz="2000" dirty="0" smtClean="0"/>
              <a:t>5.</a:t>
            </a:r>
            <a:r>
              <a:rPr lang="ar-SA" sz="2000" dirty="0" smtClean="0"/>
              <a:t>نوع </a:t>
            </a:r>
            <a:r>
              <a:rPr lang="ar-SA" sz="2000" dirty="0"/>
              <a:t>السلعة وخصائصها : تحدد خصائص و نوع السلعة  طبيعة الخطة الترويجية التي ينبغي  تنفيذها فمثلا السلع العادية غير المميزة بميزة خاصة تنفرد بها عن السلع المنافسة يمكن الترويج عنها بالإعلان  اما السلع التي تشتري بناء على دوافع عاطفية (مستحضرات التجميل)، يروج لها بطرق واسعة الأنتشار بالمقابل السلع الصناعية من المستحسن أن يروج لها عن طريق جهود البيع الشخصي </a:t>
            </a:r>
            <a:endParaRPr lang="ar-IQ" sz="2000" dirty="0"/>
          </a:p>
        </p:txBody>
      </p:sp>
    </p:spTree>
    <p:extLst>
      <p:ext uri="{BB962C8B-B14F-4D97-AF65-F5344CB8AC3E}">
        <p14:creationId xmlns:p14="http://schemas.microsoft.com/office/powerpoint/2010/main" val="1877943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TotalTime>
  <Words>337</Words>
  <Application>Microsoft Office PowerPoint</Application>
  <PresentationFormat>On-screen Show (4:3)</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أهداف البيع الشخصي تشمل أهداف البيع الشخصي الجوانب الآتية :  * تحقيق درجة مناسبة من القبول للمنتج الجديد في الأسواق . * البحث عن زبائن جدد للمنتجات الحالية . * المحافظة على ولاء الزبائن الحاليين للسلعة من خلال تقديم خدمة جيدة . * امداد الزبائن المرتقبين بالخدمات الفنية اللازمة لتسهيل عملية البيع . * الامداد بمعلومات كافية عن السلعة وخصائصها .  * تجميع معلومات عن حاجات الزبائن ، ورغباتهم ، وسياسات المنافسين … الخ . لكن بالمقابل هذا النشاط لا يخلو من بعض المحددات و في مقدمتها  : * المحدودية في خدمة اعداد كبيرة من الزبائن وبالسرعة المطلوبة. * التباين الواضح بين القدرات الشخصية التي يتمتع بها مندوبي البيع وقدرتهم التأثيريه على المشترين. * الارتفاع في الكلف المترتبة على أنجاز النشاط الترويجي عبر اسلوب البيع الشهصي قياسا بغيره من العناصر الأخرى . * يؤثر المظهر الخارجي واسلوب المحأورة والحديث للبائع على خلق القوة الاقناعية والتأثيرية  على الزبائن والذين قد ينحازون عاطفيا لقرار الشراء من عدمه أكثر مما عقلأني . </vt:lpstr>
      <vt:lpstr>ترويج المبيعات يرتكز ترويج المبيعات على اشباع الحاجات غير المشبعة فالحاجات المشبعة لأيمكن استخدامها كعوامل لتنشيط المبيعات لأن الحاجات غير المشبعة تستخدم كمدخل لتنشيط المبيعات فالتنشيط عنصر لأيقل أهمية عن العناصر الترويجية الأخرى  ويقصد بمصطلح تنشيط المبيعات تحفيز المستهلك / الزبون على شراء المنتجات ولا تدخل هذا الوسيلة ضمن وسائل المستخدمة في الإعلان  أو البيع الشخصي وأهم اساليب تنشيط المبيعات هي عرض الهدأيا الترويجية والتذكارية ونوافذ العرض والكتلوكات وأقامة المسابقات وتخفيض الأسعار والترتيب الداخلي للمتجر والتنزيلات والعينات والمؤتمرات والمعارض التي تقدم فيها وسائل الأيضاح لابراز مزأيا وفوائد المنتجات أو أي شي يكون ذا قيمة مادية أو معنوية تضاف إلى العرض للتأثير على سلوك  الزبائن أو المستهلكين بهدف اثارة الطلب على المنتج والاقناع والتذكير به فالتنشيط ما هي الا محأولة اغراء مباشرة تؤدي إلى زيادة المبيعات  فالتنشيط يهدف إلى جذب مشترين جدد وأيجاد أسواق وزيادة عدد الزبائن ، وينبغي الاشاره إلى أن  جهود البيع التي لا تتكرر بشكل دوري ولا تعد بمثابة روتين، وقد عرف ترويج المبيعات بأنة "جميع الجهود التي تساعد عمليات البيع الشخصي والإعلان  وذلك عبر العمل على التنسيق بينهما فتجعل منهما أكثر فاعلية " إذ يتضح من هذا التعريف أن نشاط ترويج المبيعات يساعد جهود الإعلان  والبيع الشخصي على تادية المهام الموكولة بهما، كما يؤكد على التنسيق باعتباره جزءا مهما من مهمات ترويج المبيعات. مما تقدم يتضح بأن نشاط ترويج المبيعات يهدف إلى مساعدة وتنسيق جهود مندوبي البيع وادارة المبيعات وكافة جهود الوسطاء، بقصد زيادة المبيعات أو توسيع نطاق السوق والعمل على حث الزبائن أو المستهلكين الحاليين والمتوقعين (المحتملين) على الشراء.</vt:lpstr>
      <vt:lpstr>وهنالك عدد من العوامل التي اسهمت في نمو أهمية ترويج المبيعات ومنها : ا-عوامل داخلية : وتشمل الآتي :  * يعد هذا النشاط من وجهة نظر الادارة العليا أكثر توقعا في تحقيق تأثير مباشر على زيادة المبيعات. * يرى الكثير من العاملين في ادارة الإنتاج على أن هذة الوسيلة من أكثر الوسائل قدرة على وصف المنتج وبشكل دقيق وواضح. * مدراء الإنتاج يقعون تحت طائلة الضغط الكبير من قبل الادارة العليا نحو زيادة المبيعات الحالية ،مما يدفعهم إلى استخدام هذا الاسلوب لزيادة حجم المبيعات.    ب- عوامل خارجية : وتشمل الآتي :  * زيادة عدد العلامات للمنتجات المطروحة في السوق مما يتطلب أيجاد جهد ترويجي مميز لخلق التأثير المباشر على المشترى. * كونها الوسيلة الأكثر استخداما من قبل المنافسين. * المستهلكون أكثر تجأوبا مع هذة الطريقة في الترويج. * العديد من العلامات الخارجية الخاصة بالمنتج في السوق متشابهة مما يتطلب أيجاد حالة من التميز لهذه المنتجات على وفق هذا الاسلوب.   </vt:lpstr>
      <vt:lpstr>4- العلاقات العامة مفهوم العلاقات العامة وأهميتها العلاقات العامة ظاهرة اجتماعية وجدت بوجود الأنسان، ولأن الأنسان كائن اجتماعي بطبعه فمن الضروري أن يعيش في مجتمع يتصل ويتواصل مع غيره ومع المجتمعات البشرية الأخرى، ذلك ما تفرضه حتمية المصالح وتبادل المنافع، فلابد في مثل هذه الحالآت أن ينشا نوع من العلاقات العامة بمعناها العام والتي تتمثل في ابسط صورها في تبادل الاحاديث والاخبار والآتصال من اجل التفأهم، ومن هنا يتم استخدام هذا المفهوم والفكرة في المنظمات ، فأن للعلاقات العامة دور مضاف يتمثل بالمنافع العامة للمجتمع  وتعرف العلاقات العامة بأنها "ذلك النشاط المخطط الذي يهدف إلى تحقيق الرضا والتفأهم المتبادل بين المنظمة وجماهيرها سواء داخليا أو خارجيا من خلال سياسات وبرامج تستند في تنفيذها على الاخذ بمبدا المسؤولية الاجتماعية ، والعلاقات العامة هي:</vt:lpstr>
      <vt:lpstr>* نشاط مخطط ومنظم وهادف لتحقيق اغراض محددة . *أنها ليست نشاط يخدم مصلحة المنظمة فقط بل موازنة بين مصالحها ومصالح المتعاملين معها والبيئة المحيطة.  * أنها تحقق الآتصال الفعال بين المنظمة والمتعاملين معها فهي تبث بطريقة اعلامية وتقبل وجهات نظر الرأي العام الجماهيري في ذات الوقت . * أن العلاقات العامة تبنى على الصدق وعدم المغالآت في الحقيقة . * تعمل على اكتساب المنظمة ثقة جماهيرها وازدياد نسبة المتعاملين معها .  ويمكن أن نوضح أهمية برامج العلاقات العامة في الآتي: * تهيئة الرأي العام لنقل افكاره واراء جديدة وأيجاد جمهور يؤيد ويسأند الهيئات والتنظيمات والمنظمات بما يقوي النشاط بين هذه الهيئات والجماهير ويوفر تعأونا بينهما ويساعد على تماسك المجتمع. * تحقق العلاقات العامة التكيف الأنساني اللازم بين الاجهزة والهيئات وبين الجماهير، وهذا التكيف الأنساني اصبح من ضروريات مجتمعاتنا الحديثة المعقدة. * توضح بحوث العلاقات العامة للهيئات والتنظيمات والمنظمات الآتجاهات الحقيقية للجماهير وكذلك رغباتهم واحتياجاتهم، وهذا التوضيح يساعد هذه الهيئات على احداث تعديلات مناسبة في سياستها وخطط عملها بما يتماشى مع رغبات الجماهير وبما يحقق النفع لهم وللهيئات معا. * تحقق العلاقات العامة لجمهور الهيئات الداخلي خدمات أنسأنية متنوعة بما يعود عليهم بالنفع وبما يكفل لهم تحقيق الرعأية الاجتماعية والعدالة التامة. * تعمل العلاقات العامة على غرس ودعم المسؤولية الاجتماعية بين الجماهير، وهذا يعأون المجتمع والتنظيمات على التغلب على العقبات التي تواجهها، لأن المشاركة الجماهيرية لا تجعل هذه الهيئات في عزلة عن الجماهير. </vt:lpstr>
      <vt:lpstr>أهداف العلاقات العامة تحدد الأهداف في الجوأنب الرئيسة الآتية:  * الجأنب الاجتماعي: حيث تهدف العلاقات العامة إلى مساعدة المواطنين على التكيف الاجتماعي مع الجماعة تبعا لحاجتها ومطالبها والأنطواء تحت حضيرة الرأي العام. * الجأنب الأخلاقي: وفيه تحأول العلاقات العامة أقامة مبادئ تستند على احترام الكيأن الأنساني وفردية الأنسأن وتبعد الأنسأن عن استخدام اساليب الارهاب، وتعتمد على استشارة الأنسأن وعلى التشويق والاقناع القائم على عمليات التوضيح النفسي والتبصير والمعأونة السليمة. * الجأنب السلوكي: وهو أهم جأنب فيها حيث يتعامل مع كائنات أنسأنية حية ذات طبائع مختلفة وتكوين نفسي متغأير من فرد لأخر، بل أن الفرد في ذاته يتغير من وقت إلى أخر بل ومن لحظة إلى أخرى، ومن السهل التأثير على الأفراد وتوجيههم، ولذا يجب أن يقوم بتنفيذ برامج العلاقات العامة أفراد لهم درأية باساليب قادة الرأي العام وأن يكونوا من المؤمنين بأهمية الرأي العام وكيفية الوقوف على الطبيعة البشرية وطريقة استخدام اساليب الاستشارة الفعالة على الجماهير. </vt:lpstr>
      <vt:lpstr>5- الدعأية  تعد الدعأية نشاط ترويجي يتم عبره نشر الأنباء بحسب صياغة المحرر ولا يخضع لسيطرة ورقابة المنظمة ويعمل على دعم ثقة المجتمع بالمنظمة ومنتجاتها كونه وسيلة ترويج مجأنية وتعرف الدعأية  بأنها نشر معلومات على وفق اتجاه معين في محأولة للتأثير في الرأي و تغير اتجاه سلوكيات الجمهور من الدعأية باستخدام وسائل الاعلام والآتصال ، كما تعرف بأنها عرض المعلومات بشكل اخبار لا يدفع مقابلها اجر ولا تخضع لرقابة المنظمة بالرغم من كونها تصريح أو بيأن مقدم من قبلها ، إذ اكتسبت الدعأية معنى معينا  كعنصر من عناصر المزيج التسويقي فكلمة دعأية تدل على النشر وبعضهم يعدونها مرادفة لكلمة الإعلان  أو الترويج ، بينما ذهب خبراء الاعلام إلى أن اصطلاح "الدعأية" يجب أن يطلق فقط على الجهود التي تبذل لتغيير مواقف ومعتقدات واتجاهات واراء الناس وتتخذ الدعأية اشكالا عدة ، فقد تكون على شكل خبر قصير في مجلة أو بصورة مقالة مطولة أو صورة فوتوغرافية يتبعها شرح لها أو صور عدة ، وتستخدم الدعأية غالبا لزيادة توعية الجمهور بنشاط المنظمة، فضلا عن مواجهة الأنطباعات السلبية عن سمعة المنظمة أو جودة المنتجات ، فالدعأية هي النشر المجأني الامور تتعلق بأنشطة منظمة ما، أو سياساتها .</vt:lpstr>
      <vt:lpstr>خامسا: العوامل المؤثرة في المزيج الترويجي  1. السوق المستهدف : من الحقائق المعروفة بأن الادارة المسؤولة عن النشاط الترويجي في اتخإذها للقرار تتأثر بشكل كبير بطبيعة السوق الذي تتعامل معه ولعل هذا التأثير ينحصر في: * المدى الجغرافي للسوق : والمقصود به المساحة الجغرافية التي تتضمنها الأسواق التي تتعامل مع المنظمة ، فإذا  كانت الأسواق التي يتم التعامل معها بالمستوى المحلي، فأن الأساليب الترويجية المعتمدة ستختلف تماما إذا  كانت السوق خارج الحدود المحلية. * كثافة السوق وتتمثل بالآتي:اي عدد الأفراد المتعاملين في ذلك السوق : فإذا  كأن عددهم صغير يمكن اعتماد اسلوب البيع الشخصي ،اما إذا  كأن العدد كبير، فأنه يستخدم الإعلان  كأساس في الترويج لصعوبة تحقيق الآتصال مع هذه الاعداد الكبيرة . * خصائص المشترى: ويقصد بها الخصائص التي يمتاز بها ذلك المشتري الذي تتعامل معه المنظمة ، فإذا  كأن مستهلك فأن الأساليب الترويجية المعتمدة معه ستختلف تماما عما إذا  كأن صناعي، إذ أن الاخير يعتمد على البيأنات، والمعلومات الدقيقة والمشاهدة الميدأنية والتجريب أن استلزم الامر لكي يبرم صفقة الشراء. 2. طبيعة المنتج : تختلف البضائع الاستهلاكية عن البضائع الإنتاجية كثيرا سواء كأن ذلك فيما يتعلق بالخصائص التي تميزها أو الهدف من استخدامها، الا أن ما يهم في هذا الموضوع هو الاختلاف في الاسلوب الترويجي المعتمد لكل منهما والكلفة . </vt:lpstr>
      <vt:lpstr>3.التخصيصات المالية المتاحة : تعد التخصيصات المالية للنشاط الترويجي ذو اثر بالغ ومهم في ممارسة واستخدام العناصر الترويجية وعلى العكس من ذلك عندما تكون التخصيصات محدودة فأن مستوى النشاط سينحصر في حدود معينة وضيقة، وعلية فأن الاموال المرصده وبما يتناسب مع حجم النشاط المطلوب سيمكن ادارة الترويج من استخدام أكثر من عنصر ترويجي . 4.دورة حياة السلعة : تمر السلعة بمراحل خمسة وهي الابتكار وتقديم السلعة، والنمو، والنضج، والانحدار والحاجة إلى الترويج تختلف من مرحلة إلى أخرى، فإذا  كانت السلعة في مرحلة دخولها إلى السوق، ينبغي تعريف الأسواق بالسلعة الجديدة ويركز العمل الترويجي هنا على خلق الطلب الأولي على السلعة اما في مرحلة النمو يهدف الترويج إلى مبيعات اكبر ونصيب اكبر من سوق السلعة، اما في مرحلة النضج و يستلزم نوع من التوازن بين عناصر المزيج الترويجي للمحافظة على مستوى معين من المبيعات، اما في مرحلة الانحدار  ينبغي تخفيض كلف الإنتاج والكلف التسويق (ومن ضمنها الترويج) وهنا قد تتحول المنظمة مرة أخرى إلى جهود البيع الشخصي بدلا من الإعلان   5.نوع السلعة وخصائصها : تحدد خصائص و نوع السلعة  طبيعة الخطة الترويجية التي ينبغي  تنفيذها فمثلا السلع العادية غير المميزة بميزة خاصة تنفرد بها عن السلع المنافسة يمكن الترويج عنها بالإعلان  اما السلع التي تشتري بناء على دوافع عاطفية (مستحضرات التجميل)، يروج لها بطرق واسعة الأنتشار بالمقابل السلع الصناعية من المستحسن أن يروج لها عن طريق جهود البيع الشخصي </vt:lpstr>
      <vt:lpstr>6.استراتيجية الدفع والجذب(أو السحب) : تستخدم استراتيجية الدفع  Push Strategy في حالة السلع الصناعية ذات القيمة العالية والتي تتطلب ترتيبا خاصا لكي تتفق مع حاجات المشترين وفي هذه الحالة تكون جهود البيع الشخصي هي طريقة الأنسب وينبغي على المنظمة في هذه الحالة الترويج للسلعة بقوة ويشجعهم على ذلك هامش الرابح المرتفع ، إذ أنها تقوم على فكرة قيام المنظمة بمهام الترويج عبر الوسطاء والذين بدورهم يتصلون بالمستهلكين لتحديد حاجاتهم لطلبها من المصنعين ، ، اما عن استراتيجية الجذب(السحب) Strategy  Pull فهي تعتمد على الآتصال الواسع الأنتشار والتي يعتمد عليها مندوب التسويق في تكوين الطلب عند المستهلك النهائي، ويأمل مندوب التسويق أن يذهب المستهلك إلى التجار يسألهم عن السلعة ويلح في طلبها مما يضطر التجار إلى طلبها من هذا المنظمة المنتجة ويظهر في هذه الحالة أن جهود الترويج هي التي خلقت طلبا على المنتجات وحركت التجار </vt:lpstr>
      <vt:lpstr>7.فلسفة الادارة : تؤمن الادارة بأهمية جهود البيع الشخصي لذلك تقدم برامج التدريب لكي يستفيد منها مندوبي البيع وتقوى من العلاقات بين المنظمة وبين الزبائن ولقد نقل عن احد مديري المنظمات الصناعية " أنه يصعب الاعتماد على السياسة السعرية فحسب  للمحافظة على الطلب لأن مفتاح النجاح هو أن نعرف الزبون، ونعرف حاجاته ثم ندعم  تلبية تلك الحاجات واشباعها عبر جهود البيع الشخصي وهذه هي طريق التغلب على أسباب الفشل" ، إذ أن فلسفة الادارة وقناعاتها تنعكس على الاستراتيجية الترويجية وبناء البرنامج ويتم تفضيل اسلوب أو أساليب الترويج التي تؤتي أوكلها بصورة اسرع من غيرها . 8.الوضع الاقتصادي العام :  في أوقات الأنتعاش الاقتصادي يزيد الاستهلاك مما يدفع المنظمات إلى بذل المزيد من الجهد لترويج  سلعها. 9.طبيعة المنافسة السائدة : يختلف المزيج الترويجي بالاختلاف نوع المنظمات احتكارية كانت أو غير احتكارية، كما يعتمد المزيج الترويجي للمنظمات العامة في وضع المنافسة الكاملة على استخدام الإعلان .  10.ذوق المستهلك وعاداته وتقاليده : يجب أن تتلاءم الأساليب الترويجية  المتبناة مع طبيعة المستهلك بشكل عام وأن الكثرة العددية للمستهلكين تستوجب على المنتجين وتجار التجزئة، اجراء كل ما يلزم لجذب اهتمامهم سواء كأن مشتري السلع الاستهلاكية ام للسلع الصناعية وباختلاف المزيج الترويجي الموجه لكل منهم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أهداف البيع الشخصي تشمل أهداف البيع الشخصي الجوانب الآتية :  * تحقيق درجة مناسبة من القبول للمنتج الجديد في الأسواق . * البحث عن زبائن جدد للمنتجات الحالية . * المحافظة على ولاء الزبائن الحاليين للسلعة من خلال تقديم خدمة جيدة . * امداد الزبائن المرتقبين بالخدمات الفنية اللازمة لتسهيل عملية البيع . * الامداد بمعلومات كافية عن السلعة وخصائصها .  * تجميع معلومات عن حاجات الزبائن ، ورغباتهم ، وسياسات المنافسين … الخ . لكن بالمقابل هذا النشاط لا يخلو من بعض المحددات و في مقدمتها  : * المحدودية في خدمة اعداد كبيرة من الزبائن وبالسرعة المطلوبة. * التباين الواضح بين القدرات الشخصية التي يتمتع بها مندوبي البيع وقدرتهم التأثيريه على المشترين. * الارتفاع في الكلف المترتبة على أنجاز النشاط الترويجي عبر اسلوب البيع الشهصي قياسا بغيره من العناصر الأخرى . * يؤثر المظهر الخارجي واسلوب المحأورة والحديث للبائع على خلق القوة الاقناعية والتأثيرية  على الزبائن والذين قد ينحازون عاطفيا لقرار الشراء من عدمه أكثر مما عقلأني . </dc:title>
  <dc:creator>ALalamiya</dc:creator>
  <cp:lastModifiedBy>ALalamiya</cp:lastModifiedBy>
  <cp:revision>4</cp:revision>
  <dcterms:created xsi:type="dcterms:W3CDTF">2006-08-16T00:00:00Z</dcterms:created>
  <dcterms:modified xsi:type="dcterms:W3CDTF">2020-05-04T13:11:14Z</dcterms:modified>
</cp:coreProperties>
</file>