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B8ABB09-4A1D-463E-8065-109CC2B7EFAA}" type="datetimeFigureOut">
              <a:rPr lang="ar-SA" smtClean="0"/>
              <a:t>10/03/1440</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a:lstStyle/>
          <a:p>
            <a:fld id="{0B34F065-1154-456A-91E3-76DE8E75E17B}" type="slidenum">
              <a:rPr lang="ar-SA" smtClean="0"/>
              <a:t>‹#›</a:t>
            </a:fld>
            <a:endParaRPr lang="ar-S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10/03/1440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10/03/1440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10/03/1440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10/03/1440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24800" y="6416675"/>
            <a:ext cx="762000" cy="365125"/>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10/03/1440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10/03/1440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10/03/1440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10/03/1440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10/03/1440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10/03/1440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B8ABB09-4A1D-463E-8065-109CC2B7EFAA}" type="datetimeFigureOut">
              <a:rPr lang="ar-SA" smtClean="0"/>
              <a:t>10/03/1440</a:t>
            </a:fld>
            <a:endParaRPr lang="ar-S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ما الاسواق ؟ </a:t>
            </a:r>
            <a:r>
              <a:rPr lang="ar-IQ" dirty="0" err="1" smtClean="0"/>
              <a:t>ومالذي</a:t>
            </a:r>
            <a:r>
              <a:rPr lang="ar-IQ" dirty="0" smtClean="0"/>
              <a:t> يتم تسويقه</a:t>
            </a:r>
            <a:endParaRPr lang="ar-IQ" dirty="0"/>
          </a:p>
        </p:txBody>
      </p:sp>
    </p:spTree>
    <p:extLst>
      <p:ext uri="{BB962C8B-B14F-4D97-AF65-F5344CB8AC3E}">
        <p14:creationId xmlns:p14="http://schemas.microsoft.com/office/powerpoint/2010/main" val="2507727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16664"/>
          </a:xfrm>
        </p:spPr>
        <p:txBody>
          <a:bodyPr>
            <a:normAutofit/>
          </a:bodyPr>
          <a:lstStyle/>
          <a:p>
            <a:pPr marL="137160" indent="0">
              <a:buNone/>
            </a:pPr>
            <a:endParaRPr lang="ar-IQ" dirty="0"/>
          </a:p>
          <a:p>
            <a:pPr marL="137160" indent="0">
              <a:buNone/>
            </a:pPr>
            <a:r>
              <a:rPr lang="ar-IQ" dirty="0"/>
              <a:t>	</a:t>
            </a:r>
          </a:p>
          <a:p>
            <a:pPr marL="137160" indent="0">
              <a:buNone/>
            </a:pPr>
            <a:r>
              <a:rPr lang="ar-IQ" dirty="0"/>
              <a:t>5.	الأشخاص: أن التسويق الذي يقوم به الشخص المشهور هو أحد الأعمال الرئيسة في وقتنا الحالي، تملك كل شركة رئيسة وكيلاً أو مدير شخصي وترتبط بشبكة من العلاقات العامة. اذ يلجأ العديد من الفنانين </a:t>
            </a:r>
            <a:r>
              <a:rPr lang="ar-IQ" dirty="0" err="1" smtClean="0"/>
              <a:t>والموسيقين</a:t>
            </a:r>
            <a:r>
              <a:rPr lang="ar-IQ" dirty="0" smtClean="0"/>
              <a:t> </a:t>
            </a:r>
            <a:r>
              <a:rPr lang="ar-IQ" dirty="0"/>
              <a:t>والأطباء والمحامين وأصحاب رؤوس الأموال إلى طلب المساعدة من المسوقين المشهورين.</a:t>
            </a:r>
          </a:p>
          <a:p>
            <a:pPr marL="137160" indent="0">
              <a:buNone/>
            </a:pPr>
            <a:r>
              <a:rPr lang="ar-IQ" dirty="0"/>
              <a:t>6.	الأماكن: تتنافس المدن والولايات والمناطق وكل البلدان فيما بينها في سبيل كسب السواح والمصانع والمراكز التجارية والبنايات السكنية الحديثة. ويشمل </a:t>
            </a:r>
            <a:r>
              <a:rPr lang="ar-IQ" dirty="0" err="1"/>
              <a:t>مسوقوا</a:t>
            </a:r>
            <a:r>
              <a:rPr lang="ar-IQ" dirty="0"/>
              <a:t> المكان اختصاص التطوير الاقتصادي ووكلاء بيع العقارات العامة والمصارف التجارية </a:t>
            </a:r>
            <a:r>
              <a:rPr lang="ar-IQ" dirty="0" smtClean="0"/>
              <a:t>و وكلات </a:t>
            </a:r>
            <a:r>
              <a:rPr lang="ar-IQ" dirty="0"/>
              <a:t>العلاقات العامة والدعاية.</a:t>
            </a:r>
          </a:p>
          <a:p>
            <a:pPr marL="137160" indent="0">
              <a:buNone/>
            </a:pPr>
            <a:endParaRPr lang="ar-IQ" dirty="0"/>
          </a:p>
        </p:txBody>
      </p:sp>
    </p:spTree>
    <p:extLst>
      <p:ext uri="{BB962C8B-B14F-4D97-AF65-F5344CB8AC3E}">
        <p14:creationId xmlns:p14="http://schemas.microsoft.com/office/powerpoint/2010/main" val="4181402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96"/>
          </a:xfrm>
        </p:spPr>
        <p:txBody>
          <a:bodyPr>
            <a:normAutofit lnSpcReduction="10000"/>
          </a:bodyPr>
          <a:lstStyle/>
          <a:p>
            <a:pPr marL="137160" indent="0">
              <a:buNone/>
            </a:pPr>
            <a:endParaRPr lang="ar-IQ" dirty="0"/>
          </a:p>
          <a:p>
            <a:pPr marL="137160" indent="0">
              <a:buNone/>
            </a:pPr>
            <a:r>
              <a:rPr lang="ar-IQ" dirty="0"/>
              <a:t>7.	الملكية الشخصية: تعد الملكية الشخصية من الحقوق الغير ملموسة للملكية الخاصة كأن يكون عقاراً وهو ملكية حقيقية أو أن يكون ملكية مالية على شكل أسهم وسندات. ويمكن شراء وبيع هذه الملكيات وهذا يتطلب تسويق، فوكلاء العقار يعملون </a:t>
            </a:r>
            <a:r>
              <a:rPr lang="ar-IQ" dirty="0" err="1"/>
              <a:t>لاجل</a:t>
            </a:r>
            <a:r>
              <a:rPr lang="ar-IQ" dirty="0"/>
              <a:t> ملكيتهم الخاصة لكي يبيعوا أو يشتروا عقاراً سكنياً أو تجارياً وقد دخلت بصورة مؤثرة الشركات البنوك الاستثمارية في أمان التسويق لكل من المستثمرين سواء كانوا أفراد أو شركات.</a:t>
            </a:r>
          </a:p>
          <a:p>
            <a:pPr marL="137160" indent="0">
              <a:buNone/>
            </a:pPr>
            <a:r>
              <a:rPr lang="ar-IQ" dirty="0"/>
              <a:t>8.	المنظمات: تعمل المنظمات بجد وفاعلية ببناء صورة قوية وفريدة ورائعة في عقول عامة الشعب وتصرف الشركات الأموال لتحقيق كيانها الخاص كشركة </a:t>
            </a:r>
            <a:r>
              <a:rPr lang="en-US" dirty="0"/>
              <a:t>PHLIPS  </a:t>
            </a:r>
            <a:r>
              <a:rPr lang="ar-IQ" dirty="0"/>
              <a:t>وشركة الإلكترونيات الهولندية التي أخذت على عاتقها رفع شعار " دعنا نعمل أفضل الأشياء" وفي المملكة المتحدة استطاعت شركة </a:t>
            </a:r>
            <a:r>
              <a:rPr lang="en-US" dirty="0"/>
              <a:t>Tesco </a:t>
            </a:r>
            <a:r>
              <a:rPr lang="ar-IQ" dirty="0"/>
              <a:t>من رفع شعار "الكل يجب أن يبدي المساعدة ولو كان قليلاً".</a:t>
            </a:r>
          </a:p>
          <a:p>
            <a:pPr marL="137160" indent="0">
              <a:buNone/>
            </a:pPr>
            <a:endParaRPr lang="ar-IQ" dirty="0"/>
          </a:p>
        </p:txBody>
      </p:sp>
    </p:spTree>
    <p:extLst>
      <p:ext uri="{BB962C8B-B14F-4D97-AF65-F5344CB8AC3E}">
        <p14:creationId xmlns:p14="http://schemas.microsoft.com/office/powerpoint/2010/main" val="3199373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60680"/>
          </a:xfrm>
        </p:spPr>
        <p:txBody>
          <a:bodyPr/>
          <a:lstStyle/>
          <a:p>
            <a:pPr marL="137160" indent="0">
              <a:buNone/>
            </a:pPr>
            <a:endParaRPr lang="ar-IQ" dirty="0"/>
          </a:p>
          <a:p>
            <a:pPr marL="137160" indent="0">
              <a:buNone/>
            </a:pPr>
            <a:r>
              <a:rPr lang="ar-IQ" dirty="0"/>
              <a:t>9.	المعلومات: يمكن صناعة وتسويق المعلومات كمنتج وهذا ما تقوم به بالضبط المدارس والجامعات اذ تنتج وتوزع وبسعر محدد طلبة ومجتمعات وتسوق الموسوعات والكتب العلمية . وتقوم المجلات بعرض المعلومات الواسعة حول عالم السيارات وعالم الحاسوب كمجلة (الطريق والمسار) ومجلة (بايت). أن عملية إنتاج وتعبئة وتوزيع المعلومات هي احدى الصناعات الرئيسة لمجتمعاتنا المعاصرة.</a:t>
            </a:r>
          </a:p>
          <a:p>
            <a:pPr marL="137160" indent="0">
              <a:buNone/>
            </a:pPr>
            <a:r>
              <a:rPr lang="ar-IQ" dirty="0"/>
              <a:t>10.	</a:t>
            </a:r>
            <a:r>
              <a:rPr lang="ar-IQ"/>
              <a:t>الأفكار: يشمل كل سوق يعرض سلعه وخدماته فكرة أساسية اذ تقوم الفكرة بترويج المنتج وتدخل كنمط دعائي في التسويق.</a:t>
            </a:r>
          </a:p>
          <a:p>
            <a:pPr marL="137160" indent="0">
              <a:buNone/>
            </a:pPr>
            <a:endParaRPr lang="ar-IQ" dirty="0"/>
          </a:p>
        </p:txBody>
      </p:sp>
    </p:spTree>
    <p:extLst>
      <p:ext uri="{BB962C8B-B14F-4D97-AF65-F5344CB8AC3E}">
        <p14:creationId xmlns:p14="http://schemas.microsoft.com/office/powerpoint/2010/main" val="466475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ما هي انواع الاسواق ؟ </a:t>
            </a:r>
            <a:endParaRPr lang="ar-IQ" dirty="0"/>
          </a:p>
        </p:txBody>
      </p:sp>
      <p:sp>
        <p:nvSpPr>
          <p:cNvPr id="3" name="Content Placeholder 2"/>
          <p:cNvSpPr>
            <a:spLocks noGrp="1"/>
          </p:cNvSpPr>
          <p:nvPr>
            <p:ph idx="1"/>
          </p:nvPr>
        </p:nvSpPr>
        <p:spPr/>
        <p:txBody>
          <a:bodyPr>
            <a:normAutofit lnSpcReduction="10000"/>
          </a:bodyPr>
          <a:lstStyle/>
          <a:p>
            <a:pPr marL="137160" indent="0">
              <a:buNone/>
            </a:pPr>
            <a:r>
              <a:rPr lang="ar-IQ" dirty="0"/>
              <a:t>من ناحية تقليدية يعرف السوق بأنه "ذلك المكان الذي يلتقي فيه البائعون والمشترون لبيع وشراء السلع , ويصف علماء الاقتصاد السوق بأنه " مجموعة من المشترين والبائعين الذين يجرون التعامل على منتج خاص او منتج عام مثل سوق الإسكان وسوق البذور، وقد أهتم الاقتصاديون الجدد بمثل هذه الأسواق وتم رسم مخططات توضيحية تبين الأسواق الرئيسة الخمسة وتشعباتها المتصلة بها ، اذ يذهب المصنعون إلى أسواق المصادر (أسواق المواد الأولية ، أسواق اليد العاملة، أسواق الأموال) لكي يشتروا مصادر ويحولونها إلى سلع وخدمات ويبيعوا المنتجات النهائية إلى الوسطاء الذين يقومون بدورها في بيعها إلى الزبائن ويبيع الزبائن جهدهم العلمي مقابل استلامهم الأموال التي سوف يدفعونها لشراء تلك السلع والخدمات. تؤلف الأسواق التالية الأسواق الرئيسة : كسوق الزبون وسوق الأعمال والسوق الدولي والسوق </a:t>
            </a:r>
            <a:r>
              <a:rPr lang="ar-IQ" dirty="0" err="1"/>
              <a:t>اللاربحي</a:t>
            </a:r>
            <a:r>
              <a:rPr lang="ar-IQ" dirty="0"/>
              <a:t>.</a:t>
            </a:r>
          </a:p>
        </p:txBody>
      </p:sp>
    </p:spTree>
    <p:extLst>
      <p:ext uri="{BB962C8B-B14F-4D97-AF65-F5344CB8AC3E}">
        <p14:creationId xmlns:p14="http://schemas.microsoft.com/office/powerpoint/2010/main" val="2176234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 indent="0">
              <a:buNone/>
            </a:pPr>
            <a:endParaRPr lang="ar-IQ" dirty="0"/>
          </a:p>
          <a:p>
            <a:pPr marL="137160" indent="0">
              <a:buNone/>
            </a:pPr>
            <a:r>
              <a:rPr lang="ar-IQ" dirty="0"/>
              <a:t>1.	أسواق الزبون  </a:t>
            </a:r>
            <a:r>
              <a:rPr lang="en-US" dirty="0"/>
              <a:t>Consumer Markets: </a:t>
            </a:r>
            <a:r>
              <a:rPr lang="ar-IQ" dirty="0"/>
              <a:t>تبيع الشركات سلع وخدمات الزبون مثل المشروبات الغازية ، ومواد التجميل والسفر الجوي والأحذية الرياضية والمعدات التي تنتج بصورة مؤثرة ورائعة. وتعتمد قوة أي ماركة تجارية على تطوير المنتج والتعبئة والتأكد من توفر المنتج في الأسواق وعملية توفر الاتصالات الجيدة والخدمة الموثوق بها . </a:t>
            </a:r>
          </a:p>
          <a:p>
            <a:pPr marL="137160" indent="0">
              <a:buNone/>
            </a:pPr>
            <a:endParaRPr lang="ar-IQ" dirty="0"/>
          </a:p>
        </p:txBody>
      </p:sp>
    </p:spTree>
    <p:extLst>
      <p:ext uri="{BB962C8B-B14F-4D97-AF65-F5344CB8AC3E}">
        <p14:creationId xmlns:p14="http://schemas.microsoft.com/office/powerpoint/2010/main" val="2195657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 indent="0">
              <a:buNone/>
            </a:pPr>
            <a:r>
              <a:rPr lang="ar-IQ" dirty="0"/>
              <a:t>2.	أسواق الأعمال </a:t>
            </a:r>
            <a:r>
              <a:rPr lang="en-US" dirty="0"/>
              <a:t>Business Markets: </a:t>
            </a:r>
            <a:r>
              <a:rPr lang="ar-IQ" dirty="0"/>
              <a:t>الشركات التي تبيع سلعا وخدمات تجارية غالبا ما تتعامل مع مشترين محترفين ذوي خبرة وتدريب عالي لديهم المهارة في تقيم المعروضات التنافسية . إن مشتري شركات الأعمال يشتري سلعا من اجل عمل أو إعادة بيع المنتج إلى اشخصا آخرين مقابل الربح . ويجب إن يفهم </a:t>
            </a:r>
            <a:r>
              <a:rPr lang="ar-IQ" dirty="0" err="1"/>
              <a:t>مسوقوا</a:t>
            </a:r>
            <a:r>
              <a:rPr lang="ar-IQ" dirty="0"/>
              <a:t> شركات بان منتجاتهم سوف تساعد هؤلاء المشترين في تحقيق عائد مرتفع وبكلفة قليلة ويمكن إن يلعب الإعلان دورا في نمو البيع بالإضافة الدور الذي يلعبه السعر وقوة المبيعات وسمعة الشركة وجودة منتجاتها . </a:t>
            </a:r>
          </a:p>
        </p:txBody>
      </p:sp>
    </p:spTree>
    <p:extLst>
      <p:ext uri="{BB962C8B-B14F-4D97-AF65-F5344CB8AC3E}">
        <p14:creationId xmlns:p14="http://schemas.microsoft.com/office/powerpoint/2010/main" val="862410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84616"/>
          </a:xfrm>
        </p:spPr>
        <p:txBody>
          <a:bodyPr>
            <a:normAutofit/>
          </a:bodyPr>
          <a:lstStyle/>
          <a:p>
            <a:pPr marL="137160" indent="0">
              <a:buNone/>
            </a:pPr>
            <a:endParaRPr lang="ar-IQ" dirty="0"/>
          </a:p>
          <a:p>
            <a:pPr marL="137160" indent="0">
              <a:buNone/>
            </a:pPr>
            <a:r>
              <a:rPr lang="ar-IQ" dirty="0"/>
              <a:t>3.	الأسواق العالمية </a:t>
            </a:r>
            <a:r>
              <a:rPr lang="en-US" dirty="0"/>
              <a:t>Global Markets: </a:t>
            </a:r>
            <a:r>
              <a:rPr lang="ar-IQ" dirty="0"/>
              <a:t>إن الشركات التي تبيع السلع والخدمات في الأسواق العالمية تواجه قرارات وتحديات إضافية إذ يجب عليها أن تقرر أي بلد تدخل وكيف تدخل ذلك البلد هل على شكل (مصدر، وكيل ، شريك متحد ، مصنع متعاقد ومصنع وحيد) وكذلك يجب أن تتبنى خصائص السلع والخدمات التي تنجها لكل بلد وما هو السعر المحدد لمختلف البلدان وما هي وسائل الاتصال المختلفة التي تتلاءم مع ثقافات كل بلد، أن هذه القرارات يجب أن تتخذ في مواجهة المتطلبات المختلفة لعمليات الشراء والمفاوضة والملكية العامة وخاصة على أساس الثقافة </a:t>
            </a:r>
            <a:r>
              <a:rPr lang="ar-IQ" dirty="0" err="1"/>
              <a:t>والغة</a:t>
            </a:r>
            <a:r>
              <a:rPr lang="ar-IQ" dirty="0"/>
              <a:t> المختلفة ووفق الأنظمة السياسية والتشريعات القانونية ولا ننسى عملة ذلك البلد وقيمتها الشرائية.</a:t>
            </a:r>
          </a:p>
          <a:p>
            <a:pPr marL="137160" indent="0">
              <a:buNone/>
            </a:pPr>
            <a:endParaRPr lang="ar-IQ" dirty="0"/>
          </a:p>
        </p:txBody>
      </p:sp>
    </p:spTree>
    <p:extLst>
      <p:ext uri="{BB962C8B-B14F-4D97-AF65-F5344CB8AC3E}">
        <p14:creationId xmlns:p14="http://schemas.microsoft.com/office/powerpoint/2010/main" val="3661752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28632"/>
          </a:xfrm>
        </p:spPr>
        <p:txBody>
          <a:bodyPr/>
          <a:lstStyle/>
          <a:p>
            <a:pPr marL="137160" indent="0">
              <a:buNone/>
            </a:pPr>
            <a:endParaRPr lang="ar-IQ" dirty="0"/>
          </a:p>
          <a:p>
            <a:pPr marL="137160" indent="0">
              <a:buNone/>
            </a:pPr>
            <a:r>
              <a:rPr lang="ar-IQ" dirty="0"/>
              <a:t>4.	الأسواق الحكومية </a:t>
            </a:r>
            <a:r>
              <a:rPr lang="ar-IQ" dirty="0" err="1"/>
              <a:t>واللاربحية</a:t>
            </a:r>
            <a:r>
              <a:rPr lang="ar-IQ" dirty="0"/>
              <a:t> </a:t>
            </a:r>
            <a:r>
              <a:rPr lang="en-US" dirty="0"/>
              <a:t>Nonprofit and Government Markets: </a:t>
            </a:r>
            <a:r>
              <a:rPr lang="ar-IQ" dirty="0"/>
              <a:t>إن الشركات التي تبيع سلعها إلى المنظمات </a:t>
            </a:r>
            <a:r>
              <a:rPr lang="ar-IQ" dirty="0" err="1"/>
              <a:t>اللاربحية</a:t>
            </a:r>
            <a:r>
              <a:rPr lang="ar-IQ" dirty="0"/>
              <a:t> كدور العبادة والجامعات والمنظمات الخيرية والوكالات الحكومية تحتاج إن تسعر سلعها بدقة لأن هذه المنظمات لديها قوة شرائية محدودة مع أن الأسعار المنخفضة قد تؤثر على خصائص وجودة المنتجات التي </a:t>
            </a:r>
            <a:r>
              <a:rPr lang="ar-IQ" dirty="0" smtClean="0"/>
              <a:t>تقدمها المنظمة. </a:t>
            </a:r>
            <a:endParaRPr lang="ar-IQ" dirty="0"/>
          </a:p>
          <a:p>
            <a:pPr marL="137160" indent="0">
              <a:buNone/>
            </a:pPr>
            <a:endParaRPr lang="ar-IQ" dirty="0"/>
          </a:p>
        </p:txBody>
      </p:sp>
    </p:spTree>
    <p:extLst>
      <p:ext uri="{BB962C8B-B14F-4D97-AF65-F5344CB8AC3E}">
        <p14:creationId xmlns:p14="http://schemas.microsoft.com/office/powerpoint/2010/main" val="97501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ما الذي يم تسويقه</a:t>
            </a:r>
            <a:endParaRPr lang="ar-IQ" dirty="0"/>
          </a:p>
        </p:txBody>
      </p:sp>
      <p:sp>
        <p:nvSpPr>
          <p:cNvPr id="3" name="Content Placeholder 2"/>
          <p:cNvSpPr>
            <a:spLocks noGrp="1"/>
          </p:cNvSpPr>
          <p:nvPr>
            <p:ph idx="1"/>
          </p:nvPr>
        </p:nvSpPr>
        <p:spPr/>
        <p:txBody>
          <a:bodyPr/>
          <a:lstStyle/>
          <a:p>
            <a:pPr marL="137160" indent="0">
              <a:buNone/>
            </a:pPr>
            <a:r>
              <a:rPr lang="ar-IQ" dirty="0"/>
              <a:t>تشمل وظيفة أفراد التسويق (10) أنواع أهمها تسويق السلع، الخدمات، الخبرات، الأحداث، الأشخاص، الأماكن، الملكيات الشخصية، المنظمات ، المعلومات وأخيرا الأفكار.</a:t>
            </a:r>
          </a:p>
          <a:p>
            <a:pPr marL="137160" indent="0">
              <a:buNone/>
            </a:pPr>
            <a:r>
              <a:rPr lang="ar-IQ" dirty="0"/>
              <a:t>1.	السلع: تؤلف السلع المادية حجماً كبيراً من جهد إنتاج وتسويق البلدان. ففي كل سنة تسوق الشركات الأمريكية وحدها بلايين من المنتجات الغذائية المعلبة والطازجة وملايين من السيارات والثلاجات وأجهزة التلفاز والمكائن ومختلف الآلات التي تدخل في اقتصادنا الحديث. وبتقنية الانترنيت تسنى للشركات والأفراد من تسويق بضائعهم بفعالية.</a:t>
            </a:r>
          </a:p>
          <a:p>
            <a:pPr marL="137160" indent="0">
              <a:buNone/>
            </a:pPr>
            <a:endParaRPr lang="ar-IQ" dirty="0"/>
          </a:p>
        </p:txBody>
      </p:sp>
    </p:spTree>
    <p:extLst>
      <p:ext uri="{BB962C8B-B14F-4D97-AF65-F5344CB8AC3E}">
        <p14:creationId xmlns:p14="http://schemas.microsoft.com/office/powerpoint/2010/main" val="3991091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56624"/>
          </a:xfrm>
        </p:spPr>
        <p:txBody>
          <a:bodyPr>
            <a:normAutofit/>
          </a:bodyPr>
          <a:lstStyle/>
          <a:p>
            <a:pPr marL="137160" indent="0">
              <a:buNone/>
            </a:pPr>
            <a:endParaRPr lang="ar-IQ" dirty="0"/>
          </a:p>
          <a:p>
            <a:pPr marL="137160" indent="0">
              <a:buNone/>
            </a:pPr>
            <a:r>
              <a:rPr lang="ar-IQ" dirty="0"/>
              <a:t>2.	الخدمات: بسبب تقدم الاقتصاديات اسهم ذلك في نمو حصة كبيرة من أنشطتها التي ركزت على إنتاج الخدمات ، اذ </a:t>
            </a:r>
            <a:r>
              <a:rPr lang="ar-IQ" dirty="0" smtClean="0"/>
              <a:t>يتألف </a:t>
            </a:r>
            <a:r>
              <a:rPr lang="ar-IQ" dirty="0"/>
              <a:t>اقتصاد الولايات الأمريكية المعاصرة (30-70)خدمة مقارنة بنسبة البضائع. وتشمل هذه الخدمات العمل في خطوط الطيران الجوية والفنادق وشركات إدامة السيارات والحلاقين وذوي المهن المتخصصة بعمليات التجميل وكذلك تشمل الخدمات أولئك الأفراد المحترفون الذين يعملون ضمن الشركات كالمحاسبين والصيارفة والحقوقيين والمهندسين والأطباء ومبرمجي </a:t>
            </a:r>
            <a:r>
              <a:rPr lang="ar-IQ" dirty="0" err="1"/>
              <a:t>البرامجيات</a:t>
            </a:r>
            <a:r>
              <a:rPr lang="ar-IQ" dirty="0"/>
              <a:t>، واستشاري الإدارة. وتتألف معظم العروض التسويقية من مزيج متوفر من السلع والخدمات فعلى سبيل المثال في مطاعم الوجبة السريعة يستهلك الزبون سلعة وخدمة.</a:t>
            </a:r>
          </a:p>
          <a:p>
            <a:pPr marL="137160" indent="0">
              <a:buNone/>
            </a:pPr>
            <a:endParaRPr lang="ar-IQ" dirty="0"/>
          </a:p>
        </p:txBody>
      </p:sp>
    </p:spTree>
    <p:extLst>
      <p:ext uri="{BB962C8B-B14F-4D97-AF65-F5344CB8AC3E}">
        <p14:creationId xmlns:p14="http://schemas.microsoft.com/office/powerpoint/2010/main" val="165483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37160" indent="0">
              <a:buNone/>
            </a:pPr>
            <a:r>
              <a:rPr lang="ar-IQ" dirty="0" smtClean="0"/>
              <a:t>3. الأحداث</a:t>
            </a:r>
            <a:r>
              <a:rPr lang="ar-IQ" dirty="0"/>
              <a:t>: يثمن المسوقون الوقت الذي يرتبط بالأحداث مثل وقت المعارض التجارية الكبرى </a:t>
            </a:r>
            <a:r>
              <a:rPr lang="ar-IQ" dirty="0" err="1"/>
              <a:t>والأداءات</a:t>
            </a:r>
            <a:r>
              <a:rPr lang="ar-IQ" dirty="0"/>
              <a:t> الفنية واحتفالات تأسيس الشركات السنوية. أن الأحداث المهمة كالألعاب العالمية والأولمبية وكأس العالم أحداث تحفز الشركات والأفراد من أجل تسويق بضائعهم.</a:t>
            </a:r>
          </a:p>
          <a:p>
            <a:pPr marL="137160" indent="0">
              <a:buNone/>
            </a:pPr>
            <a:r>
              <a:rPr lang="ar-IQ" dirty="0" smtClean="0"/>
              <a:t>4. التجارب </a:t>
            </a:r>
            <a:r>
              <a:rPr lang="ar-IQ" dirty="0"/>
              <a:t>: بواسطة التركيز على بعض الخدمات والسلع يمكن للشركة ان تجد وتأسس خبرات تسويقية، على سبيل المثال المملكة السحرية </a:t>
            </a:r>
            <a:r>
              <a:rPr lang="en-US" dirty="0"/>
              <a:t>Disney </a:t>
            </a:r>
            <a:r>
              <a:rPr lang="ar-IQ" dirty="0"/>
              <a:t>الذي يمثل صورة من صور تسويق التجارب والخبرات وهنالك سوق لنشر الخبرات واكتسابها نحو قضاء أسبوع كامل في نادي ترفيهي لكرة السلة أو حضور حفلة موسيقية أو تسلق جبل </a:t>
            </a:r>
            <a:r>
              <a:rPr lang="en-US" dirty="0"/>
              <a:t>Everest .</a:t>
            </a:r>
          </a:p>
          <a:p>
            <a:pPr marL="137160" indent="0">
              <a:buNone/>
            </a:pPr>
            <a:endParaRPr lang="ar-IQ" dirty="0"/>
          </a:p>
        </p:txBody>
      </p:sp>
    </p:spTree>
    <p:extLst>
      <p:ext uri="{BB962C8B-B14F-4D97-AF65-F5344CB8AC3E}">
        <p14:creationId xmlns:p14="http://schemas.microsoft.com/office/powerpoint/2010/main" val="295952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285</Words>
  <Application>Microsoft Office PowerPoint</Application>
  <PresentationFormat>On-screen Show (4:3)</PresentationFormat>
  <Paragraphs>27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ما الاسواق ؟ ومالذي يتم تسويقه</vt:lpstr>
      <vt:lpstr>ما هي انواع الاسواق ؟ </vt:lpstr>
      <vt:lpstr>PowerPoint Presentation</vt:lpstr>
      <vt:lpstr>PowerPoint Presentation</vt:lpstr>
      <vt:lpstr>PowerPoint Presentation</vt:lpstr>
      <vt:lpstr>PowerPoint Presentation</vt:lpstr>
      <vt:lpstr>ما الذي يم تسويقه</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 الاسواق ؟ ومالذي يتم تسويقه</dc:title>
  <dc:creator>master</dc:creator>
  <cp:lastModifiedBy>Maher</cp:lastModifiedBy>
  <cp:revision>2</cp:revision>
  <dcterms:created xsi:type="dcterms:W3CDTF">2018-11-17T21:09:23Z</dcterms:created>
  <dcterms:modified xsi:type="dcterms:W3CDTF">2018-11-17T21:22:19Z</dcterms:modified>
</cp:coreProperties>
</file>