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6" r:id="rId2"/>
    <p:sldId id="256" r:id="rId3"/>
    <p:sldId id="257" r:id="rId4"/>
    <p:sldId id="258" r:id="rId5"/>
    <p:sldId id="259" r:id="rId6"/>
    <p:sldId id="260" r:id="rId7"/>
    <p:sldId id="266"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19/03/1440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4800" dirty="0" smtClean="0"/>
              <a:t>محاضرات السلوك التنظيمي وحقوق </a:t>
            </a:r>
            <a:r>
              <a:rPr lang="ar-IQ" sz="4800" dirty="0" err="1" smtClean="0"/>
              <a:t>الانسان</a:t>
            </a:r>
            <a:endParaRPr lang="ar-IQ" sz="4800" dirty="0"/>
          </a:p>
        </p:txBody>
      </p:sp>
      <p:sp>
        <p:nvSpPr>
          <p:cNvPr id="3" name="عنوان فرعي 2"/>
          <p:cNvSpPr>
            <a:spLocks noGrp="1"/>
          </p:cNvSpPr>
          <p:nvPr>
            <p:ph type="subTitle" idx="1"/>
          </p:nvPr>
        </p:nvSpPr>
        <p:spPr/>
        <p:txBody>
          <a:bodyPr>
            <a:normAutofit/>
          </a:bodyPr>
          <a:lstStyle/>
          <a:p>
            <a:pPr algn="ctr"/>
            <a:r>
              <a:rPr lang="ar-IQ" sz="4800" b="1" dirty="0" err="1"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الاستاذ</a:t>
            </a:r>
            <a:r>
              <a:rPr lang="ar-IQ" sz="48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 المساعد عالية جواد محمد علي </a:t>
            </a:r>
          </a:p>
          <a:p>
            <a:pPr algn="ctr"/>
            <a:r>
              <a:rPr lang="ar-IQ" sz="48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قسم </a:t>
            </a:r>
            <a:r>
              <a:rPr lang="ar-IQ" sz="4800" b="1" dirty="0" err="1"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ادارة</a:t>
            </a:r>
            <a:r>
              <a:rPr lang="ar-IQ" sz="48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 </a:t>
            </a:r>
            <a:r>
              <a:rPr lang="ar-IQ" sz="4800" b="1" dirty="0" err="1"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الاعمال</a:t>
            </a:r>
            <a:endParaRPr lang="ar-IQ" sz="48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smtClean="0"/>
              <a:t>أ</a:t>
            </a:r>
            <a:r>
              <a:rPr lang="ar-SA" b="1" u="sng" dirty="0" smtClean="0"/>
              <a:t>لإدراك</a:t>
            </a:r>
            <a:endParaRPr lang="ar-IQ" dirty="0"/>
          </a:p>
        </p:txBody>
      </p:sp>
      <p:sp>
        <p:nvSpPr>
          <p:cNvPr id="3" name="عنصر نائب للمحتوى 2"/>
          <p:cNvSpPr>
            <a:spLocks noGrp="1"/>
          </p:cNvSpPr>
          <p:nvPr>
            <p:ph idx="1"/>
          </p:nvPr>
        </p:nvSpPr>
        <p:spPr/>
        <p:txBody>
          <a:bodyPr>
            <a:normAutofit fontScale="92500" lnSpcReduction="20000"/>
          </a:bodyPr>
          <a:lstStyle/>
          <a:p>
            <a:r>
              <a:rPr lang="ar-SA" b="1" u="sng" dirty="0" smtClean="0"/>
              <a:t>مفهوم الإدراك</a:t>
            </a:r>
            <a:endParaRPr lang="en-US" dirty="0" smtClean="0"/>
          </a:p>
          <a:p>
            <a:pPr lvl="0"/>
            <a:r>
              <a:rPr lang="ar-DZ" b="1" dirty="0" smtClean="0"/>
              <a:t>يعرف </a:t>
            </a:r>
            <a:r>
              <a:rPr lang="ar-DZ" b="1" dirty="0" err="1" smtClean="0"/>
              <a:t>روبنس</a:t>
            </a:r>
            <a:r>
              <a:rPr lang="ar-DZ" b="1" dirty="0" smtClean="0"/>
              <a:t> (</a:t>
            </a:r>
            <a:r>
              <a:rPr lang="fr-FR" b="1" dirty="0" smtClean="0"/>
              <a:t>Robbins</a:t>
            </a:r>
            <a:r>
              <a:rPr lang="ar-DZ" b="1" dirty="0" smtClean="0"/>
              <a:t>) </a:t>
            </a:r>
            <a:r>
              <a:rPr lang="ar-SA" b="1" dirty="0" smtClean="0"/>
              <a:t>الإدراك </a:t>
            </a:r>
            <a:r>
              <a:rPr lang="ar-DZ" b="1" dirty="0" smtClean="0"/>
              <a:t>بأنه "العملية التي من خلالها ينظم ويترجم الأفراد انطباعاتهم الحسية من أجل أن يعطوا لها معنى لما يدور داخل بيئتهم".</a:t>
            </a:r>
            <a:endParaRPr lang="en-US" dirty="0" smtClean="0"/>
          </a:p>
          <a:p>
            <a:pPr lvl="0"/>
            <a:r>
              <a:rPr lang="ar-DZ" b="1" dirty="0" smtClean="0"/>
              <a:t>يعرف كيني</a:t>
            </a:r>
            <a:r>
              <a:rPr lang="ar-SA" b="1" dirty="0" smtClean="0"/>
              <a:t>كي</a:t>
            </a:r>
            <a:r>
              <a:rPr lang="ar-DZ" b="1" dirty="0" smtClean="0"/>
              <a:t> (</a:t>
            </a:r>
            <a:r>
              <a:rPr lang="fr-FR" b="1" dirty="0" err="1" smtClean="0"/>
              <a:t>Kinicki</a:t>
            </a:r>
            <a:r>
              <a:rPr lang="ar-DZ" b="1" dirty="0" smtClean="0"/>
              <a:t>)  الإدراك بأنه </a:t>
            </a:r>
            <a:r>
              <a:rPr lang="ar-SA" b="1" dirty="0" smtClean="0"/>
              <a:t>"</a:t>
            </a:r>
            <a:r>
              <a:rPr lang="ar-DZ" b="1" dirty="0" smtClean="0"/>
              <a:t>عملية ذهنية تساعدنا في تفسير وفهم ما يحيط بنا".</a:t>
            </a:r>
            <a:endParaRPr lang="en-US" dirty="0" smtClean="0"/>
          </a:p>
          <a:p>
            <a:pPr lvl="0"/>
            <a:r>
              <a:rPr lang="ar-DZ" b="1" dirty="0" smtClean="0"/>
              <a:t>يعرف </a:t>
            </a:r>
            <a:r>
              <a:rPr lang="ar-SA" b="1" dirty="0" err="1" smtClean="0"/>
              <a:t>قيبسون</a:t>
            </a:r>
            <a:r>
              <a:rPr lang="ar-SA" b="1" dirty="0" smtClean="0"/>
              <a:t> </a:t>
            </a:r>
            <a:r>
              <a:rPr lang="ar-DZ" b="1" dirty="0" smtClean="0"/>
              <a:t> (</a:t>
            </a:r>
            <a:r>
              <a:rPr lang="fr-FR" b="1" dirty="0" smtClean="0"/>
              <a:t>Gibson</a:t>
            </a:r>
            <a:r>
              <a:rPr lang="ar-DZ" b="1" dirty="0" smtClean="0"/>
              <a:t>) الإدراك بأنه </a:t>
            </a:r>
            <a:r>
              <a:rPr lang="ar-SA" b="1" dirty="0" smtClean="0"/>
              <a:t>"</a:t>
            </a:r>
            <a:r>
              <a:rPr lang="ar-DZ" b="1" dirty="0" smtClean="0"/>
              <a:t>عملية تنظيم المعلومات الواردة من البيئة بحيث تؤدي معنى</a:t>
            </a:r>
            <a:r>
              <a:rPr lang="ar-SA" b="1" dirty="0" smtClean="0"/>
              <a:t>".</a:t>
            </a:r>
            <a:endParaRPr lang="en-US" dirty="0" smtClean="0"/>
          </a:p>
          <a:p>
            <a:r>
              <a:rPr lang="ar-SA" b="1" dirty="0" smtClean="0"/>
              <a:t> </a:t>
            </a:r>
            <a:endParaRPr lang="en-US" dirty="0" smtClean="0"/>
          </a:p>
          <a:p>
            <a:r>
              <a:rPr lang="ar-SA" b="1" dirty="0" smtClean="0"/>
              <a:t>نستنتج من التعاريف السابقة أن:</a:t>
            </a:r>
            <a:endParaRPr lang="en-US" dirty="0" smtClean="0"/>
          </a:p>
          <a:p>
            <a:r>
              <a:rPr lang="ar-SA" b="1" dirty="0" smtClean="0"/>
              <a:t>الإدراك هو معرفة ذهنية يقوم فيها الفرد باستقبال المعلومات المرتبطة بالمثيرات وتنظيمها وتفسيرها وإعطائها معاني خاصة قد تختلف عن الواقع ثم التصرف وفق هذا المعنى</a:t>
            </a:r>
            <a:endParaRPr lang="ar-IQ" dirty="0" smtClean="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التعلم</a:t>
            </a:r>
            <a:r>
              <a:rPr lang="ar-IQ" b="1" smtClean="0"/>
              <a:t> التنظيمي</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b="1" dirty="0" smtClean="0"/>
              <a:t>التعلم بأنه :</a:t>
            </a:r>
            <a:endParaRPr lang="en-US" dirty="0" smtClean="0"/>
          </a:p>
          <a:p>
            <a:r>
              <a:rPr lang="ar-SA" b="1" dirty="0" smtClean="0"/>
              <a:t>التغيير الدائم في السلوك والذي يحدث نتيجة الخبرة والممارسة.</a:t>
            </a:r>
            <a:endParaRPr lang="en-US" dirty="0" smtClean="0"/>
          </a:p>
          <a:p>
            <a:r>
              <a:rPr lang="ar-DZ" b="1" dirty="0" smtClean="0"/>
              <a:t>من هذا التعريف نستنتج ما يلي:</a:t>
            </a:r>
            <a:endParaRPr lang="en-US" dirty="0" smtClean="0"/>
          </a:p>
          <a:p>
            <a:pPr lvl="0"/>
            <a:r>
              <a:rPr lang="ar-DZ" b="1" dirty="0" smtClean="0"/>
              <a:t>أن التعلم يتضمن التغيير(سلبي أو ايجابي)، </a:t>
            </a:r>
            <a:r>
              <a:rPr lang="ar-DZ" b="1" u="sng" dirty="0" smtClean="0"/>
              <a:t>فسلوك الفرد قبل التعلم ليس نفسه بعد التعلم</a:t>
            </a:r>
            <a:r>
              <a:rPr lang="ar-DZ" b="1" dirty="0" smtClean="0"/>
              <a:t>.</a:t>
            </a:r>
            <a:endParaRPr lang="en-US" dirty="0" smtClean="0"/>
          </a:p>
          <a:p>
            <a:pPr lvl="0"/>
            <a:r>
              <a:rPr lang="ar-DZ" b="1" dirty="0" smtClean="0"/>
              <a:t>التغيير المقصود هو </a:t>
            </a:r>
            <a:r>
              <a:rPr lang="ar-DZ" b="1" u="sng" dirty="0" smtClean="0"/>
              <a:t>التغير الدائم النسبي وليس التغيير الوقتي الذي يعتبر رد فعل قصير</a:t>
            </a:r>
            <a:r>
              <a:rPr lang="ar-DZ" b="1" dirty="0" smtClean="0"/>
              <a:t>.</a:t>
            </a:r>
            <a:endParaRPr lang="en-US" dirty="0" smtClean="0"/>
          </a:p>
          <a:p>
            <a:pPr lvl="0"/>
            <a:r>
              <a:rPr lang="ar-DZ" b="1" u="sng" dirty="0" smtClean="0"/>
              <a:t>يؤثر التغيير في السلوك الحالي والمستقبلي</a:t>
            </a:r>
            <a:r>
              <a:rPr lang="ar-DZ" b="1" dirty="0" smtClean="0"/>
              <a:t> كما يؤثر على ميول وتصرفات الأفراد. مثلا الفرد الذي تعلم من رئيسه احترام مواعيد العمل يكون قد تعلم سلوكا جديدا يغير في سلوكه السابق.</a:t>
            </a:r>
            <a:endParaRPr lang="en-US" dirty="0" smtClean="0"/>
          </a:p>
          <a:p>
            <a:pPr lvl="0"/>
            <a:r>
              <a:rPr lang="ar-DZ" b="1" u="sng" dirty="0" smtClean="0"/>
              <a:t>تعد الخبرة عنصر ضرورياً</a:t>
            </a:r>
            <a:r>
              <a:rPr lang="ar-DZ" b="1" dirty="0" smtClean="0"/>
              <a:t> في عملية التعلم والتي يمكن اكتسابها مباشرة من الممارسة أو الملاحظة أو بشكل غير مباشر من القراءة .</a:t>
            </a:r>
            <a:endParaRPr lang="en-US" dirty="0" smtClean="0"/>
          </a:p>
          <a:p>
            <a:pPr lvl="0"/>
            <a:r>
              <a:rPr lang="ar-DZ" b="1" dirty="0" smtClean="0"/>
              <a:t>التغيير المقصود هنا هو ذلك المرتبط </a:t>
            </a:r>
            <a:r>
              <a:rPr lang="ar-DZ" b="1" u="sng" dirty="0" smtClean="0"/>
              <a:t>بالخبرة والممارسة، وليس المتعلق  بنضج الفرد</a:t>
            </a:r>
            <a:r>
              <a:rPr lang="ar-DZ" b="1" dirty="0" smtClean="0"/>
              <a:t> (مثلا نمو ونضج الطفل جسميا وعقليا) أو بعوامل أخرى.</a:t>
            </a:r>
            <a:endParaRPr lang="en-US" dirty="0" smtClean="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t>الشخصية</a:t>
            </a:r>
            <a:endParaRPr lang="ar-IQ"/>
          </a:p>
        </p:txBody>
      </p:sp>
      <p:sp>
        <p:nvSpPr>
          <p:cNvPr id="3" name="عنصر نائب للمحتوى 2"/>
          <p:cNvSpPr>
            <a:spLocks noGrp="1"/>
          </p:cNvSpPr>
          <p:nvPr>
            <p:ph idx="1"/>
          </p:nvPr>
        </p:nvSpPr>
        <p:spPr/>
        <p:txBody>
          <a:bodyPr>
            <a:normAutofit fontScale="92500" lnSpcReduction="10000"/>
          </a:bodyPr>
          <a:lstStyle/>
          <a:p>
            <a:r>
              <a:rPr lang="ar-DZ" b="1" dirty="0" smtClean="0"/>
              <a:t>الشخصية هي ذلك التنظيم الديناميكي (المتغير ) الذي يكمن بداخل الفرد</a:t>
            </a:r>
            <a:r>
              <a:rPr lang="ar-SA" b="1" dirty="0" smtClean="0"/>
              <a:t>،</a:t>
            </a:r>
            <a:r>
              <a:rPr lang="ar-DZ" b="1" dirty="0" smtClean="0"/>
              <a:t> والذي ينظم كل الأجهزة النفسية والجسمية، وهو الذي يحدد الأساليب التي </a:t>
            </a:r>
            <a:r>
              <a:rPr lang="ar-SA" b="1" dirty="0" smtClean="0"/>
              <a:t>ي</a:t>
            </a:r>
            <a:r>
              <a:rPr lang="ar-DZ" b="1" dirty="0" smtClean="0"/>
              <a:t>توافق بها الفرد مع بيئته.</a:t>
            </a:r>
            <a:endParaRPr lang="en-US" dirty="0" smtClean="0"/>
          </a:p>
          <a:p>
            <a:r>
              <a:rPr lang="ar-DZ" b="1" dirty="0" smtClean="0"/>
              <a:t>صفات الشخصية</a:t>
            </a:r>
            <a:r>
              <a:rPr lang="ar-SA" b="1" dirty="0" smtClean="0"/>
              <a:t>:</a:t>
            </a:r>
            <a:endParaRPr lang="en-US" dirty="0" smtClean="0"/>
          </a:p>
          <a:p>
            <a:pPr lvl="0"/>
            <a:r>
              <a:rPr lang="ar-DZ" b="1" dirty="0" smtClean="0"/>
              <a:t>الشخصية وحدة متكاملة متفاعلة تؤثر مكوناتها في بعضها البعض، ذلك أن التكامل في الشخصية هو هدف يسعى الفرد لتحقيقه</a:t>
            </a:r>
            <a:r>
              <a:rPr lang="ar-SA" b="1" dirty="0" smtClean="0"/>
              <a:t>.</a:t>
            </a:r>
            <a:endParaRPr lang="en-US" dirty="0" smtClean="0"/>
          </a:p>
          <a:p>
            <a:pPr lvl="0"/>
            <a:r>
              <a:rPr lang="ar-DZ" b="1" dirty="0" smtClean="0"/>
              <a:t>الشخصية وحدة تميز الفرد عن غيره ولو كانت هناك سمات مشتركة بينهم</a:t>
            </a:r>
            <a:r>
              <a:rPr lang="ar-SA" b="1" dirty="0" smtClean="0"/>
              <a:t>.</a:t>
            </a:r>
            <a:endParaRPr lang="en-US" dirty="0" smtClean="0"/>
          </a:p>
          <a:p>
            <a:pPr lvl="0"/>
            <a:r>
              <a:rPr lang="ar-DZ" b="1" dirty="0" smtClean="0"/>
              <a:t>تضم الشخصية مكونات نفسية وجسمية تتأثر بما في داخل الفرد</a:t>
            </a:r>
            <a:r>
              <a:rPr lang="ar-SA" b="1" dirty="0" smtClean="0"/>
              <a:t>.</a:t>
            </a:r>
            <a:endParaRPr lang="en-US" dirty="0" smtClean="0"/>
          </a:p>
          <a:p>
            <a:pPr lvl="0"/>
            <a:r>
              <a:rPr lang="ar-DZ" b="1" dirty="0" smtClean="0"/>
              <a:t>يجب أن تتوافق الشخصية مع بيئة الفرد</a:t>
            </a:r>
            <a:r>
              <a:rPr lang="ar-SA" b="1" dirty="0" smtClean="0"/>
              <a:t>.</a:t>
            </a:r>
            <a:endParaRPr lang="en-US" dirty="0" smtClean="0"/>
          </a:p>
          <a:p>
            <a:pPr lvl="0"/>
            <a:r>
              <a:rPr lang="ar-DZ" b="1" dirty="0" smtClean="0"/>
              <a:t>الشخصية مرتبطة بالزمن، لها تاريخ</a:t>
            </a:r>
            <a:r>
              <a:rPr lang="ar-SA" b="1" dirty="0" smtClean="0"/>
              <a:t>،</a:t>
            </a:r>
            <a:r>
              <a:rPr lang="ar-DZ" b="1" dirty="0" smtClean="0"/>
              <a:t> ماضي وحاضر</a:t>
            </a:r>
            <a:r>
              <a:rPr lang="ar-SA" b="1" dirty="0" smtClean="0"/>
              <a:t>،</a:t>
            </a:r>
            <a:r>
              <a:rPr lang="ar-DZ" b="1" dirty="0" smtClean="0"/>
              <a:t> بحيث تتغير حسب مراحل نمو الفرد</a:t>
            </a:r>
            <a:r>
              <a:rPr lang="ar-SA" b="1" dirty="0" smtClean="0"/>
              <a:t>.</a:t>
            </a:r>
            <a:endParaRPr lang="en-US" dirty="0" smtClean="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t>المبادئ </a:t>
            </a:r>
            <a:r>
              <a:rPr lang="ar-SA" b="1" u="sng" dirty="0" err="1" smtClean="0"/>
              <a:t>الاساسية</a:t>
            </a:r>
            <a:r>
              <a:rPr lang="ar-SA" b="1" u="sng" dirty="0" smtClean="0"/>
              <a:t> للتعلم</a:t>
            </a:r>
            <a:r>
              <a:rPr lang="ar-IQ" b="1" u="sng" smtClean="0"/>
              <a:t> التنظيمي</a:t>
            </a:r>
            <a:endParaRPr lang="ar-IQ" dirty="0"/>
          </a:p>
        </p:txBody>
      </p:sp>
      <p:sp>
        <p:nvSpPr>
          <p:cNvPr id="3" name="عنصر نائب للمحتوى 2"/>
          <p:cNvSpPr>
            <a:spLocks noGrp="1"/>
          </p:cNvSpPr>
          <p:nvPr>
            <p:ph idx="1"/>
          </p:nvPr>
        </p:nvSpPr>
        <p:spPr/>
        <p:txBody>
          <a:bodyPr>
            <a:normAutofit fontScale="77500" lnSpcReduction="20000"/>
          </a:bodyPr>
          <a:lstStyle/>
          <a:p>
            <a:r>
              <a:rPr lang="ar-SA" b="1" u="sng" dirty="0" smtClean="0"/>
              <a:t>: المبادئ </a:t>
            </a:r>
            <a:r>
              <a:rPr lang="ar-SA" b="1" u="sng" dirty="0" err="1" smtClean="0"/>
              <a:t>الاساسية</a:t>
            </a:r>
            <a:r>
              <a:rPr lang="ar-SA" b="1" u="sng" dirty="0" smtClean="0"/>
              <a:t> للتعلم</a:t>
            </a:r>
            <a:endParaRPr lang="en-US" dirty="0" smtClean="0"/>
          </a:p>
          <a:p>
            <a:r>
              <a:rPr lang="ar-SA" b="1" dirty="0" smtClean="0"/>
              <a:t> </a:t>
            </a:r>
            <a:endParaRPr lang="en-US" dirty="0" smtClean="0"/>
          </a:p>
          <a:p>
            <a:pPr lvl="0"/>
            <a:r>
              <a:rPr lang="ar-SA" b="1" dirty="0" smtClean="0"/>
              <a:t>التعلم له دافع: من غير المحتمل أن يتعلم الإنسان شيئا ليس له دوافع نظرية أو مكتسبة لتعلمه،</a:t>
            </a:r>
            <a:endParaRPr lang="en-US" dirty="0" smtClean="0"/>
          </a:p>
          <a:p>
            <a:r>
              <a:rPr lang="ar-SA" b="1" u="sng" dirty="0" smtClean="0"/>
              <a:t>من الصعوبة تعليم حيوان شبعان طريق الأكل.</a:t>
            </a:r>
            <a:endParaRPr lang="en-US" dirty="0" smtClean="0"/>
          </a:p>
          <a:p>
            <a:pPr lvl="0"/>
            <a:r>
              <a:rPr lang="ar-SA" b="1" dirty="0" smtClean="0"/>
              <a:t>المكافأة المادية والمعنوية: تعزز وتدعم وتشجع عملية التعلم (التعزيز).</a:t>
            </a:r>
            <a:endParaRPr lang="en-US" dirty="0" smtClean="0"/>
          </a:p>
          <a:p>
            <a:pPr lvl="0"/>
            <a:r>
              <a:rPr lang="ar-SA" b="1" dirty="0" smtClean="0"/>
              <a:t>التعلم الموزع بين الفترات: أفضل وأسرع من التعلم المركز في فترة واحدة</a:t>
            </a:r>
            <a:endParaRPr lang="en-US" dirty="0" smtClean="0"/>
          </a:p>
          <a:p>
            <a:pPr lvl="0"/>
            <a:r>
              <a:rPr lang="ar-SA" b="1" dirty="0" smtClean="0"/>
              <a:t>ضرورة المشاركة الايجابية: من المتعلم في عملية التعلم، لأنها تنشط الدافع للتعلم وتزيد من حماسه المتعلم.</a:t>
            </a:r>
            <a:endParaRPr lang="en-US" dirty="0" smtClean="0"/>
          </a:p>
          <a:p>
            <a:pPr lvl="0"/>
            <a:r>
              <a:rPr lang="ar-SA" b="1" dirty="0" smtClean="0"/>
              <a:t>ضرورة تنويع مواد ومجالات التعلم: دفعا للملل وتحقيقا للثراء.</a:t>
            </a:r>
            <a:endParaRPr lang="en-US" dirty="0" smtClean="0"/>
          </a:p>
          <a:p>
            <a:pPr lvl="0"/>
            <a:r>
              <a:rPr lang="ar-SA" b="1" dirty="0" smtClean="0"/>
              <a:t>أهمية الفهم أثناء عملية التعلم: أي الفهم للهدف والعلم بالنتائج المراد الوصل إليها.</a:t>
            </a:r>
            <a:endParaRPr lang="en-US" dirty="0" smtClean="0"/>
          </a:p>
          <a:p>
            <a:pPr lvl="0"/>
            <a:r>
              <a:rPr lang="ar-SA" b="1" dirty="0" smtClean="0"/>
              <a:t>التكرار: أداة هامة في التعلم.</a:t>
            </a:r>
            <a:endParaRPr lang="en-US" dirty="0" smtClean="0"/>
          </a:p>
          <a:p>
            <a:pPr lvl="0"/>
            <a:r>
              <a:rPr lang="ar-SA" b="1" dirty="0" smtClean="0"/>
              <a:t>التوجيه والإرشاد: أداة مهمة في عملية التعلم.</a:t>
            </a:r>
            <a:endParaRPr lang="en-US" dirty="0" smtClean="0"/>
          </a:p>
          <a:p>
            <a:r>
              <a:rPr lang="ar-SA" b="1" dirty="0" smtClean="0"/>
              <a:t> </a:t>
            </a:r>
            <a:endParaRPr lang="en-US"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حقوق الإنسان</a:t>
            </a:r>
            <a:br>
              <a:rPr lang="ar-IQ" dirty="0" smtClean="0"/>
            </a:br>
            <a:endParaRPr lang="ar-IQ" dirty="0"/>
          </a:p>
        </p:txBody>
      </p:sp>
      <p:sp>
        <p:nvSpPr>
          <p:cNvPr id="3" name="عنصر نائب للمحتوى 2"/>
          <p:cNvSpPr>
            <a:spLocks noGrp="1"/>
          </p:cNvSpPr>
          <p:nvPr>
            <p:ph idx="1"/>
          </p:nvPr>
        </p:nvSpPr>
        <p:spPr/>
        <p:txBody>
          <a:bodyPr>
            <a:normAutofit/>
          </a:bodyPr>
          <a:lstStyle/>
          <a:p>
            <a:r>
              <a:rPr lang="ar-IQ" sz="5400" dirty="0" smtClean="0"/>
              <a:t>   محاضرات حقوق الإنسان</a:t>
            </a:r>
            <a:endParaRPr lang="ar-IQ" sz="5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dirty="0" smtClean="0"/>
              <a:t>تعريف حقوق الإنسان </a:t>
            </a:r>
            <a:r>
              <a:rPr lang="en-US" smtClean="0"/>
              <a:t/>
            </a:r>
            <a:br>
              <a:rPr lang="en-US" smtClean="0"/>
            </a:br>
            <a:endParaRPr lang="ar-IQ"/>
          </a:p>
        </p:txBody>
      </p:sp>
      <p:sp>
        <p:nvSpPr>
          <p:cNvPr id="3" name="عنصر نائب للمحتوى 2"/>
          <p:cNvSpPr>
            <a:spLocks noGrp="1"/>
          </p:cNvSpPr>
          <p:nvPr>
            <p:ph idx="1"/>
          </p:nvPr>
        </p:nvSpPr>
        <p:spPr/>
        <p:txBody>
          <a:bodyPr>
            <a:normAutofit fontScale="92500" lnSpcReduction="10000"/>
          </a:bodyPr>
          <a:lstStyle/>
          <a:p>
            <a:pPr lvl="0"/>
            <a:r>
              <a:rPr lang="ar-SA" b="1" dirty="0" smtClean="0"/>
              <a:t>تعريف حقوق الإنسان </a:t>
            </a:r>
            <a:endParaRPr lang="en-US" dirty="0" smtClean="0"/>
          </a:p>
          <a:p>
            <a:r>
              <a:rPr lang="ar-SA" b="1" dirty="0" smtClean="0"/>
              <a:t>يُعبّر مُصطلح حقوق الإنسان عن الحقوق الّتي يجب توفيرها لكل إنسان بغض النّظر عن الدّين، أو الجنس، أو العرق، أو اللّون، وغير ذلك من التصنيفات العنصريّة، فهي حق لكل البشر دون تمييز وتتّصف بكونها مُترابطة ومُتداخلة، وغير قابلة للتّجزئة، إلى جانب ذلك فإنّها تتمتّع بحماية قانونيّة واعترافاً دوليّاً بأكثر من شكل؛ حيث نصّت عليها المُعاهدات، والقانون الدّولي العُرفي، والمبادئ العامّة، وتمّ تحديد التزامات على الحكومات لضمان حماية هذه الحقوق بالعمل على تحقيقها، والامتناع عن كل ما قد يُسبّب انتهاكها</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أهمية</a:t>
            </a:r>
            <a:r>
              <a:rPr lang="en-US" b="1" dirty="0" smtClean="0"/>
              <a:t> </a:t>
            </a:r>
            <a:r>
              <a:rPr lang="ar-SA" b="1" smtClean="0"/>
              <a:t>حقوق الإنسان </a:t>
            </a:r>
            <a:endParaRPr lang="ar-IQ" dirty="0"/>
          </a:p>
        </p:txBody>
      </p:sp>
      <p:sp>
        <p:nvSpPr>
          <p:cNvPr id="3" name="عنصر نائب للمحتوى 2"/>
          <p:cNvSpPr>
            <a:spLocks noGrp="1"/>
          </p:cNvSpPr>
          <p:nvPr>
            <p:ph idx="1"/>
          </p:nvPr>
        </p:nvSpPr>
        <p:spPr/>
        <p:txBody>
          <a:bodyPr>
            <a:normAutofit/>
          </a:bodyPr>
          <a:lstStyle/>
          <a:p>
            <a:r>
              <a:rPr lang="ar-SA" sz="2000" b="1" dirty="0" smtClean="0"/>
              <a:t> تُعد حقوق الإنسان بمَثابة مَعايير عالمية تضمن تمتُع جميع الأشخاص في العالم بمستوى مَعيشي لائق، وتتّسم هذه المعايير بعَدالتها ومساواتها وعدم التجزئة أو التمييز، إلى جانب شموليّتها لجميع جوانب حياة الإنسان،[وتكمُن أهمية هذه الحقوق في تمثيلها لجوهر الكرامة الإنسانية؛ حيث تُساعد في تمكين الإنسان من تطوير واستخدام خِصاله الإنسانية، وقدراته العقليّة، والمواهب الفطرية، والتمتُع بكامل الحقوق التي نُسِّبت إليه بفِعل القوانين، أو الاستفادة من القرارات التي تُصدَر في حقّه. تبرُز أهميّة حقوق الإنسان في كونها رادِعاً لمن بِيدهم القوة أو السُلطة أو الصلاحية التي تُمكنّهم من سوء استِخدامها أو استغلالها ضد الإنسان أو الإساءة له، أو التأثير بشكل سيئ على قدرة الإنسان أو حُريته، أو أيٍّ من الفرص المُتاحة له، أو تلك التي تحول بين الإنسان وحرّيته في إدارته لحَياته وفقَ الطّريقة التي يراها مُناسبةً له. من الناحية الاجتماعية، تُمكّن حقوق الإنسان المُجتمع من تَحقيق الفكرة الأخلاقيّة من عدالة وصدق في العلاقات بين الناس، وتؤدّي إلى بناءِ بيئةٍ يَستحقّها كلّ إنسان، كما تُوفّر بيئةً مُلائمةً له ليتمكّن من اختيارِ أهدافه وطموحاتِه والعمل على تَحقيقها لتَحقيق ذاته، كما تُوفّر بيئةً ديمقراطية يتمتّع فيها كل إنسان بفُرص متساوية ليتمكّن من بناء حياةٍ تليق به وتُناسب اختياراته، </a:t>
            </a:r>
            <a:endParaRPr lang="ar-IQ"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IQ" b="1" dirty="0" smtClean="0"/>
              <a:t>حقوق الإنسان في الشريعة الإسلامية: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62500" lnSpcReduction="20000"/>
          </a:bodyPr>
          <a:lstStyle/>
          <a:p>
            <a:pPr lvl="0">
              <a:buNone/>
            </a:pPr>
            <a:r>
              <a:rPr lang="ar-IQ" b="1" smtClean="0"/>
              <a:t> </a:t>
            </a:r>
            <a:endParaRPr lang="en-US" dirty="0" smtClean="0"/>
          </a:p>
          <a:p>
            <a:r>
              <a:rPr lang="ar-IQ" b="1" dirty="0" smtClean="0"/>
              <a:t>جاءت الشريعة الإسلامية بإحكام عملية تجسد مبادئ ذات سمة شمولية وعالمية تهدف إلى تخليص الإنسان من مظاهر الظلم والطغيان والاستبداد والتعسف والجهل والعبودية بتحرير عقل الإنسان والمحافظة على كيانه والاعتراف بدوره في الحياة وصيانة كرامته وتقرير حريته</a:t>
            </a:r>
            <a:r>
              <a:rPr lang="ar-IQ" b="1" baseline="30000" dirty="0" smtClean="0"/>
              <a:t> . </a:t>
            </a:r>
            <a:endParaRPr lang="en-US" dirty="0" smtClean="0"/>
          </a:p>
          <a:p>
            <a:r>
              <a:rPr lang="en-US" b="1" baseline="30000" dirty="0" smtClean="0"/>
              <a:t> </a:t>
            </a:r>
            <a:r>
              <a:rPr lang="ar-IQ" b="1" dirty="0" smtClean="0"/>
              <a:t>وعلى الرغم من أن حقوق الإنسان لم ترد معنونة بهذا الاصطلاح في الشريعة الإسلامية ذلك لأن الشريعة الإسلامية بجميع أحكامها تتعلق </a:t>
            </a:r>
            <a:r>
              <a:rPr lang="ar-IQ" b="1" dirty="0" err="1" smtClean="0"/>
              <a:t>بـ</a:t>
            </a:r>
            <a:r>
              <a:rPr lang="ar-IQ" b="1" dirty="0" smtClean="0"/>
              <a:t>(الإنسان) مباشرة هدفاً وقصداً فالإسلام ينظم علاقة الإنسان بربه أولاً ثم علاقة </a:t>
            </a:r>
            <a:r>
              <a:rPr lang="ar-IQ" b="1" dirty="0" err="1" smtClean="0"/>
              <a:t>الانسان</a:t>
            </a:r>
            <a:r>
              <a:rPr lang="ar-IQ" b="1" dirty="0" smtClean="0"/>
              <a:t> بنفسه </a:t>
            </a:r>
            <a:r>
              <a:rPr lang="ar-IQ" b="1" dirty="0" err="1" smtClean="0"/>
              <a:t>ثانيأ</a:t>
            </a:r>
            <a:r>
              <a:rPr lang="ar-IQ" b="1" dirty="0" smtClean="0"/>
              <a:t> ثم علاقة الإنسان بأخيه الإنسان ثالثاً ثم علاقة الإنسان بالطبيعة والكون رابعاً ويرسم الإسلام للإنسان الصراط السوي والطريق القويم والمنهاج السديد ليحفظ له كل الحقوق ويصون له كل المصالح ثم يتيحها له ويضمن بقاءها واستمرارها والحفاظ عليها وان هذه الحقوق بطبيعتها قد فصلت بغاية الوضوح ولم تترك لمفاهيم عامة مبهمة فجاءت النصوص في القرآن والسنة محددة لتلك الحقوق مانعة لأي تجاوز وانتهاك قد يصيبها فقد كفل الإسلام للإنسان حقه في الحياة فحرم كل اعتداء على هذا الحق كقوله تعالى " </a:t>
            </a:r>
            <a:r>
              <a:rPr lang="ar-SA" b="1" dirty="0" smtClean="0"/>
              <a:t>مَن قَتَلَ نَفْساً بِغَيْرِ نَفْسٍ أَوْ فَسَادٍ فِي الأَرْضِ فَكَأَنَّمَا قَتَلَ النَّاسَ جَمِيعاً</a:t>
            </a:r>
            <a:r>
              <a:rPr lang="ar-IQ" b="1" dirty="0" smtClean="0"/>
              <a:t>" ورتب عقوبة القصاص حماية لهذا الحق لقوله تعالى: "</a:t>
            </a:r>
            <a:r>
              <a:rPr lang="ar-SA" b="1" dirty="0" smtClean="0"/>
              <a:t> وَلَكُمْ فِي الْقِصَاصِ حَيَاةٌ يَاْ أُولِيْ الأَلْبَابِ لَعَلَّكُمْ تَتَّقُونَ</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smtClean="0"/>
              <a:t>معاهدات حقوق الإنسان</a:t>
            </a:r>
            <a:endParaRPr lang="ar-IQ"/>
          </a:p>
        </p:txBody>
      </p:sp>
      <p:sp>
        <p:nvSpPr>
          <p:cNvPr id="3" name="عنصر نائب للمحتوى 2"/>
          <p:cNvSpPr>
            <a:spLocks noGrp="1"/>
          </p:cNvSpPr>
          <p:nvPr>
            <p:ph idx="1"/>
          </p:nvPr>
        </p:nvSpPr>
        <p:spPr/>
        <p:txBody>
          <a:bodyPr>
            <a:normAutofit fontScale="92500" lnSpcReduction="10000"/>
          </a:bodyPr>
          <a:lstStyle/>
          <a:p>
            <a:r>
              <a:rPr lang="ar-SA" b="1" dirty="0" smtClean="0"/>
              <a:t>بعض معاهدات حقوق الإنسان </a:t>
            </a:r>
            <a:endParaRPr lang="en-US" dirty="0" smtClean="0"/>
          </a:p>
          <a:p>
            <a:r>
              <a:rPr lang="ar-SA" b="1" dirty="0" smtClean="0"/>
              <a:t>هناك العديد من المعاهدات والمواثيق التّي </a:t>
            </a:r>
            <a:r>
              <a:rPr lang="ar-SA" b="1" dirty="0" err="1" smtClean="0"/>
              <a:t>تنصّ</a:t>
            </a:r>
            <a:r>
              <a:rPr lang="ar-SA" b="1" dirty="0" smtClean="0"/>
              <a:t> على حماية حقوق الإنسان، ومن ضمنها ما يلي: العهد الدّولي الخاص بالحقوق الاقتصادية، والاجتماعية، والثّقافية. الاتفاقيّة الدّولية للقضاء على جميع أشكال التّمييز العنصري. اتفاقيّة حقوق الطّفل. الاتفاقيّة الدّولية للقضاء على جميع أشكال التّمييز ضدّ المرأة. اتفاقيّة مناهضة التّعذيب والعقوبات القاسية </a:t>
            </a:r>
            <a:r>
              <a:rPr lang="ar-SA" b="1" dirty="0" err="1" smtClean="0"/>
              <a:t>واللاإنسانيّة</a:t>
            </a:r>
            <a:r>
              <a:rPr lang="ar-SA" b="1" dirty="0" smtClean="0"/>
              <a:t> المُهينة. اتفاقيّة منع جريمة الإبادة الجماعيّة والمعاقبة عليها. اتفاقيّة الأجور المتكافئة. اتفاقيّة حق التنظيم والمفاوضة الجماعيّة. اتفاقية اليونسكو ضد التمييز في التعليم</a:t>
            </a:r>
            <a:endParaRPr lang="en-US" dirty="0" smtClean="0"/>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خصائص حقوق الإنسان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77500" lnSpcReduction="20000"/>
          </a:bodyPr>
          <a:lstStyle/>
          <a:p>
            <a:pPr>
              <a:buNone/>
            </a:pPr>
            <a:endParaRPr lang="en-US" dirty="0" smtClean="0"/>
          </a:p>
          <a:p>
            <a:r>
              <a:rPr lang="ar-SA" b="1" dirty="0" smtClean="0"/>
              <a:t>لقد اكتسبت حقوق الإنسان عبر مسيرة طويلة خصائص وسمات واضحة ميزتها عن غيرها من الحقوق والحريات، </a:t>
            </a:r>
            <a:r>
              <a:rPr lang="ar-SA" b="1" dirty="0" err="1" smtClean="0"/>
              <a:t>و</a:t>
            </a:r>
            <a:r>
              <a:rPr lang="ar-SA" b="1" dirty="0" smtClean="0"/>
              <a:t> هذه الخصائص هي</a:t>
            </a:r>
            <a:r>
              <a:rPr lang="en-US" b="1" dirty="0" smtClean="0"/>
              <a:t> : 1 -</a:t>
            </a:r>
            <a:r>
              <a:rPr lang="ar-SA" b="1" dirty="0" smtClean="0"/>
              <a:t>حقوق الإنسان قيد على سيادة الدولة</a:t>
            </a:r>
            <a:r>
              <a:rPr lang="en-US" b="1" dirty="0" smtClean="0"/>
              <a:t>: </a:t>
            </a:r>
            <a:r>
              <a:rPr lang="ar-SA" b="1" dirty="0" smtClean="0"/>
              <a:t>من المبادئ الراسخة في القانون الدولي احترام سيادة الدول، ويرتبط هذا المبدأ ارتباطاُ وثيقا بمبدأي حظر استخدام القوة وعدم التدخل، وتعد الحماية الدولية لحقوق على الإنسان قيدا </a:t>
            </a:r>
            <a:r>
              <a:rPr lang="en-US" b="1" dirty="0" smtClean="0"/>
              <a:t>) ( </a:t>
            </a:r>
            <a:r>
              <a:rPr lang="ar-SA" b="1" dirty="0" smtClean="0"/>
              <a:t>سيادة الدولة، إذ إنها تكبل يدها في تنظيم شئونها الداخلية الخاصة بسكانها </a:t>
            </a:r>
            <a:r>
              <a:rPr lang="en-US" b="1" dirty="0" smtClean="0"/>
              <a:t>. 2 -</a:t>
            </a:r>
            <a:r>
              <a:rPr lang="ar-SA" b="1" dirty="0" smtClean="0"/>
              <a:t>حقوق الإنسان ذات صبغة موضوعية عالمية</a:t>
            </a:r>
            <a:r>
              <a:rPr lang="en-US" b="1" dirty="0" smtClean="0"/>
              <a:t>: </a:t>
            </a:r>
            <a:r>
              <a:rPr lang="ar-SA" b="1" dirty="0" smtClean="0"/>
              <a:t>ويقصد بعالمية حقوق "الإنسان وجود مبادئ دولية لحماية حقوق الإنسان تلتزم الدول جميعا </a:t>
            </a:r>
            <a:r>
              <a:rPr lang="en-US" b="1" dirty="0" smtClean="0"/>
              <a:t>) ( </a:t>
            </a:r>
            <a:r>
              <a:rPr lang="ar-SA" b="1" dirty="0" smtClean="0"/>
              <a:t>بتطبيقها </a:t>
            </a:r>
            <a:r>
              <a:rPr lang="en-US" b="1" dirty="0" smtClean="0"/>
              <a:t>"</a:t>
            </a:r>
            <a:r>
              <a:rPr lang="ar-SA" b="1" dirty="0" smtClean="0"/>
              <a:t>، وكل دولة لها مصلحة قانونية في حمايتها، ومن حق كل دولة أن تثير انتهاكها قبل دولة أخرى هذا من ناحية، ومن ناحية أخرى فإنه </a:t>
            </a:r>
            <a:r>
              <a:rPr lang="ar-SA" b="1" dirty="0" err="1" smtClean="0"/>
              <a:t>ال</a:t>
            </a:r>
            <a:r>
              <a:rPr lang="ar-SA" b="1" dirty="0" smtClean="0"/>
              <a:t> يسمح للدولة بالرد بالمثل على انتهاك </a:t>
            </a:r>
            <a:r>
              <a:rPr lang="en-US" b="1" dirty="0" smtClean="0"/>
              <a:t>) ( </a:t>
            </a:r>
            <a:r>
              <a:rPr lang="ar-SA" b="1" dirty="0" smtClean="0"/>
              <a:t>حقوق أحد رعاياها من قبل دولة أخرى </a:t>
            </a:r>
            <a:r>
              <a:rPr lang="en-US" b="1" dirty="0" smtClean="0"/>
              <a:t>. </a:t>
            </a:r>
            <a:r>
              <a:rPr lang="ar-SA" b="1" dirty="0" smtClean="0"/>
              <a:t>وتنبع الطبيعة العالمية لمبادئ حقوق الإنسان من كونها حقوقا لكل إنسان دون النظر إلى الجنس أو اللغة أو الدين أو العرق أو المعتقد</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4000" dirty="0" smtClean="0"/>
              <a:t>محاضرات السلوك التنظيمي</a:t>
            </a:r>
            <a:endParaRPr lang="ar-IQ" sz="4000" dirty="0"/>
          </a:p>
        </p:txBody>
      </p:sp>
      <p:sp>
        <p:nvSpPr>
          <p:cNvPr id="3" name="عنوان فرعي 2"/>
          <p:cNvSpPr>
            <a:spLocks noGrp="1"/>
          </p:cNvSpPr>
          <p:nvPr>
            <p:ph type="subTitle" idx="1"/>
          </p:nvPr>
        </p:nvSpPr>
        <p:spPr/>
        <p:txBody>
          <a:bodyPr>
            <a:normAutofit fontScale="55000" lnSpcReduction="20000"/>
          </a:bodyPr>
          <a:lstStyle/>
          <a:p>
            <a:r>
              <a:rPr lang="ar-IQ" sz="5700" dirty="0" smtClean="0">
                <a:solidFill>
                  <a:schemeClr val="tx1"/>
                </a:solidFill>
              </a:rPr>
              <a:t>1</a:t>
            </a:r>
            <a:r>
              <a:rPr lang="ar-IQ" sz="5700" b="1" dirty="0" smtClean="0">
                <a:solidFill>
                  <a:schemeClr val="tx1"/>
                </a:solidFill>
              </a:rPr>
              <a:t>-مفهوم السلوك التنظيمي</a:t>
            </a:r>
          </a:p>
          <a:p>
            <a:r>
              <a:rPr lang="ar-IQ" sz="5700" b="1" dirty="0" smtClean="0">
                <a:solidFill>
                  <a:schemeClr val="tx1"/>
                </a:solidFill>
              </a:rPr>
              <a:t>هو الدراسة ألمنظمية للاتجاهات والأفعال للإفراد العاملين في المنظ</a:t>
            </a:r>
            <a:r>
              <a:rPr lang="ar-IQ" sz="5700" dirty="0" smtClean="0">
                <a:solidFill>
                  <a:schemeClr val="tx1"/>
                </a:solidFill>
              </a:rPr>
              <a:t>مة</a:t>
            </a:r>
            <a:r>
              <a:rPr lang="ar-IQ" dirty="0" smtClean="0"/>
              <a:t>.</a:t>
            </a:r>
          </a:p>
          <a:p>
            <a:endParaRPr lang="ar-IQ" dirty="0" smtClean="0"/>
          </a:p>
          <a:p>
            <a:r>
              <a:rPr lang="ar-IQ" dirty="0" smtClean="0"/>
              <a:t>2</a:t>
            </a:r>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smtClean="0"/>
              <a:t>خصائص حقوق الإنسان</a:t>
            </a:r>
            <a:endParaRPr lang="ar-IQ"/>
          </a:p>
        </p:txBody>
      </p:sp>
      <p:sp>
        <p:nvSpPr>
          <p:cNvPr id="3" name="عنصر نائب للمحتوى 2"/>
          <p:cNvSpPr>
            <a:spLocks noGrp="1"/>
          </p:cNvSpPr>
          <p:nvPr>
            <p:ph idx="1"/>
          </p:nvPr>
        </p:nvSpPr>
        <p:spPr/>
        <p:txBody>
          <a:bodyPr>
            <a:normAutofit fontScale="85000" lnSpcReduction="20000"/>
          </a:bodyPr>
          <a:lstStyle/>
          <a:p>
            <a:pPr>
              <a:buNone/>
            </a:pPr>
            <a:r>
              <a:rPr lang="en-US" b="1" smtClean="0"/>
              <a:t>3-</a:t>
            </a:r>
            <a:r>
              <a:rPr lang="ar-SA" b="1" smtClean="0"/>
              <a:t>حقوق </a:t>
            </a:r>
            <a:r>
              <a:rPr lang="ar-SA" b="1" dirty="0" smtClean="0"/>
              <a:t>الإنسان تتمتع بقوة إلزامية</a:t>
            </a:r>
            <a:r>
              <a:rPr lang="en-US" b="1" dirty="0" smtClean="0"/>
              <a:t>: </a:t>
            </a:r>
            <a:r>
              <a:rPr lang="ar-SA" b="1" dirty="0" smtClean="0"/>
              <a:t>انتقلت حقوق من عدم الإنسان الإلزام إلى الإلزامية، وأصبح يقع على من يخالفها جزاءات دولية. ويمثل ميثاق الأمم المتحدة نقطة انطلاق في مجال الاعتراف بحقوق وحرياته الإنسان</a:t>
            </a:r>
            <a:r>
              <a:rPr lang="en-US" b="1" dirty="0" smtClean="0"/>
              <a:t> . </a:t>
            </a:r>
            <a:r>
              <a:rPr lang="ar-SA" b="1" dirty="0" smtClean="0"/>
              <a:t>حيث أصبحت النصوص الواردة في ميثاق الأمم المتحدة بخصوص حقوق من الإنسان جزءا </a:t>
            </a:r>
            <a:r>
              <a:rPr lang="en-US" b="1" dirty="0" smtClean="0"/>
              <a:t>) ( </a:t>
            </a:r>
            <a:r>
              <a:rPr lang="ar-SA" b="1" dirty="0" smtClean="0"/>
              <a:t>القانون الدولي العرفي، لذا فإنها ملزمة لكافة الدول </a:t>
            </a:r>
            <a:r>
              <a:rPr lang="en-US" b="1" dirty="0" smtClean="0"/>
              <a:t>. 4 -</a:t>
            </a:r>
            <a:r>
              <a:rPr lang="ar-SA" b="1" dirty="0" smtClean="0"/>
              <a:t>تمنح حقوق الإنسان للفرد حقوقا دولية بطريقة مباشرة</a:t>
            </a:r>
            <a:r>
              <a:rPr lang="en-US" b="1" dirty="0" smtClean="0"/>
              <a:t>: </a:t>
            </a:r>
            <a:r>
              <a:rPr lang="ar-SA" b="1" dirty="0" smtClean="0"/>
              <a:t>تمنح مواثيق حقوق </a:t>
            </a:r>
            <a:r>
              <a:rPr lang="ar-SA" b="1" dirty="0" err="1" smtClean="0"/>
              <a:t>اإلنسان</a:t>
            </a:r>
            <a:r>
              <a:rPr lang="ar-SA" b="1" dirty="0" smtClean="0"/>
              <a:t> للفرد حقوقا دولية تتصل بصفته الآدمية بشكل مباشر، وفي حال انتهاك حقوق الفرد من قبل دولة أجنبية يلجأ إلى الآليات المنصوص عليها في المواثيق ذا كان الانتهاك صادرا الدولية، أو لدولته لتمارس حقها عن طريق دعوى الحماية الدبلوماسية، </a:t>
            </a:r>
            <a:r>
              <a:rPr lang="ar-SA" b="1" dirty="0" err="1" smtClean="0"/>
              <a:t>وا</a:t>
            </a:r>
            <a:r>
              <a:rPr lang="ar-SA" b="1" dirty="0" smtClean="0"/>
              <a:t> </a:t>
            </a:r>
            <a:r>
              <a:rPr lang="en-US" b="1" dirty="0" smtClean="0"/>
              <a:t>) ( </a:t>
            </a:r>
            <a:r>
              <a:rPr lang="ar-SA" b="1" dirty="0" smtClean="0"/>
              <a:t>عن دولته عليه أن يلجأ إلى الأجهزة الداخلية السياسية والقضائية لإنصافه</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 تصنيفات حقوق الإنسان </a:t>
            </a:r>
            <a:endParaRPr lang="ar-IQ" dirty="0"/>
          </a:p>
        </p:txBody>
      </p:sp>
      <p:sp>
        <p:nvSpPr>
          <p:cNvPr id="3" name="عنصر نائب للمحتوى 2"/>
          <p:cNvSpPr>
            <a:spLocks noGrp="1"/>
          </p:cNvSpPr>
          <p:nvPr>
            <p:ph idx="1"/>
          </p:nvPr>
        </p:nvSpPr>
        <p:spPr/>
        <p:txBody>
          <a:bodyPr>
            <a:normAutofit fontScale="77500" lnSpcReduction="20000"/>
          </a:bodyPr>
          <a:lstStyle/>
          <a:p>
            <a:pPr>
              <a:buNone/>
            </a:pPr>
            <a:endParaRPr lang="en-US" dirty="0" smtClean="0"/>
          </a:p>
          <a:p>
            <a:r>
              <a:rPr lang="ar-SA" b="1" dirty="0" smtClean="0"/>
              <a:t>جرت محاولات عديدة لتصنيف الحقوق والحريات، وهي تختلف باختلاف الزاوية التي </a:t>
            </a:r>
            <a:r>
              <a:rPr lang="en-US" b="1" dirty="0" smtClean="0"/>
              <a:t>) ( </a:t>
            </a:r>
            <a:r>
              <a:rPr lang="ar-SA" b="1" dirty="0" smtClean="0"/>
              <a:t>ينظر منها إلى الحريات ، وتعددت تصنيفات حقوق الإنسان وفقا لمعايير متعددة منها معيار زمن أو وقت تطبيق حقوق الإنسان، ومعيار نطاق تطبيقها، ومعيار مضمونها، وفيما يلي سنعرض هذه التصنيفات</a:t>
            </a:r>
            <a:r>
              <a:rPr lang="en-US" b="1" dirty="0" smtClean="0"/>
              <a:t>: 1 -</a:t>
            </a:r>
            <a:r>
              <a:rPr lang="ar-SA" b="1" dirty="0" smtClean="0"/>
              <a:t>وفقا لمعيار الزمن تصنف حقوق الإنسان إلى نوعين </a:t>
            </a:r>
            <a:r>
              <a:rPr lang="en-US" b="1" dirty="0" smtClean="0"/>
              <a:t>) ( : :</a:t>
            </a:r>
            <a:r>
              <a:rPr lang="ar-SA" b="1" dirty="0" smtClean="0"/>
              <a:t>النوع الأول يقصد بها الحقوق التي يتمتع بها الأفراد في وقت السلم ويطلق عليها القانون الدولي </a:t>
            </a:r>
            <a:r>
              <a:rPr lang="en-US" b="1" dirty="0" smtClean="0"/>
              <a:t>.</a:t>
            </a:r>
            <a:r>
              <a:rPr lang="ar-SA" b="1" dirty="0" smtClean="0"/>
              <a:t>حقوق الإنسان النوع الثاني: هي مجموعة الحقوق التي يجب أن يتمتع بها الأفراد في وقت الحرب، ويطلق عليها القانون الدولي الإنساني، وكان يسمى قبل ذلك بقانون الحرب</a:t>
            </a:r>
            <a:r>
              <a:rPr lang="en-US" b="1" dirty="0" smtClean="0"/>
              <a:t> . 2 -</a:t>
            </a:r>
            <a:r>
              <a:rPr lang="ar-SA" b="1" dirty="0" smtClean="0"/>
              <a:t>وفقا لمعيار نطاق تطبيقها تصنف حقوق الإنسان إلى نوعين </a:t>
            </a:r>
            <a:r>
              <a:rPr lang="en-US" b="1" dirty="0" smtClean="0"/>
              <a:t>) ( : </a:t>
            </a:r>
            <a:r>
              <a:rPr lang="ar-SA" b="1" dirty="0" smtClean="0"/>
              <a:t>النوع الأول: حقوق فردية وهي التي يتمتع بها كل فرد بصفته كحق حرمة المسكن</a:t>
            </a:r>
            <a:r>
              <a:rPr lang="en-US" b="1" dirty="0" smtClean="0"/>
              <a:t>. </a:t>
            </a:r>
            <a:r>
              <a:rPr lang="ar-SA" b="1" dirty="0" smtClean="0"/>
              <a:t>النوع الثاني : فهي جماعية تنصرف إلى جماعة بأسرها ومن أمثلتها حق الشعوب في تقرير مصيرها</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smtClean="0"/>
              <a:t>بنود الإعلان العالمي لحقوق الإنسان</a:t>
            </a:r>
            <a:endParaRPr lang="ar-IQ"/>
          </a:p>
        </p:txBody>
      </p:sp>
      <p:sp>
        <p:nvSpPr>
          <p:cNvPr id="3" name="عنصر نائب للمحتوى 2"/>
          <p:cNvSpPr>
            <a:spLocks noGrp="1"/>
          </p:cNvSpPr>
          <p:nvPr>
            <p:ph idx="1"/>
          </p:nvPr>
        </p:nvSpPr>
        <p:spPr/>
        <p:txBody>
          <a:bodyPr>
            <a:normAutofit fontScale="77500" lnSpcReduction="20000"/>
          </a:bodyPr>
          <a:lstStyle/>
          <a:p>
            <a:pPr>
              <a:buNone/>
            </a:pPr>
            <a:r>
              <a:rPr lang="ar-SA" b="1" dirty="0" smtClean="0"/>
              <a:t> بنود الإعلان العالمي لحقوق الإنسان:-</a:t>
            </a:r>
            <a:endParaRPr lang="en-US" dirty="0" smtClean="0"/>
          </a:p>
          <a:p>
            <a:r>
              <a:rPr lang="ar-SA" b="1" dirty="0" smtClean="0"/>
              <a:t>المادة 1</a:t>
            </a:r>
            <a:r>
              <a:rPr lang="en-US" b="1" dirty="0" smtClean="0"/>
              <a:t>.</a:t>
            </a:r>
            <a:endParaRPr lang="en-US" dirty="0" smtClean="0"/>
          </a:p>
          <a:p>
            <a:r>
              <a:rPr lang="ar-SA" b="1" dirty="0" smtClean="0"/>
              <a:t>يولد جميع الناس أحراراً ومتساوين في الكرامة والحقوق. وهم قد وهبوا العقل والوجدان وعليهم أن يعاملوا بعضهم بعضاً بروح الإخاء</a:t>
            </a:r>
            <a:r>
              <a:rPr lang="en-US" b="1" dirty="0" smtClean="0"/>
              <a:t>.</a:t>
            </a:r>
            <a:endParaRPr lang="en-US" dirty="0" smtClean="0"/>
          </a:p>
          <a:p>
            <a:r>
              <a:rPr lang="ar-SA" b="1" dirty="0" smtClean="0"/>
              <a:t>المادة 2</a:t>
            </a:r>
            <a:r>
              <a:rPr lang="en-US" b="1" dirty="0" smtClean="0"/>
              <a:t>.</a:t>
            </a:r>
            <a:endParaRPr lang="en-US" dirty="0" smtClean="0"/>
          </a:p>
          <a:p>
            <a:r>
              <a:rPr lang="ar-SA" b="1" dirty="0" smtClean="0"/>
              <a:t>لكلِّ إنسان حقُّ التمتُّع بجميع الحقوق والحرِّيات المذكورة في هذا الإعلان، دونما تمييز من أيِّ نوع، ولا </a:t>
            </a:r>
            <a:r>
              <a:rPr lang="ar-SA" b="1" dirty="0" err="1" smtClean="0"/>
              <a:t>سيما</a:t>
            </a:r>
            <a:r>
              <a:rPr lang="ar-SA" b="1" dirty="0" smtClean="0"/>
              <a:t> التمييز بسبب العنصر، أو اللون، أو الجنس، أو اللغة، أو الدِّين، أو الرأي سياسيًّا وغير سياسي، أو الأصل الوطني أو الاجتماعي، أو الثروة، أو المولد، أو أيِّ وضع آخر. وفضلاً عن ذلك لا يجوز التمييزُ علي أساس الوضع السياسي أو القانوني أو الدولي للبلد أو الإقليم الذي ينتمي إليه الشخص، سواء أكان مستقلاًّ أو موضوعًا تحت الوصاية أو غير متمتِّع بالحكم الذاتي أم خاضعًا لأيِّ قيد آخر على سيادته</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b="1" dirty="0" smtClean="0"/>
              <a:t>المادة 3</a:t>
            </a:r>
            <a:r>
              <a:rPr lang="en-US" b="1" dirty="0" smtClean="0"/>
              <a:t>.</a:t>
            </a:r>
            <a:endParaRPr lang="en-US" dirty="0" smtClean="0"/>
          </a:p>
          <a:p>
            <a:r>
              <a:rPr lang="ar-SA" b="1" dirty="0" smtClean="0"/>
              <a:t>لكلِّ فرد الحقُّ في الحياة والحرِّية وفي الأمان على شخصه</a:t>
            </a:r>
            <a:r>
              <a:rPr lang="en-US" b="1" dirty="0" smtClean="0"/>
              <a:t>.</a:t>
            </a:r>
            <a:endParaRPr lang="en-US" dirty="0" smtClean="0"/>
          </a:p>
          <a:p>
            <a:r>
              <a:rPr lang="ar-SA" b="1" dirty="0" smtClean="0"/>
              <a:t>المادة 4</a:t>
            </a:r>
            <a:r>
              <a:rPr lang="en-US" b="1" dirty="0" smtClean="0"/>
              <a:t>.</a:t>
            </a:r>
            <a:endParaRPr lang="en-US" dirty="0" smtClean="0"/>
          </a:p>
          <a:p>
            <a:r>
              <a:rPr lang="ar-SA" b="1" dirty="0" smtClean="0"/>
              <a:t>لا يجوز استرقاقُ أحد أو استعبادُه، ويُحظر الرق والاتجار بالرقيق بجميع صورهما</a:t>
            </a:r>
            <a:r>
              <a:rPr lang="en-US" b="1" dirty="0" smtClean="0"/>
              <a:t>.</a:t>
            </a:r>
            <a:endParaRPr lang="en-US" dirty="0" smtClean="0"/>
          </a:p>
          <a:p>
            <a:r>
              <a:rPr lang="ar-SA" b="1" dirty="0" smtClean="0"/>
              <a:t>المادة 5</a:t>
            </a:r>
            <a:r>
              <a:rPr lang="en-US" b="1" dirty="0" smtClean="0"/>
              <a:t>.</a:t>
            </a:r>
            <a:endParaRPr lang="en-US" dirty="0" smtClean="0"/>
          </a:p>
          <a:p>
            <a:r>
              <a:rPr lang="ar-SA" b="1" dirty="0" smtClean="0"/>
              <a:t>لا يجوز إخضاعُ أحد للتعذيب ولا للمعاملة أو العقوبة القاسية أو </a:t>
            </a:r>
            <a:r>
              <a:rPr lang="ar-SA" b="1" dirty="0" err="1" smtClean="0"/>
              <a:t>اللاإنسانية</a:t>
            </a:r>
            <a:r>
              <a:rPr lang="ar-SA" b="1" dirty="0" smtClean="0"/>
              <a:t> أو </a:t>
            </a:r>
            <a:r>
              <a:rPr lang="ar-SA" b="1" dirty="0" err="1" smtClean="0"/>
              <a:t>الحاطَّة</a:t>
            </a:r>
            <a:r>
              <a:rPr lang="ar-SA" b="1" dirty="0" smtClean="0"/>
              <a:t> بالكرامة</a:t>
            </a:r>
            <a:r>
              <a:rPr lang="en-US" b="1" dirty="0" smtClean="0"/>
              <a:t>.</a:t>
            </a:r>
            <a:endParaRPr lang="en-US" dirty="0" smtClean="0"/>
          </a:p>
          <a:p>
            <a:r>
              <a:rPr lang="ar-SA" b="1" dirty="0" smtClean="0"/>
              <a:t>المادة 6</a:t>
            </a:r>
            <a:r>
              <a:rPr lang="en-US" b="1" dirty="0" smtClean="0"/>
              <a:t>.</a:t>
            </a:r>
            <a:endParaRPr lang="en-US" dirty="0" smtClean="0"/>
          </a:p>
          <a:p>
            <a:r>
              <a:rPr lang="ar-SA" b="1" dirty="0" smtClean="0"/>
              <a:t>لكلِّ إنسان، في كلِّ مكان، الحقُّ بأن </a:t>
            </a:r>
            <a:r>
              <a:rPr lang="ar-SA" b="1" dirty="0" err="1" smtClean="0"/>
              <a:t>يُعترَف</a:t>
            </a:r>
            <a:r>
              <a:rPr lang="ar-SA" b="1" dirty="0" smtClean="0"/>
              <a:t> له بالشخصية القانونية</a:t>
            </a:r>
            <a:r>
              <a:rPr lang="en-US" b="1" dirty="0" smtClean="0"/>
              <a:t>.</a:t>
            </a:r>
            <a:endParaRPr lang="en-US" dirty="0" smtClean="0"/>
          </a:p>
          <a:p>
            <a:r>
              <a:rPr lang="ar-SA" b="1" dirty="0" smtClean="0"/>
              <a:t>المادة 7</a:t>
            </a:r>
            <a:r>
              <a:rPr lang="en-US" b="1" dirty="0" smtClean="0"/>
              <a:t>.</a:t>
            </a:r>
            <a:endParaRPr lang="en-US" dirty="0" smtClean="0"/>
          </a:p>
          <a:p>
            <a:r>
              <a:rPr lang="ar-SA" b="1" dirty="0" smtClean="0"/>
              <a:t>الناسُ جميعًا سواءٌ أمام القانون، وهم يتساوون في حقِّ التمتُّع بحماية القانون دونما تمييز، كما يتساوون في حقِّ التمتُّع بالحماية من أيِّ تمييز ينتهك هذا الإعلانَ ومن أيِّ تحريض على مثل هذا </a:t>
            </a:r>
            <a:r>
              <a:rPr lang="ar-SA" b="1" smtClean="0"/>
              <a:t>التميي</a:t>
            </a:r>
            <a:endParaRPr lang="ar-IQ"/>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b="1" dirty="0" smtClean="0"/>
              <a:t>المادة 8</a:t>
            </a:r>
            <a:r>
              <a:rPr lang="en-US" b="1" dirty="0" smtClean="0"/>
              <a:t>.</a:t>
            </a:r>
            <a:endParaRPr lang="en-US" dirty="0" smtClean="0"/>
          </a:p>
          <a:p>
            <a:r>
              <a:rPr lang="ar-SA" b="1" dirty="0" smtClean="0"/>
              <a:t>لكلِّ شخص حقُّ اللجوء إلى المحاكم الوطنية المختصَّة لإنصافه الفعلي من أيَّة أعمال تَنتهك الحقوقَ الأساسيةَ التي يمنحها إيَّاه الدستورُ أو القانونُ</a:t>
            </a:r>
            <a:r>
              <a:rPr lang="en-US" b="1" dirty="0" smtClean="0"/>
              <a:t>.</a:t>
            </a:r>
            <a:endParaRPr lang="en-US" dirty="0" smtClean="0"/>
          </a:p>
          <a:p>
            <a:r>
              <a:rPr lang="ar-SA" b="1" dirty="0" smtClean="0"/>
              <a:t>المادة 9</a:t>
            </a:r>
            <a:r>
              <a:rPr lang="en-US" b="1" dirty="0" smtClean="0"/>
              <a:t>.</a:t>
            </a:r>
            <a:endParaRPr lang="en-US" dirty="0" smtClean="0"/>
          </a:p>
          <a:p>
            <a:r>
              <a:rPr lang="ar-SA" b="1" dirty="0" smtClean="0"/>
              <a:t>لا يجوز اعتقالُ أيِّ إنسان أو حجزُه أو نفيُه تعسُّفًا</a:t>
            </a:r>
            <a:r>
              <a:rPr lang="en-US" b="1" dirty="0" smtClean="0"/>
              <a:t>.</a:t>
            </a:r>
            <a:endParaRPr lang="en-US" dirty="0" smtClean="0"/>
          </a:p>
          <a:p>
            <a:r>
              <a:rPr lang="ar-SA" b="1" dirty="0" smtClean="0"/>
              <a:t>المادة 10</a:t>
            </a:r>
            <a:r>
              <a:rPr lang="en-US" b="1" dirty="0" smtClean="0"/>
              <a:t>.</a:t>
            </a:r>
            <a:endParaRPr lang="en-US" dirty="0" smtClean="0"/>
          </a:p>
          <a:p>
            <a:r>
              <a:rPr lang="ar-SA" b="1" dirty="0" smtClean="0"/>
              <a:t>لكلِّ إنسان، على قدم المساواة التامة مع الآخرين، الحقُّ في أن تَنظر قضيتَه محكمةٌ مستقلَّةٌ ومحايدةٌ، نظرًا مُنصفًا وعلنيًّا، للفصل في حقوقه والتزاماته وفى أيَّة تهمة جزائية تُوجَّه إليه</a:t>
            </a:r>
            <a:r>
              <a:rPr lang="en-US" b="1" dirty="0" smtClean="0"/>
              <a:t>.</a:t>
            </a:r>
            <a:endParaRPr lang="en-US" dirty="0" smtClean="0"/>
          </a:p>
          <a:p>
            <a:r>
              <a:rPr lang="ar-SA" b="1" dirty="0" smtClean="0"/>
              <a:t>المادة 11</a:t>
            </a:r>
            <a:r>
              <a:rPr lang="en-US" b="1" dirty="0" smtClean="0"/>
              <a:t>.</a:t>
            </a:r>
            <a:endParaRPr lang="en-US" dirty="0" smtClean="0"/>
          </a:p>
          <a:p>
            <a:r>
              <a:rPr lang="en-US" b="1" dirty="0" smtClean="0"/>
              <a:t>( 1 ) </a:t>
            </a:r>
            <a:r>
              <a:rPr lang="ar-SA" b="1" dirty="0" smtClean="0"/>
              <a:t>كلُّ شخص متَّهم بجريمة يُعتبَر بريئًا إلى أن يثبت ارتكابُه لها قانونًا في محاكمة علنية تكون قد وُفِّرت له فيها جميعُ الضمانات اللازمة للدفاع عن نفسه</a:t>
            </a:r>
            <a:r>
              <a:rPr lang="en-US" b="1" dirty="0" smtClean="0"/>
              <a:t>.</a:t>
            </a:r>
            <a:br>
              <a:rPr lang="en-US" b="1" dirty="0" smtClean="0"/>
            </a:br>
            <a:r>
              <a:rPr lang="en-US" b="1" dirty="0" smtClean="0"/>
              <a:t>( 2 ) </a:t>
            </a:r>
            <a:r>
              <a:rPr lang="ar-SA" b="1" dirty="0" smtClean="0"/>
              <a:t>لا يُدان أيُّ شخص بجريمة بسبب أيِّ عمل أو امتناع عن عمل لم يكن في حينه يشكِّل جُرمًا بمقتضى القانون الوطني أو الدولي، كما لا تُوقَع عليه أيَّةُ عقوبة أشدَّ من تلك التي كانت ساريةً في الوقت الذي ارتُكب فيه الفعل </a:t>
            </a:r>
            <a:r>
              <a:rPr lang="ar-SA" b="1" dirty="0" err="1" smtClean="0"/>
              <a:t>الجُرمي</a:t>
            </a:r>
            <a:r>
              <a:rPr lang="en-US" b="1" dirty="0" smtClean="0"/>
              <a:t>.</a:t>
            </a:r>
            <a:endParaRPr lang="en-US" smtClean="0"/>
          </a:p>
          <a:p>
            <a:endParaRPr lang="ar-IQ"/>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r>
              <a:rPr lang="ar-IQ" b="1" dirty="0" smtClean="0"/>
              <a:t>ا</a:t>
            </a:r>
            <a:r>
              <a:rPr lang="ar-SA" b="1" dirty="0" smtClean="0"/>
              <a:t>لمادة 12</a:t>
            </a:r>
            <a:r>
              <a:rPr lang="en-US" b="1" dirty="0" smtClean="0"/>
              <a:t>.</a:t>
            </a:r>
            <a:endParaRPr lang="en-US" dirty="0" smtClean="0"/>
          </a:p>
          <a:p>
            <a:r>
              <a:rPr lang="ar-SA" b="1" dirty="0" smtClean="0"/>
              <a:t>لا يجوز تعريضُ أحد لتدخُّل تعسُّفي في حياته الخاصة أو في شؤون أسرته أو مسكنه أو مراسلاته، ولا لحملات تمسُّ شرفه وسمعته. ولكلِّ شخص حقٌّ في أن يحميه القانونُ من مثل ذلك التدخُّل أو تلك الحملات</a:t>
            </a:r>
            <a:r>
              <a:rPr lang="en-US" b="1" dirty="0" smtClean="0"/>
              <a:t>.</a:t>
            </a:r>
            <a:endParaRPr lang="en-US" dirty="0" smtClean="0"/>
          </a:p>
          <a:p>
            <a:r>
              <a:rPr lang="ar-SA" b="1" dirty="0" smtClean="0"/>
              <a:t>المادة 13</a:t>
            </a:r>
            <a:r>
              <a:rPr lang="en-US" b="1" dirty="0" smtClean="0"/>
              <a:t>.</a:t>
            </a:r>
            <a:endParaRPr lang="en-US" dirty="0" smtClean="0"/>
          </a:p>
          <a:p>
            <a:r>
              <a:rPr lang="en-US" b="1" dirty="0" smtClean="0"/>
              <a:t>( 1 ) </a:t>
            </a:r>
            <a:r>
              <a:rPr lang="ar-SA" b="1" dirty="0" smtClean="0"/>
              <a:t>لكلِّ فرد حقٌّ في حرِّية التنقُّل وفي اختيار محلِّ إقامته داخل حدود الدولة</a:t>
            </a:r>
            <a:r>
              <a:rPr lang="en-US" b="1" dirty="0" smtClean="0"/>
              <a:t>.</a:t>
            </a:r>
            <a:br>
              <a:rPr lang="en-US" b="1" dirty="0" smtClean="0"/>
            </a:br>
            <a:r>
              <a:rPr lang="en-US" b="1" dirty="0" smtClean="0"/>
              <a:t>( 2 ) </a:t>
            </a:r>
            <a:r>
              <a:rPr lang="ar-SA" b="1" dirty="0" smtClean="0"/>
              <a:t>لكلِّ فرد حقٌّ في مغادرة أيِّ بلد، بما في ذلك بلده، وفي العودة إلى بلده</a:t>
            </a:r>
            <a:r>
              <a:rPr lang="en-US" b="1" dirty="0" smtClean="0"/>
              <a:t>.</a:t>
            </a:r>
            <a:endParaRPr lang="en-US" dirty="0" smtClean="0"/>
          </a:p>
          <a:p>
            <a:r>
              <a:rPr lang="ar-SA" b="1" dirty="0" smtClean="0"/>
              <a:t>المادة 14</a:t>
            </a:r>
            <a:r>
              <a:rPr lang="en-US" b="1" dirty="0" smtClean="0"/>
              <a:t>.</a:t>
            </a:r>
            <a:endParaRPr lang="en-US" dirty="0" smtClean="0"/>
          </a:p>
          <a:p>
            <a:r>
              <a:rPr lang="en-US" b="1" dirty="0" smtClean="0"/>
              <a:t>( 1 ) </a:t>
            </a:r>
            <a:r>
              <a:rPr lang="ar-SA" b="1" dirty="0" smtClean="0"/>
              <a:t>لكلِّ فرد حقُّ التماس ملجأ في بلدان أخرى والتمتُّع به خلاصًا من الاضطهاد</a:t>
            </a:r>
            <a:r>
              <a:rPr lang="en-US" b="1" dirty="0" smtClean="0"/>
              <a:t>.</a:t>
            </a:r>
            <a:br>
              <a:rPr lang="en-US" b="1" dirty="0" smtClean="0"/>
            </a:br>
            <a:r>
              <a:rPr lang="en-US" b="1" dirty="0" smtClean="0"/>
              <a:t>( 2 ) </a:t>
            </a:r>
            <a:r>
              <a:rPr lang="ar-SA" b="1" dirty="0" smtClean="0"/>
              <a:t>لا يمكن التذرُّعُ بهذا الحقِّ إذا كانت هناك ملاحقةٌ ناشئةٌ بالفعل عن جريمة غير سياسية أو عن أعمال تناقض مقاصدَ الأمم المتحدة ومبادئها</a:t>
            </a:r>
            <a:r>
              <a:rPr lang="en-US" b="1" dirty="0" smtClean="0"/>
              <a:t>.</a:t>
            </a:r>
            <a:endParaRPr lang="en-US" dirty="0" smtClean="0"/>
          </a:p>
          <a:p>
            <a:r>
              <a:rPr lang="ar-SA" b="1" dirty="0" smtClean="0"/>
              <a:t>المادة 15</a:t>
            </a:r>
            <a:r>
              <a:rPr lang="en-US" b="1" dirty="0" smtClean="0"/>
              <a:t>.</a:t>
            </a:r>
            <a:r>
              <a:rPr lang="ar-SA" b="1" dirty="0" smtClean="0"/>
              <a:t>لكل فرد حق التمتع بجنسية ما</a:t>
            </a:r>
            <a:endParaRPr lang="en-US" dirty="0" smtClean="0"/>
          </a:p>
          <a:p>
            <a:r>
              <a:rPr lang="en-US" b="1" dirty="0" smtClean="0"/>
              <a:t> </a:t>
            </a:r>
            <a:r>
              <a:rPr lang="ar-SA" b="1" dirty="0" smtClean="0"/>
              <a:t>لا يجوز، تعسُّفًا، حرمانُ أيِّ شخص من جنسيته ولا من حقِّه في تغيير جنسيته</a:t>
            </a:r>
            <a:r>
              <a:rPr lang="en-US" b="1" dirty="0" smtClean="0"/>
              <a:t>.</a:t>
            </a:r>
            <a:endParaRPr lang="en-US" dirty="0" smtClean="0"/>
          </a:p>
          <a:p>
            <a:r>
              <a:rPr lang="ar-SA" b="1" dirty="0" smtClean="0"/>
              <a:t>المادة 16</a:t>
            </a:r>
            <a:r>
              <a:rPr lang="en-US" b="1" dirty="0" smtClean="0"/>
              <a:t>.	</a:t>
            </a:r>
            <a:endParaRPr lang="en-US" dirty="0" smtClean="0"/>
          </a:p>
          <a:p>
            <a:r>
              <a:rPr lang="en-US" b="1" dirty="0" smtClean="0"/>
              <a:t>( 1 ) </a:t>
            </a:r>
            <a:r>
              <a:rPr lang="ar-SA" b="1" dirty="0" smtClean="0"/>
              <a:t>للرجل والمرأة، متى أدركا سنَّ البلوغ، حقُّ التزوُّج وتأسيس أسرة، دون أيِّ قيد بسبب العِرق أو الجنسية أو الدِّين. وهما متساويان في الحقوق لدى التزوُّج وخلال قيام الزواج ولدى انحلاله</a:t>
            </a:r>
            <a:r>
              <a:rPr lang="en-US" b="1" dirty="0" smtClean="0"/>
              <a:t>.</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r>
              <a:rPr lang="ar-SA" b="1" dirty="0" smtClean="0"/>
              <a:t>المادة 12</a:t>
            </a:r>
            <a:r>
              <a:rPr lang="en-US" b="1" dirty="0" smtClean="0"/>
              <a:t>.</a:t>
            </a:r>
            <a:endParaRPr lang="en-US" dirty="0" smtClean="0"/>
          </a:p>
          <a:p>
            <a:r>
              <a:rPr lang="ar-SA" b="1" dirty="0" smtClean="0"/>
              <a:t>لا يجوز تعريضُ أحد لتدخُّل تعسُّفي في حياته الخاصة أو في شؤون أسرته أو مسكنه أو مراسلاته، ولا لحملات تمسُّ شرفه وسمعته. ولكلِّ شخص حقٌّ في أن يحميه القانونُ من مثل ذلك التدخُّل أو تلك الحملات</a:t>
            </a:r>
            <a:r>
              <a:rPr lang="en-US" b="1" dirty="0" smtClean="0"/>
              <a:t>.</a:t>
            </a:r>
            <a:endParaRPr lang="en-US" dirty="0" smtClean="0"/>
          </a:p>
          <a:p>
            <a:r>
              <a:rPr lang="ar-SA" b="1" dirty="0" smtClean="0"/>
              <a:t>المادة 13</a:t>
            </a:r>
            <a:r>
              <a:rPr lang="en-US" b="1" dirty="0" smtClean="0"/>
              <a:t>.</a:t>
            </a:r>
            <a:endParaRPr lang="en-US" dirty="0" smtClean="0"/>
          </a:p>
          <a:p>
            <a:r>
              <a:rPr lang="en-US" b="1" dirty="0" smtClean="0"/>
              <a:t>( 1 ) </a:t>
            </a:r>
            <a:r>
              <a:rPr lang="ar-SA" b="1" dirty="0" smtClean="0"/>
              <a:t>لكلِّ فرد حقٌّ في حرِّية التنقُّل وفي اختيار محلِّ إقامته داخل حدود الدولة</a:t>
            </a:r>
            <a:r>
              <a:rPr lang="en-US" b="1" dirty="0" smtClean="0"/>
              <a:t>.</a:t>
            </a:r>
            <a:br>
              <a:rPr lang="en-US" b="1" dirty="0" smtClean="0"/>
            </a:br>
            <a:r>
              <a:rPr lang="en-US" b="1" dirty="0" smtClean="0"/>
              <a:t>( 2 ) </a:t>
            </a:r>
            <a:r>
              <a:rPr lang="ar-SA" b="1" dirty="0" smtClean="0"/>
              <a:t>لكلِّ فرد حقٌّ في مغادرة أيِّ بلد، بما في ذلك بلده، وفي العودة إلى بلده</a:t>
            </a:r>
            <a:r>
              <a:rPr lang="en-US" b="1" dirty="0" smtClean="0"/>
              <a:t>.</a:t>
            </a:r>
            <a:endParaRPr lang="en-US" dirty="0" smtClean="0"/>
          </a:p>
          <a:p>
            <a:r>
              <a:rPr lang="ar-SA" b="1" dirty="0" smtClean="0"/>
              <a:t>المادة 14</a:t>
            </a:r>
            <a:r>
              <a:rPr lang="en-US" b="1" dirty="0" smtClean="0"/>
              <a:t>.</a:t>
            </a:r>
            <a:endParaRPr lang="en-US" dirty="0" smtClean="0"/>
          </a:p>
          <a:p>
            <a:r>
              <a:rPr lang="en-US" b="1" dirty="0" smtClean="0"/>
              <a:t>( 1 ) </a:t>
            </a:r>
            <a:r>
              <a:rPr lang="ar-SA" b="1" dirty="0" smtClean="0"/>
              <a:t>لكلِّ فرد حقُّ التماس ملجأ في بلدان أخرى والتمتُّع به خلاصًا من الاضطهاد</a:t>
            </a:r>
            <a:r>
              <a:rPr lang="en-US" b="1" dirty="0" smtClean="0"/>
              <a:t>.</a:t>
            </a:r>
            <a:br>
              <a:rPr lang="en-US" b="1" dirty="0" smtClean="0"/>
            </a:br>
            <a:r>
              <a:rPr lang="en-US" b="1" dirty="0" smtClean="0"/>
              <a:t>( 2 ) </a:t>
            </a:r>
            <a:r>
              <a:rPr lang="ar-SA" b="1" dirty="0" smtClean="0"/>
              <a:t>لا يمكن التذرُّعُ بهذا الحقِّ إذا كانت هناك ملاحقةٌ ناشئةٌ بالفعل عن جريمة غير سياسية أو عن أعمال تناقض مقاصدَ الأمم المتحدة ومبادئها</a:t>
            </a:r>
            <a:r>
              <a:rPr lang="en-US" b="1" dirty="0" smtClean="0"/>
              <a:t>.</a:t>
            </a:r>
            <a:endParaRPr lang="en-US" dirty="0" smtClean="0"/>
          </a:p>
          <a:p>
            <a:r>
              <a:rPr lang="ar-SA" b="1" dirty="0" smtClean="0"/>
              <a:t>المادة 15</a:t>
            </a:r>
            <a:r>
              <a:rPr lang="en-US" b="1" dirty="0" smtClean="0"/>
              <a:t>.</a:t>
            </a:r>
            <a:r>
              <a:rPr lang="ar-SA" b="1" dirty="0" smtClean="0"/>
              <a:t>لكل فرد حق التمتع بجنسية ما</a:t>
            </a:r>
            <a:endParaRPr lang="en-US" dirty="0" smtClean="0"/>
          </a:p>
          <a:p>
            <a:r>
              <a:rPr lang="en-US" b="1" dirty="0" smtClean="0"/>
              <a:t> </a:t>
            </a:r>
            <a:r>
              <a:rPr lang="ar-SA" b="1" dirty="0" smtClean="0"/>
              <a:t>لا يجوز، تعسُّفًا، حرمانُ أيِّ شخص من جنسيته ولا من حقِّه في تغيير جنسيته</a:t>
            </a:r>
            <a:r>
              <a:rPr lang="en-US" b="1" dirty="0" smtClean="0"/>
              <a:t>.</a:t>
            </a:r>
            <a:endParaRPr lang="en-US" dirty="0" smtClean="0"/>
          </a:p>
          <a:p>
            <a:r>
              <a:rPr lang="ar-SA" b="1" dirty="0" smtClean="0"/>
              <a:t>المادة 16</a:t>
            </a:r>
            <a:r>
              <a:rPr lang="en-US" b="1" dirty="0" smtClean="0"/>
              <a:t>.	</a:t>
            </a:r>
            <a:endParaRPr lang="en-US" dirty="0" smtClean="0"/>
          </a:p>
          <a:p>
            <a:r>
              <a:rPr lang="en-US" b="1" dirty="0" smtClean="0"/>
              <a:t>( 1 ) </a:t>
            </a:r>
            <a:r>
              <a:rPr lang="ar-SA" b="1" dirty="0" smtClean="0"/>
              <a:t>للرجل والمرأة، متى أدركا سنَّ البلوغ، حقُّ التزوُّج وتأسيس أسرة، دون أيِّ قيد بسبب العِرق أو الجنسية أو الدِّين. وهما متساويان في الحقوق لدى التزوُّج وخلال قيام الزواج ولدى انحلاله</a:t>
            </a:r>
            <a:r>
              <a:rPr lang="en-US" b="1" smtClean="0"/>
              <a:t>.</a:t>
            </a:r>
            <a:endParaRPr lang="ar-IQ"/>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r>
              <a:rPr lang="en-US" b="1" dirty="0" smtClean="0"/>
              <a:t>) </a:t>
            </a:r>
            <a:r>
              <a:rPr lang="ar-SA" b="1" dirty="0" smtClean="0"/>
              <a:t>لا يُعقَد الزواجُ إلاَّ برضا الطرفين المزمع زواجهما رضاءً كاملً لا إكراهَ فيه</a:t>
            </a:r>
            <a:r>
              <a:rPr lang="en-US" b="1" dirty="0" smtClean="0"/>
              <a:t>.</a:t>
            </a:r>
            <a:br>
              <a:rPr lang="en-US" b="1" dirty="0" smtClean="0"/>
            </a:br>
            <a:r>
              <a:rPr lang="en-US" b="1" dirty="0" smtClean="0"/>
              <a:t>( 3 ) </a:t>
            </a:r>
            <a:r>
              <a:rPr lang="ar-SA" b="1" dirty="0" smtClean="0"/>
              <a:t>الأسرةُ هي الخليةُ الطبيعيةُ والأساسيةُ في المجتمع، ولها حقُّ التمتُّع بحماية المجتمع والدولة</a:t>
            </a:r>
            <a:r>
              <a:rPr lang="en-US" b="1" dirty="0" smtClean="0"/>
              <a:t>.</a:t>
            </a:r>
            <a:endParaRPr lang="en-US" dirty="0" smtClean="0"/>
          </a:p>
          <a:p>
            <a:r>
              <a:rPr lang="ar-SA" b="1" dirty="0" smtClean="0"/>
              <a:t>المادة 17</a:t>
            </a:r>
            <a:r>
              <a:rPr lang="en-US" b="1" dirty="0" smtClean="0"/>
              <a:t>.	</a:t>
            </a:r>
            <a:endParaRPr lang="en-US" dirty="0" smtClean="0"/>
          </a:p>
          <a:p>
            <a:r>
              <a:rPr lang="en-US" b="1" dirty="0" smtClean="0"/>
              <a:t>( 1 ) </a:t>
            </a:r>
            <a:r>
              <a:rPr lang="ar-SA" b="1" dirty="0" smtClean="0"/>
              <a:t>لكلِّ فرد حقٌّ في التملُّك، بمفرده أو بالاشتراك مع غيره</a:t>
            </a:r>
            <a:r>
              <a:rPr lang="en-US" b="1" dirty="0" smtClean="0"/>
              <a:t>.</a:t>
            </a:r>
            <a:br>
              <a:rPr lang="en-US" b="1" dirty="0" smtClean="0"/>
            </a:br>
            <a:r>
              <a:rPr lang="en-US" b="1" dirty="0" smtClean="0"/>
              <a:t>( 2 ) </a:t>
            </a:r>
            <a:r>
              <a:rPr lang="ar-SA" b="1" dirty="0" smtClean="0"/>
              <a:t>لا يجوز تجريدُ أحدٍ من مُلكه تعسُّفًا</a:t>
            </a:r>
            <a:r>
              <a:rPr lang="en-US" b="1" dirty="0" smtClean="0"/>
              <a:t>.</a:t>
            </a:r>
            <a:endParaRPr lang="en-US" dirty="0" smtClean="0"/>
          </a:p>
          <a:p>
            <a:r>
              <a:rPr lang="ar-SA" b="1" dirty="0" smtClean="0"/>
              <a:t>المادة 18</a:t>
            </a:r>
            <a:r>
              <a:rPr lang="en-US" b="1" dirty="0" smtClean="0"/>
              <a:t>.</a:t>
            </a:r>
            <a:endParaRPr lang="en-US" dirty="0" smtClean="0"/>
          </a:p>
          <a:p>
            <a:r>
              <a:rPr lang="ar-SA" b="1" dirty="0" smtClean="0"/>
              <a:t>لكلِّ شخص حقٌّ في حرِّية الفكر والوجدان والدِّين، ويشمل هذا الحقُّ حرِّيته في تغيير دينه أو معتقده، وحرِّيته في إظهار دينه أو معتقده بالتعبُّد وإقامة الشعائر والممارسة والتعليم، بمفرده أو مع جماعة، وأمام الملأ أو على حدة</a:t>
            </a:r>
            <a:r>
              <a:rPr lang="en-US" b="1" dirty="0" smtClean="0"/>
              <a:t>.</a:t>
            </a:r>
            <a:endParaRPr lang="en-US" dirty="0" smtClean="0"/>
          </a:p>
          <a:p>
            <a:r>
              <a:rPr lang="ar-SA" b="1" dirty="0" smtClean="0"/>
              <a:t>المادة 19</a:t>
            </a:r>
            <a:r>
              <a:rPr lang="en-US" b="1" dirty="0" smtClean="0"/>
              <a:t>.</a:t>
            </a:r>
            <a:endParaRPr lang="en-US" dirty="0" smtClean="0"/>
          </a:p>
          <a:p>
            <a:r>
              <a:rPr lang="ar-SA" b="1" dirty="0" smtClean="0"/>
              <a:t>لكلِّ شخص حقُّ التمتُّع بحرِّية الرأي والتعبير، ويشمل هذا الحقُّ حرِّيته في اعتناق الآراء دون مضايقة، وفي التماس الأنباء والأفكار وتلقِّيها ونقلها إلى الآخرين، بأيَّة وسيلة ودونما اعتبار للحدود</a:t>
            </a:r>
            <a:r>
              <a:rPr lang="en-US" b="1" dirty="0" smtClean="0"/>
              <a:t>.</a:t>
            </a:r>
            <a:endParaRPr lang="en-US" dirty="0" smtClean="0"/>
          </a:p>
          <a:p>
            <a:r>
              <a:rPr lang="ar-SA" b="1" dirty="0" smtClean="0"/>
              <a:t>المادة 20</a:t>
            </a:r>
            <a:r>
              <a:rPr lang="en-US" b="1" dirty="0" smtClean="0"/>
              <a:t>.</a:t>
            </a:r>
            <a:endParaRPr lang="en-US" dirty="0" smtClean="0"/>
          </a:p>
          <a:p>
            <a:r>
              <a:rPr lang="en-US" b="1" dirty="0" smtClean="0"/>
              <a:t>( 1 ) </a:t>
            </a:r>
            <a:r>
              <a:rPr lang="ar-SA" b="1" dirty="0" smtClean="0"/>
              <a:t>لكلِّ شخص حقٌّ في حرِّية الاشتراك في الاجتماعات والجمعيات السلمية</a:t>
            </a:r>
            <a:r>
              <a:rPr lang="en-US" b="1" dirty="0" smtClean="0"/>
              <a:t>.</a:t>
            </a:r>
            <a:br>
              <a:rPr lang="en-US" b="1" dirty="0" smtClean="0"/>
            </a:br>
            <a:r>
              <a:rPr lang="en-US" b="1" dirty="0" smtClean="0"/>
              <a:t>( 2 ) </a:t>
            </a:r>
            <a:r>
              <a:rPr lang="ar-SA" b="1" dirty="0" smtClean="0"/>
              <a:t>لا يجوز إرغامُ أحدٍ على الانتماء إلى جمعية ما</a:t>
            </a:r>
            <a:r>
              <a:rPr lang="en-US" b="1" dirty="0" smtClean="0"/>
              <a:t>.</a:t>
            </a:r>
            <a:endParaRPr lang="en-US" smtClean="0"/>
          </a:p>
          <a:p>
            <a:endParaRPr lang="ar-IQ"/>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b="1" dirty="0" smtClean="0"/>
              <a:t>المادة 20</a:t>
            </a:r>
            <a:r>
              <a:rPr lang="en-US" b="1" dirty="0" smtClean="0"/>
              <a:t>.</a:t>
            </a:r>
            <a:endParaRPr lang="en-US" dirty="0" smtClean="0"/>
          </a:p>
          <a:p>
            <a:r>
              <a:rPr lang="en-US" b="1" dirty="0" smtClean="0"/>
              <a:t>( 1 ) </a:t>
            </a:r>
            <a:r>
              <a:rPr lang="ar-SA" b="1" dirty="0" smtClean="0"/>
              <a:t>لكلِّ شخص حقٌّ في حرِّية الاشتراك في الاجتماعات والجمعيات السلمية</a:t>
            </a:r>
            <a:r>
              <a:rPr lang="en-US" b="1" dirty="0" smtClean="0"/>
              <a:t>.</a:t>
            </a:r>
            <a:br>
              <a:rPr lang="en-US" b="1" dirty="0" smtClean="0"/>
            </a:br>
            <a:r>
              <a:rPr lang="en-US" b="1" dirty="0" smtClean="0"/>
              <a:t>( 2 ) </a:t>
            </a:r>
            <a:r>
              <a:rPr lang="ar-SA" b="1" dirty="0" smtClean="0"/>
              <a:t>لا يجوز إرغامُ أحدٍ على الانتماء إلى جمعية ما</a:t>
            </a:r>
            <a:r>
              <a:rPr lang="en-US" b="1" dirty="0" smtClean="0"/>
              <a:t>.</a:t>
            </a:r>
            <a:endParaRPr lang="en-US" dirty="0" smtClean="0"/>
          </a:p>
          <a:p>
            <a:r>
              <a:rPr lang="ar-SA" b="1" dirty="0" smtClean="0"/>
              <a:t>المادة 21</a:t>
            </a:r>
            <a:r>
              <a:rPr lang="en-US" b="1" dirty="0" smtClean="0"/>
              <a:t>.</a:t>
            </a:r>
            <a:endParaRPr lang="en-US" dirty="0" smtClean="0"/>
          </a:p>
          <a:p>
            <a:r>
              <a:rPr lang="en-US" b="1" dirty="0" smtClean="0"/>
              <a:t>( 1 ) </a:t>
            </a:r>
            <a:r>
              <a:rPr lang="ar-SA" b="1" dirty="0" smtClean="0"/>
              <a:t>لكلِّ شخص حقُّ المشاركة في إدارة الشؤون العامة لبلده، إمَّا مباشرةً وإمَّا بواسطة ممثِّلين يُختارون في حرِّية</a:t>
            </a:r>
            <a:r>
              <a:rPr lang="en-US" b="1" dirty="0" smtClean="0"/>
              <a:t>.</a:t>
            </a:r>
            <a:br>
              <a:rPr lang="en-US" b="1" dirty="0" smtClean="0"/>
            </a:br>
            <a:r>
              <a:rPr lang="en-US" b="1" dirty="0" smtClean="0"/>
              <a:t>( 2 ) </a:t>
            </a:r>
            <a:r>
              <a:rPr lang="ar-SA" b="1" dirty="0" smtClean="0"/>
              <a:t>لكلِّ شخص، بالتساوي مع الآخرين، حقُّ تقلُّد الوظائف العامَّة في بلده</a:t>
            </a:r>
            <a:r>
              <a:rPr lang="en-US" b="1" dirty="0" smtClean="0"/>
              <a:t>.</a:t>
            </a:r>
            <a:br>
              <a:rPr lang="en-US" b="1" dirty="0" smtClean="0"/>
            </a:br>
            <a:r>
              <a:rPr lang="en-US" b="1" dirty="0" smtClean="0"/>
              <a:t>( 3 ) </a:t>
            </a:r>
            <a:r>
              <a:rPr lang="ar-SA" b="1" dirty="0" smtClean="0"/>
              <a:t>إرادةُ الشعب هي مناطُ سلطة الحكم، ويجب أن تتجلىَّ هذه الإرادة من خلال انتخابات نزيهة تجرى دوريًّا بالاقتراع العام وعلى قدم المساواة بين الناخبين وبالتصويت السرِّي أو بإجراء مكافئ من حيث ضمان حرِّية التصويت</a:t>
            </a:r>
            <a:r>
              <a:rPr lang="en-US" b="1" dirty="0" smtClean="0"/>
              <a:t>.</a:t>
            </a:r>
            <a:endParaRPr lang="en-US" dirty="0" smtClean="0"/>
          </a:p>
          <a:p>
            <a:r>
              <a:rPr lang="ar-SA" b="1" dirty="0" smtClean="0"/>
              <a:t>المادة 22</a:t>
            </a:r>
            <a:r>
              <a:rPr lang="en-US" b="1" dirty="0" smtClean="0"/>
              <a:t>.</a:t>
            </a:r>
            <a:endParaRPr lang="en-US" dirty="0" smtClean="0"/>
          </a:p>
          <a:p>
            <a:r>
              <a:rPr lang="ar-SA" b="1" smtClean="0"/>
              <a:t>لكلِّ شخص، بوصفه عضوًا في المجتمع، حقٌّ في الضمان الاجتماعي، ومن حقِّه أن تُوفَّر له، من خلال المجهود القومي والتعاون الدولي، وبما يتَّفق مع هيكل كلِّ دولة ومواردها، الحقوقُ الاقتصاديةُ والاجتماعيةُ والثقافيةُ التي لا غنى عنها لكرامته ولتنامي شخصيته في حرِّية</a:t>
            </a: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buNone/>
            </a:pPr>
            <a:r>
              <a:rPr lang="ar-SA" b="1" smtClean="0"/>
              <a:t>المادة </a:t>
            </a:r>
            <a:r>
              <a:rPr lang="ar-SA" b="1" dirty="0" smtClean="0"/>
              <a:t>23</a:t>
            </a:r>
            <a:r>
              <a:rPr lang="en-US" b="1" dirty="0" smtClean="0"/>
              <a:t>.</a:t>
            </a:r>
            <a:endParaRPr lang="en-US" dirty="0" smtClean="0"/>
          </a:p>
          <a:p>
            <a:r>
              <a:rPr lang="en-US" b="1" dirty="0" smtClean="0"/>
              <a:t>( 1 ) </a:t>
            </a:r>
            <a:r>
              <a:rPr lang="ar-SA" b="1" dirty="0" smtClean="0"/>
              <a:t>لكلِّ شخص حقُّ العمل، وفي حرِّية اختيار عمله، وفي شروط عمل عادلة ومُرضية، وفي الحماية من البطالة</a:t>
            </a:r>
            <a:r>
              <a:rPr lang="en-US" b="1" dirty="0" smtClean="0"/>
              <a:t>.</a:t>
            </a:r>
            <a:br>
              <a:rPr lang="en-US" b="1" dirty="0" smtClean="0"/>
            </a:br>
            <a:r>
              <a:rPr lang="en-US" b="1" dirty="0" smtClean="0"/>
              <a:t>( 2 ) </a:t>
            </a:r>
            <a:r>
              <a:rPr lang="ar-SA" b="1" dirty="0" smtClean="0"/>
              <a:t>لجميع الأفراد، دون أيِّ تمييز، الحقُّ في أجٍر متساوٍ على العمل المتساوي</a:t>
            </a:r>
            <a:r>
              <a:rPr lang="en-US" b="1" dirty="0" smtClean="0"/>
              <a:t>.</a:t>
            </a:r>
            <a:br>
              <a:rPr lang="en-US" b="1" dirty="0" smtClean="0"/>
            </a:br>
            <a:r>
              <a:rPr lang="en-US" b="1" dirty="0" smtClean="0"/>
              <a:t>( 3 ) </a:t>
            </a:r>
            <a:r>
              <a:rPr lang="ar-SA" b="1" dirty="0" smtClean="0"/>
              <a:t>لكلِّ فرد يعمل حقٌّ في مكافأة عادلة ومُرضية تكفل له ولأسرته عيشةً لائقةً بالكرامة البشرية، وتُستكمَل، عند الاقتضاء، بوسائل أخرى للحماية الاجتماعية</a:t>
            </a:r>
            <a:r>
              <a:rPr lang="en-US" b="1" dirty="0" smtClean="0"/>
              <a:t>.</a:t>
            </a:r>
            <a:br>
              <a:rPr lang="en-US" b="1" dirty="0" smtClean="0"/>
            </a:br>
            <a:r>
              <a:rPr lang="en-US" b="1" dirty="0" smtClean="0"/>
              <a:t>( 4 ) </a:t>
            </a:r>
            <a:r>
              <a:rPr lang="ar-SA" b="1" dirty="0" smtClean="0"/>
              <a:t>لكلِّ شخص حقُّ إنشاء النقابات مع آخرين والانضمام إليها من أجل حماية مصالحه</a:t>
            </a:r>
            <a:r>
              <a:rPr lang="en-US" b="1" dirty="0" smtClean="0"/>
              <a:t>.</a:t>
            </a:r>
            <a:endParaRPr lang="en-US" dirty="0" smtClean="0"/>
          </a:p>
          <a:p>
            <a:r>
              <a:rPr lang="ar-SA" b="1" dirty="0" smtClean="0"/>
              <a:t>المادة 24</a:t>
            </a:r>
            <a:r>
              <a:rPr lang="en-US" b="1" dirty="0" smtClean="0"/>
              <a:t>.</a:t>
            </a:r>
            <a:endParaRPr lang="en-US" dirty="0" smtClean="0"/>
          </a:p>
          <a:p>
            <a:r>
              <a:rPr lang="ar-SA" b="1" dirty="0" smtClean="0"/>
              <a:t>لكلِّ شخص حقٌّ في الراحة وأوقات الفراغ، وخصوصًا في تحديد معقول لساعات العمل وفي إجازات دورية مأجورة</a:t>
            </a:r>
            <a:r>
              <a:rPr lang="en-US" b="1" dirty="0" smtClean="0"/>
              <a:t>.</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أهداف السلوك التنظيمي</a:t>
            </a:r>
            <a:br>
              <a:rPr lang="ar-IQ" dirty="0" smtClean="0"/>
            </a:br>
            <a:endParaRPr lang="ar-IQ" dirty="0"/>
          </a:p>
        </p:txBody>
      </p:sp>
      <p:sp>
        <p:nvSpPr>
          <p:cNvPr id="3" name="عنصر نائب للمحتوى 2"/>
          <p:cNvSpPr>
            <a:spLocks noGrp="1"/>
          </p:cNvSpPr>
          <p:nvPr>
            <p:ph idx="1"/>
          </p:nvPr>
        </p:nvSpPr>
        <p:spPr/>
        <p:txBody>
          <a:bodyPr/>
          <a:lstStyle/>
          <a:p>
            <a:r>
              <a:rPr lang="ar-IQ" dirty="0" smtClean="0"/>
              <a:t>أهداف السلوك التنظيمي</a:t>
            </a:r>
          </a:p>
          <a:p>
            <a:r>
              <a:rPr lang="en-US" b="1" dirty="0" smtClean="0"/>
              <a:t>.  </a:t>
            </a:r>
            <a:r>
              <a:rPr lang="ar-SA" b="1" dirty="0" smtClean="0"/>
              <a:t>الدراسة العلمية للسلوك التنظيمي تساعد في تقدير نوعية الحوافز المستخدمة لتوجيه سلوك</a:t>
            </a:r>
            <a:r>
              <a:rPr lang="en-US" b="1" dirty="0" smtClean="0">
                <a:sym typeface="Symbol"/>
              </a:rPr>
              <a:t></a:t>
            </a:r>
            <a:r>
              <a:rPr lang="en-US" b="1" dirty="0" smtClean="0"/>
              <a:t> </a:t>
            </a:r>
            <a:r>
              <a:rPr lang="ar-SA" b="1" dirty="0" smtClean="0"/>
              <a:t>الأفراد في المستويات الإدارية المختلفة، فغالبا ما تكون الحوافز المعنوية أكثر تأثيرا لدى الأشخاص شاغلي المستويات الإدارية العليا بينما تؤثر الحوافز المادية ايجابيا في المستويات الإدارية الأقل</a:t>
            </a:r>
            <a:r>
              <a:rPr lang="en-US" b="1" dirty="0" smtClean="0"/>
              <a:t>. </a:t>
            </a:r>
            <a:endParaRPr lang="ar-IQ"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b="1" dirty="0" smtClean="0"/>
              <a:t>المادة 25</a:t>
            </a:r>
            <a:r>
              <a:rPr lang="en-US" b="1" dirty="0" smtClean="0"/>
              <a:t>.</a:t>
            </a:r>
            <a:endParaRPr lang="en-US" dirty="0" smtClean="0"/>
          </a:p>
          <a:p>
            <a:r>
              <a:rPr lang="en-US" b="1" dirty="0" smtClean="0"/>
              <a:t>( 1 ) </a:t>
            </a:r>
            <a:r>
              <a:rPr lang="ar-SA" b="1" dirty="0" smtClean="0"/>
              <a:t>لكلِّ شخص حقٌّ في مستوى معيشة يكفي لضمان الصحة والرفاهة له ولأسرته، وخاصَّةً على صعيد المأكل والملبس والمسكن والعناية الطبية وصعيد الخدمات الاجتماعية الضرورية، وله الحقُّ في ما </a:t>
            </a:r>
            <a:r>
              <a:rPr lang="ar-SA" b="1" dirty="0" err="1" smtClean="0"/>
              <a:t>يأمن</a:t>
            </a:r>
            <a:r>
              <a:rPr lang="ar-SA" b="1" dirty="0" smtClean="0"/>
              <a:t> به الغوائل في حالات البطالة أو المرض أو العجز أو الترمُّل أو الشيخوخة أو غير ذلك من الظروف الخارجة عن إرادته والتي تفقده أسباب عيشه</a:t>
            </a:r>
            <a:r>
              <a:rPr lang="en-US" b="1" dirty="0" smtClean="0"/>
              <a:t>.</a:t>
            </a:r>
            <a:br>
              <a:rPr lang="en-US" b="1" dirty="0" smtClean="0"/>
            </a:br>
            <a:r>
              <a:rPr lang="en-US" b="1" dirty="0" smtClean="0"/>
              <a:t>( 2 ) </a:t>
            </a:r>
            <a:r>
              <a:rPr lang="ar-SA" b="1" dirty="0" smtClean="0"/>
              <a:t>للأمومة والطفولة حقٌّ في رعاية ومساعدة خاصَّتين. ولجميع الأطفال حقُّ التمتُّع بذات الحماية الاجتماعية سواء وُلِدوا في إطار الزواج أو خارج هذا الإطار</a:t>
            </a:r>
            <a:r>
              <a:rPr lang="en-US" b="1" dirty="0" smtClean="0"/>
              <a:t>.</a:t>
            </a:r>
            <a:endParaRPr lang="en-US" dirty="0" smtClean="0"/>
          </a:p>
          <a:p>
            <a:r>
              <a:rPr lang="ar-SA" b="1" dirty="0" smtClean="0"/>
              <a:t>المادة 26</a:t>
            </a:r>
            <a:r>
              <a:rPr lang="en-US" b="1" dirty="0" smtClean="0"/>
              <a:t>.</a:t>
            </a:r>
            <a:endParaRPr lang="en-US" dirty="0" smtClean="0"/>
          </a:p>
          <a:p>
            <a:r>
              <a:rPr lang="en-US" b="1" dirty="0" smtClean="0"/>
              <a:t>( 1 ) </a:t>
            </a:r>
            <a:r>
              <a:rPr lang="ar-SA" b="1" dirty="0" smtClean="0"/>
              <a:t>لكلِّ شخص حقٌّ في التعليم. ويجب أن يُوفَّر التعليمُ مجَّانًا، على الأقل في مرحلتيه الابتدائية والأساسية. ويكون التعليمُ الابتدائيُّ إلزاميًّا. ويكون التعليمُ الفنِّي والمهني متاحًا للعموم. ويكون التعليمُ العالي مُتاحًا للجميع تبعًا لكفاءتهم</a:t>
            </a:r>
            <a:r>
              <a:rPr lang="en-US" b="1" dirty="0" smtClean="0"/>
              <a:t>.</a:t>
            </a:r>
            <a:br>
              <a:rPr lang="en-US" b="1" dirty="0" smtClean="0"/>
            </a:br>
            <a:r>
              <a:rPr lang="en-US" b="1" dirty="0" smtClean="0"/>
              <a:t>( 2 ) </a:t>
            </a:r>
            <a:r>
              <a:rPr lang="ar-SA" b="1" dirty="0" smtClean="0"/>
              <a:t>يجب أن يستهدف التعليمُ التنميةَ الكاملةَ لشخصية الإنسان وتعزيز احترام حقوق الإنسان والحريات الأساسية. كما يجب أن يعزِّز التفاهمَ والتسامحَ والصداقةَ بين جميع الأمم وجميع الفئات العنصرية أو الدينية، وأن يؤيِّد الأنشطةَ التي تضطلع بها الأممُ المتحدةُ لحفظ السلام</a:t>
            </a:r>
            <a:r>
              <a:rPr lang="en-US" b="1" dirty="0" smtClean="0"/>
              <a:t>.</a:t>
            </a:r>
            <a:br>
              <a:rPr lang="en-US" b="1" dirty="0" smtClean="0"/>
            </a:br>
            <a:r>
              <a:rPr lang="en-US" b="1" dirty="0" smtClean="0"/>
              <a:t>( 3 ) </a:t>
            </a:r>
            <a:r>
              <a:rPr lang="ar-SA" b="1" smtClean="0"/>
              <a:t>للآباء، على سبيل الأولوية، حقُّ اختيار نوع التعليم الذي يُعطى لأولادهم</a:t>
            </a:r>
            <a:endParaRPr lang="ar-IQ"/>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a:buNone/>
            </a:pPr>
            <a:r>
              <a:rPr lang="ar-SA" b="1" smtClean="0"/>
              <a:t>المادة </a:t>
            </a:r>
            <a:r>
              <a:rPr lang="ar-SA" b="1" dirty="0" smtClean="0"/>
              <a:t>28</a:t>
            </a:r>
            <a:r>
              <a:rPr lang="en-US" b="1" dirty="0" smtClean="0"/>
              <a:t>.</a:t>
            </a:r>
            <a:endParaRPr lang="en-US" dirty="0" smtClean="0"/>
          </a:p>
          <a:p>
            <a:r>
              <a:rPr lang="ar-SA" b="1" dirty="0" smtClean="0"/>
              <a:t>لكلِّ فرد حقُّ التمتُّع بنظام اجتماعي ودولي يمكن أن تتحقَّق في ظلِّه الحقوق والحريات المنصوص عليها في هذا الإعلان تحقُّقًا تامًّا</a:t>
            </a:r>
            <a:r>
              <a:rPr lang="en-US" b="1" dirty="0" smtClean="0"/>
              <a:t>.</a:t>
            </a:r>
            <a:endParaRPr lang="en-US" dirty="0" smtClean="0"/>
          </a:p>
          <a:p>
            <a:r>
              <a:rPr lang="ar-SA" b="1" dirty="0" smtClean="0"/>
              <a:t>المادة 29</a:t>
            </a:r>
            <a:r>
              <a:rPr lang="en-US" b="1" dirty="0" smtClean="0"/>
              <a:t>.</a:t>
            </a:r>
            <a:endParaRPr lang="en-US" dirty="0" smtClean="0"/>
          </a:p>
          <a:p>
            <a:r>
              <a:rPr lang="en-US" b="1" dirty="0" smtClean="0"/>
              <a:t>( 1 ) </a:t>
            </a:r>
            <a:r>
              <a:rPr lang="ar-SA" b="1" dirty="0" smtClean="0"/>
              <a:t>على كلِّ فرد واجباتٌ إزاء الجماعة، التي فيها وحدها يمكن أن تنمو شخصيته النمو الحر الكامل</a:t>
            </a:r>
            <a:r>
              <a:rPr lang="en-US" b="1" dirty="0" smtClean="0"/>
              <a:t>.</a:t>
            </a:r>
            <a:br>
              <a:rPr lang="en-US" b="1" dirty="0" smtClean="0"/>
            </a:br>
            <a:r>
              <a:rPr lang="en-US" b="1" dirty="0" smtClean="0"/>
              <a:t>( 2 ) </a:t>
            </a:r>
            <a:r>
              <a:rPr lang="ar-SA" b="1" dirty="0" smtClean="0"/>
              <a:t>لا يُخضع أيُّ فرد، في ممارسة حقوقه وحرِّياته، إلاَّ للقيود التي يقرِّرها القانونُ مستهدفًا منها، حصرًا، ضمانَ الاعتراف الواجب بحقوق وحرِّيات الآخرين واحترامها، والوفاءَ بالعادل من مقتضيات الفضيلة والنظام العام ورفاه الجميع في مجتمع ديمقراطي</a:t>
            </a:r>
            <a:r>
              <a:rPr lang="en-US" b="1" dirty="0" smtClean="0"/>
              <a:t>.</a:t>
            </a:r>
            <a:br>
              <a:rPr lang="en-US" b="1" dirty="0" smtClean="0"/>
            </a:br>
            <a:r>
              <a:rPr lang="en-US" b="1" dirty="0" smtClean="0"/>
              <a:t>( 3 ) </a:t>
            </a:r>
            <a:r>
              <a:rPr lang="ar-SA" b="1" dirty="0" smtClean="0"/>
              <a:t>لا يجوز في أيِّ حال أن تُمارَس هذه الحقوقُ على نحو يناقض مقاصدَ الأمم المتحدة ومبادئها</a:t>
            </a:r>
            <a:r>
              <a:rPr lang="en-US" b="1" dirty="0" smtClean="0"/>
              <a:t>.</a:t>
            </a:r>
            <a:endParaRPr lang="en-US" dirty="0" smtClean="0"/>
          </a:p>
          <a:p>
            <a:r>
              <a:rPr lang="ar-SA" b="1" dirty="0" smtClean="0"/>
              <a:t>المادة 30</a:t>
            </a:r>
            <a:r>
              <a:rPr lang="en-US" b="1" dirty="0" smtClean="0"/>
              <a:t>.</a:t>
            </a:r>
            <a:endParaRPr lang="en-US" dirty="0" smtClean="0"/>
          </a:p>
          <a:p>
            <a:r>
              <a:rPr lang="ar-SA" b="1" dirty="0" smtClean="0"/>
              <a:t>ليس في هذا الإعلان أيُّ نصٍّ يجوز تأويله على نحو يفيد انطواءه على تخويل أيَّة دولة أو جماعة، أو أيِّ فرد، أيَّ حقٍّ في القيام بأيِّ نشاط أو بأيِّ فعل يهدف إلى هدم أيٍّ من الحقوق والحرِّيات المنصوص عليها فيه</a:t>
            </a:r>
            <a:r>
              <a:rPr lang="en-US" b="1" dirty="0" smtClean="0"/>
              <a:t>.</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خصائص السلوك التنظيمي</a:t>
            </a:r>
            <a:br>
              <a:rPr lang="ar-IQ" dirty="0" smtClean="0"/>
            </a:br>
            <a:endParaRPr lang="ar-IQ" dirty="0"/>
          </a:p>
        </p:txBody>
      </p:sp>
      <p:sp>
        <p:nvSpPr>
          <p:cNvPr id="3" name="عنصر نائب للمحتوى 2"/>
          <p:cNvSpPr>
            <a:spLocks noGrp="1"/>
          </p:cNvSpPr>
          <p:nvPr>
            <p:ph idx="1"/>
          </p:nvPr>
        </p:nvSpPr>
        <p:spPr/>
        <p:txBody>
          <a:bodyPr/>
          <a:lstStyle/>
          <a:p>
            <a:pPr>
              <a:buNone/>
            </a:pPr>
            <a:endParaRPr lang="ar-IQ" dirty="0" smtClean="0"/>
          </a:p>
          <a:p>
            <a:r>
              <a:rPr lang="en-US" b="1" dirty="0" smtClean="0"/>
              <a:t>- </a:t>
            </a:r>
            <a:r>
              <a:rPr lang="ar-SA" b="1" dirty="0" smtClean="0"/>
              <a:t>يؤثر العاملون بسلوكياتهم التنظيمية على كفاءة التنظيم ككل وعلى تحقيق الأهداف التنظيمية، ولهذا من الضروري معرفة ودراسة سلوك واتجاهات وأداء الفرد والجماعة</a:t>
            </a:r>
            <a:r>
              <a:rPr lang="en-US" b="1" dirty="0" smtClean="0"/>
              <a:t>.</a:t>
            </a:r>
            <a:endParaRPr lang="en-US" dirty="0" smtClean="0"/>
          </a:p>
          <a:p>
            <a:r>
              <a:rPr lang="en-US" b="1" dirty="0" smtClean="0"/>
              <a:t>- </a:t>
            </a:r>
            <a:r>
              <a:rPr lang="ar-SA" b="1" dirty="0" smtClean="0"/>
              <a:t>ينظر للسلوك التنظيمي إلى السلوك داخل المنظمات كنتيجة لارتباطه بمفاهيم كالأداء، وكل ما يتعلق بالكفاءة والرضا والإنتاجية، وكل ما يؤدي إلى تحقيق أهداف التنظيم</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مميزات السلوك التنظيمي</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pPr>
              <a:buNone/>
            </a:pPr>
            <a:endParaRPr lang="en-US" dirty="0" smtClean="0"/>
          </a:p>
          <a:p>
            <a:r>
              <a:rPr lang="en-US" dirty="0" smtClean="0"/>
              <a:t>: </a:t>
            </a:r>
            <a:r>
              <a:rPr lang="ar-SA" b="1" dirty="0" smtClean="0"/>
              <a:t>للسلوك التنظيمي بعض السمات والصفات الخاصة به منها</a:t>
            </a:r>
            <a:r>
              <a:rPr lang="en-US" b="1" dirty="0" smtClean="0"/>
              <a:t> : - </a:t>
            </a:r>
            <a:r>
              <a:rPr lang="ar-SA" b="1" dirty="0" smtClean="0"/>
              <a:t>توجيه سلوك العاملين لتحقيق أهداف المنظمة</a:t>
            </a:r>
            <a:r>
              <a:rPr lang="en-US" b="1" dirty="0" smtClean="0"/>
              <a:t> . - </a:t>
            </a:r>
            <a:r>
              <a:rPr lang="ar-SA" b="1" dirty="0" smtClean="0"/>
              <a:t>تحديد الدور الذي يقوم به كل فرد في المنظمة</a:t>
            </a:r>
            <a:r>
              <a:rPr lang="en-US" b="1" dirty="0" smtClean="0"/>
              <a:t> . - </a:t>
            </a:r>
            <a:r>
              <a:rPr lang="ar-SA" b="1" dirty="0" smtClean="0"/>
              <a:t>تحديد المسؤوليات والسلطات في ضوء الأدوار</a:t>
            </a:r>
            <a:r>
              <a:rPr lang="en-US" b="1" dirty="0" smtClean="0"/>
              <a:t> . - </a:t>
            </a:r>
            <a:r>
              <a:rPr lang="ar-SA" b="1" dirty="0" smtClean="0"/>
              <a:t>التنسيق والتكامل بين الأدوار التي يقوم بها العاملون </a:t>
            </a:r>
            <a:r>
              <a:rPr lang="en-US" b="1" dirty="0" smtClean="0"/>
              <a:t>- </a:t>
            </a:r>
            <a:r>
              <a:rPr lang="ar-SA" b="1" dirty="0" smtClean="0"/>
              <a:t>الضبط والتحكم في سلوك العاملين</a:t>
            </a:r>
            <a:r>
              <a:rPr lang="en-US" b="1" dirty="0" smtClean="0"/>
              <a:t>. - </a:t>
            </a:r>
            <a:r>
              <a:rPr lang="ar-SA" b="1" dirty="0" smtClean="0"/>
              <a:t>تطوير وتنمية سلوك العاملين</a:t>
            </a:r>
            <a:r>
              <a:rPr lang="en-US" b="1" dirty="0" smtClean="0"/>
              <a:t>. - </a:t>
            </a:r>
            <a:r>
              <a:rPr lang="ar-SA" b="1" dirty="0" smtClean="0"/>
              <a:t>الاتصالات </a:t>
            </a:r>
            <a:r>
              <a:rPr lang="ar-SA" b="1" dirty="0" err="1" smtClean="0"/>
              <a:t>و</a:t>
            </a:r>
            <a:r>
              <a:rPr lang="ar-SA" b="1" dirty="0" smtClean="0"/>
              <a:t> العلاقات </a:t>
            </a:r>
            <a:r>
              <a:rPr lang="ar-SA" b="1" dirty="0" err="1" smtClean="0"/>
              <a:t>السوسيولوجية</a:t>
            </a:r>
            <a:r>
              <a:rPr lang="ar-SA" b="1" dirty="0" smtClean="0"/>
              <a:t> في العمل</a:t>
            </a:r>
            <a:r>
              <a:rPr lang="en-US" b="1" dirty="0" smtClean="0"/>
              <a:t> . - </a:t>
            </a:r>
            <a:r>
              <a:rPr lang="ar-SA" b="1" dirty="0" smtClean="0"/>
              <a:t>التقييم والتقويم المستمر للسلوك التنظيمي </a:t>
            </a:r>
            <a:r>
              <a:rPr lang="en-US" b="1" dirty="0" smtClean="0"/>
              <a:t>- </a:t>
            </a:r>
            <a:r>
              <a:rPr lang="ar-SA" b="1" dirty="0" smtClean="0"/>
              <a:t>مدى تحقيق أهداف المنشاة</a:t>
            </a:r>
            <a:r>
              <a:rPr lang="en-US" b="1" dirty="0" smtClean="0"/>
              <a:t>.</a:t>
            </a:r>
            <a:endParaRPr lang="en-US" dirty="0" smtClean="0"/>
          </a:p>
          <a:p>
            <a:pPr>
              <a:buNone/>
            </a:pP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مساهمات العلوم الأخرى للسلوك التنظيمي</a:t>
            </a:r>
            <a:endParaRPr lang="ar-IQ" dirty="0"/>
          </a:p>
        </p:txBody>
      </p:sp>
      <p:sp>
        <p:nvSpPr>
          <p:cNvPr id="3" name="عنصر نائب للمحتوى 2"/>
          <p:cNvSpPr>
            <a:spLocks noGrp="1"/>
          </p:cNvSpPr>
          <p:nvPr>
            <p:ph idx="1"/>
          </p:nvPr>
        </p:nvSpPr>
        <p:spPr/>
        <p:txBody>
          <a:bodyPr>
            <a:normAutofit fontScale="92500" lnSpcReduction="20000"/>
          </a:bodyPr>
          <a:lstStyle/>
          <a:p>
            <a:pPr>
              <a:buNone/>
            </a:pPr>
            <a:r>
              <a:rPr lang="en-US" b="1" smtClean="0"/>
              <a:t> </a:t>
            </a:r>
            <a:endParaRPr lang="en-US" dirty="0" smtClean="0"/>
          </a:p>
          <a:p>
            <a:r>
              <a:rPr lang="ar-SA" b="1" dirty="0" smtClean="0"/>
              <a:t>إن مساهمات العلوم الأخرى كانت على مستوى الفرد أو التحليل الجزئي كعلم النفس أو على مستوى التحليل الكلي كدراسة المجموعات </a:t>
            </a:r>
            <a:r>
              <a:rPr lang="ar-SA" b="1" dirty="0" err="1" smtClean="0"/>
              <a:t>و</a:t>
            </a:r>
            <a:r>
              <a:rPr lang="ar-SA" b="1" dirty="0" smtClean="0"/>
              <a:t> المنظمات، حيث ساهمت فيها بقية العلوم، كعلم الاجتماع </a:t>
            </a:r>
            <a:r>
              <a:rPr lang="ar-SA" b="1" dirty="0" err="1" smtClean="0"/>
              <a:t>و</a:t>
            </a:r>
            <a:r>
              <a:rPr lang="ar-SA" b="1" dirty="0" smtClean="0"/>
              <a:t> السياسة</a:t>
            </a:r>
            <a:r>
              <a:rPr lang="en-US" b="1" dirty="0" smtClean="0"/>
              <a:t>. –</a:t>
            </a:r>
            <a:endParaRPr lang="en-US" dirty="0" smtClean="0"/>
          </a:p>
          <a:p>
            <a:r>
              <a:rPr lang="en-US" b="1" dirty="0" smtClean="0"/>
              <a:t> </a:t>
            </a:r>
            <a:r>
              <a:rPr lang="ar-SA" b="1" dirty="0" smtClean="0"/>
              <a:t>علم النفس: يمكن تعريف علم النفس بأنه: ذلك العلم الذي يسعى لدراسة وقياس وتفسير وأحيانا تغيير سلوك الفرد. اهتم علماء النفس بدراسة السلوك الفردي ومحاولة فهمه. وتتلخص مساهماتهم في موضوعات كنظريات التعلم والشخصية وعلم النفس الإداري</a:t>
            </a:r>
            <a:r>
              <a:rPr lang="en-US" b="1" dirty="0" smtClean="0"/>
              <a:t> . </a:t>
            </a:r>
            <a:r>
              <a:rPr lang="ar-SA" b="1" dirty="0" smtClean="0"/>
              <a:t>يهتم علم النفس الإداري بمشاكل مثل الاجتهاد العصبي الناتج عن العمل والملل وكافة الظروف والأحوال التي تؤثر في كفاءة العمل، وحديثا امتدت مساهمات علم النفس لتشمل التدريب والإشراف واختبارات التعيين والقيادة الإدارية والدوافع والحوافز والرضا الوظيفي وتقييم الأداء وقياس الاتجاهات وكافة الأنشطة التي تهدف إلى تعديل السلوك الإنساني داخل التنظيم بما يخدم الأهداف والأنماط السائدة</a:t>
            </a:r>
            <a:r>
              <a:rPr lang="en-US" b="1" dirty="0" smtClean="0"/>
              <a:t> . –</a:t>
            </a:r>
            <a:endParaRPr lang="en-US" dirty="0" smtClean="0"/>
          </a:p>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smtClean="0"/>
              <a:t>الثقافة التنظيمية</a:t>
            </a:r>
            <a:endParaRPr lang="ar-IQ" dirty="0"/>
          </a:p>
        </p:txBody>
      </p:sp>
      <p:sp>
        <p:nvSpPr>
          <p:cNvPr id="3" name="عنصر نائب للمحتوى 2"/>
          <p:cNvSpPr>
            <a:spLocks noGrp="1"/>
          </p:cNvSpPr>
          <p:nvPr>
            <p:ph idx="1"/>
          </p:nvPr>
        </p:nvSpPr>
        <p:spPr/>
        <p:txBody>
          <a:bodyPr>
            <a:normAutofit fontScale="92500" lnSpcReduction="20000"/>
          </a:bodyPr>
          <a:lstStyle/>
          <a:p>
            <a:pPr>
              <a:buNone/>
            </a:pPr>
            <a:r>
              <a:rPr lang="ar-SA" b="1" dirty="0" smtClean="0"/>
              <a:t>الثقافة التنظيمية فهي </a:t>
            </a:r>
            <a:r>
              <a:rPr lang="ar-SA" b="1" dirty="0" err="1" smtClean="0"/>
              <a:t>اإلمعتقدات</a:t>
            </a:r>
            <a:r>
              <a:rPr lang="ar-SA" b="1" dirty="0" smtClean="0"/>
              <a:t> </a:t>
            </a:r>
            <a:r>
              <a:rPr lang="ar-SA" b="1" dirty="0" err="1" smtClean="0"/>
              <a:t>جتماعية</a:t>
            </a:r>
            <a:r>
              <a:rPr lang="ar-SA" b="1" dirty="0" smtClean="0"/>
              <a:t> وسياسية </a:t>
            </a:r>
            <a:r>
              <a:rPr lang="ar-SA" b="1" dirty="0" err="1" smtClean="0"/>
              <a:t>وا</a:t>
            </a:r>
            <a:r>
              <a:rPr lang="ar-SA" b="1" dirty="0" smtClean="0"/>
              <a:t> </a:t>
            </a:r>
            <a:r>
              <a:rPr lang="ar-SA" b="1" dirty="0" err="1" smtClean="0"/>
              <a:t>وا</a:t>
            </a:r>
            <a:r>
              <a:rPr lang="ar-SA" b="1" dirty="0" smtClean="0"/>
              <a:t> والتوقعات والقيم التي يشترك بها أعضاء المنظمة وتؤثر في سلوكهم، وتمثل الثقافة التنظيمية الموروث الحضاري </a:t>
            </a:r>
            <a:r>
              <a:rPr lang="ar-SA" b="1" dirty="0" err="1" smtClean="0"/>
              <a:t>والقيمي</a:t>
            </a:r>
            <a:r>
              <a:rPr lang="ar-SA" b="1" dirty="0" smtClean="0"/>
              <a:t> للمنظمة الذي يحكم تصرفات وسلوكيات </a:t>
            </a:r>
            <a:r>
              <a:rPr lang="ar-SA" b="1" dirty="0" err="1" smtClean="0"/>
              <a:t>الافراد</a:t>
            </a:r>
            <a:r>
              <a:rPr lang="ar-SA" b="1" dirty="0" smtClean="0"/>
              <a:t> ومواقفهم تجاه القضايا </a:t>
            </a:r>
            <a:r>
              <a:rPr lang="ar-SA" b="1" dirty="0" err="1" smtClean="0"/>
              <a:t>ألادارية</a:t>
            </a:r>
            <a:r>
              <a:rPr lang="ar-SA" b="1" dirty="0" smtClean="0"/>
              <a:t> والعملية المختلفة، فهي تمثل القيم والمعتقدات والمفاهيم وطرق التفكير المشتركة بين أفراد المنظمة، فالثقافة التنظيمية للمنظمة تنشأ نتيجة مزيج من القيم والثقافات المختلفة الناتجة عن ثقافة وقيم </a:t>
            </a:r>
            <a:r>
              <a:rPr lang="ar-SA" b="1" dirty="0" err="1" smtClean="0"/>
              <a:t>األفراد</a:t>
            </a:r>
            <a:r>
              <a:rPr lang="ar-SA" b="1" dirty="0" smtClean="0"/>
              <a:t> والمجتمع والجماعات داخل التنظيم وقطاع نشاط المنظمة وسياسات وقوانين المنظمة، فالثقافة التنظيمية دور كبير في التأثير على </a:t>
            </a:r>
            <a:r>
              <a:rPr lang="ar-SA" b="1" dirty="0" err="1" smtClean="0"/>
              <a:t>سلوكات</a:t>
            </a:r>
            <a:r>
              <a:rPr lang="ar-SA" b="1" dirty="0" smtClean="0"/>
              <a:t> </a:t>
            </a:r>
            <a:r>
              <a:rPr lang="ar-SA" b="1" dirty="0" err="1" smtClean="0"/>
              <a:t>الافراد</a:t>
            </a:r>
            <a:r>
              <a:rPr lang="ar-SA" b="1" dirty="0" smtClean="0"/>
              <a:t> واتجاهات المنظمة وصياغة </a:t>
            </a:r>
            <a:r>
              <a:rPr lang="ar-SA" b="1" dirty="0" err="1" smtClean="0"/>
              <a:t>اإلستراتيجيات</a:t>
            </a:r>
            <a:r>
              <a:rPr lang="ar-SA" b="1" dirty="0" smtClean="0"/>
              <a:t> والخطط </a:t>
            </a:r>
            <a:r>
              <a:rPr lang="ar-SA" b="1" dirty="0" err="1" smtClean="0"/>
              <a:t>الادارية</a:t>
            </a:r>
            <a:r>
              <a:rPr lang="ar-SA" b="1" dirty="0" smtClean="0"/>
              <a:t>، كما تلعب دورا كبيرا في تماسك الجماعات وتآزرها داخل التنظيم، إذ أنها توفر </a:t>
            </a:r>
            <a:r>
              <a:rPr lang="ar-SA" b="1" dirty="0" err="1" smtClean="0"/>
              <a:t>اإلحساس</a:t>
            </a:r>
            <a:r>
              <a:rPr lang="ar-SA" b="1" dirty="0" smtClean="0"/>
              <a:t> بالذاتية والهوية لدى </a:t>
            </a:r>
            <a:r>
              <a:rPr lang="ar-SA" b="1" dirty="0" err="1" smtClean="0"/>
              <a:t>الافراد</a:t>
            </a:r>
            <a:r>
              <a:rPr lang="ar-SA" b="1" dirty="0" smtClean="0"/>
              <a:t> وتعمل على استقرار المنظمة، كما أنها تشكل مرشد أخالقي لسلوك </a:t>
            </a:r>
            <a:r>
              <a:rPr lang="ar-SA" b="1" dirty="0" err="1" smtClean="0"/>
              <a:t>األفراد</a:t>
            </a:r>
            <a:r>
              <a:rPr lang="ar-SA" b="1" dirty="0" smtClean="0"/>
              <a:t>، وحسب</a:t>
            </a:r>
            <a:r>
              <a:rPr lang="en-US" b="1" dirty="0" smtClean="0"/>
              <a:t> )Gibson" :)</a:t>
            </a:r>
            <a:r>
              <a:rPr lang="ar-SA" b="1" dirty="0" smtClean="0"/>
              <a:t>تتكون ثقافة المنظمة من قيم  ثقافة اعتقادات وقواعد ومعايير وأشياء من صنع الإنسان، وأنماط سلوكية مشتركة،والمنظمة تعبر في الكثير من </a:t>
            </a:r>
            <a:r>
              <a:rPr lang="ar-SA" b="1" dirty="0" err="1" smtClean="0"/>
              <a:t>الاحيان</a:t>
            </a:r>
            <a:r>
              <a:rPr lang="ar-SA" b="1" dirty="0" smtClean="0"/>
              <a:t> عن هويتها الشخصية</a:t>
            </a:r>
            <a:r>
              <a:rPr lang="en-US" b="1" dirty="0" smtClean="0"/>
              <a:t>"</a:t>
            </a:r>
            <a:r>
              <a:rPr lang="ar-SA" b="1" dirty="0" smtClean="0"/>
              <a:t>.</a:t>
            </a:r>
            <a:endParaRPr lang="en-US" dirty="0" smtClean="0"/>
          </a:p>
          <a:p>
            <a:pPr>
              <a:buNone/>
            </a:pP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القيادة والاتصال </a:t>
            </a:r>
            <a:r>
              <a:rPr lang="ar-IQ" smtClean="0"/>
              <a:t>المنظمي</a:t>
            </a:r>
            <a:endParaRPr lang="ar-IQ"/>
          </a:p>
        </p:txBody>
      </p:sp>
      <p:sp>
        <p:nvSpPr>
          <p:cNvPr id="3" name="عنصر نائب للمحتوى 2"/>
          <p:cNvSpPr>
            <a:spLocks noGrp="1"/>
          </p:cNvSpPr>
          <p:nvPr>
            <p:ph idx="1"/>
          </p:nvPr>
        </p:nvSpPr>
        <p:spPr/>
        <p:txBody>
          <a:bodyPr>
            <a:normAutofit fontScale="92500" lnSpcReduction="10000"/>
          </a:bodyPr>
          <a:lstStyle/>
          <a:p>
            <a:r>
              <a:rPr lang="ar-SA" b="1" dirty="0" smtClean="0"/>
              <a:t>( القيادة على أنها: " هي تلك القدرة على إحداث كم من التأثير على المرؤوسين يزيد عن ذلك الكم الذي يمكن أن يحدثه الرؤساء والمديرون العاديون بحكم السلطات المخولة لهم</a:t>
            </a:r>
            <a:r>
              <a:rPr lang="en-US" b="1" dirty="0" smtClean="0"/>
              <a:t>" </a:t>
            </a:r>
            <a:r>
              <a:rPr lang="ar-SA" b="1" dirty="0" smtClean="0"/>
              <a:t>، ويقترح هذا التعريف بأن أي رئيس أو مدير يمكن أن يوصف بأنه قائد إداري فقط عندما يستطيع التأثير على </a:t>
            </a:r>
            <a:r>
              <a:rPr lang="ar-SA" b="1" dirty="0" err="1" smtClean="0"/>
              <a:t>مرؤسيه</a:t>
            </a:r>
            <a:r>
              <a:rPr lang="ar-SA" b="1" dirty="0" smtClean="0"/>
              <a:t> بشكل يجعلهم يذعنون </a:t>
            </a:r>
            <a:r>
              <a:rPr lang="ar-SA" b="1" dirty="0" err="1" smtClean="0"/>
              <a:t>لاوامره</a:t>
            </a:r>
            <a:r>
              <a:rPr lang="ar-SA" b="1" dirty="0" smtClean="0"/>
              <a:t> وتوجيهاته بمحض إرادتهم ورغباتهم الشخصية وليس بسبب اللوائح والتعليمات أو الخوف من العواقب التنظيمية التي يمكن أن تترتب على عدم الإذعان</a:t>
            </a:r>
            <a:r>
              <a:rPr lang="ar-IQ" b="1" dirty="0" smtClean="0"/>
              <a:t> </a:t>
            </a:r>
            <a:r>
              <a:rPr lang="ar-IQ" b="1" dirty="0" err="1" smtClean="0"/>
              <a:t>الا</a:t>
            </a:r>
            <a:r>
              <a:rPr lang="ar-SA" b="1" dirty="0" err="1" smtClean="0"/>
              <a:t>تصال</a:t>
            </a:r>
            <a:r>
              <a:rPr lang="ar-SA" b="1" dirty="0" smtClean="0"/>
              <a:t> </a:t>
            </a:r>
            <a:endParaRPr lang="en-US" dirty="0" smtClean="0"/>
          </a:p>
          <a:p>
            <a:r>
              <a:rPr lang="ar-SA" b="1" dirty="0" smtClean="0"/>
              <a:t>: </a:t>
            </a:r>
            <a:r>
              <a:rPr lang="ar-SA" b="1" dirty="0" err="1" smtClean="0"/>
              <a:t>إلاتصال</a:t>
            </a:r>
            <a:r>
              <a:rPr lang="ar-SA" b="1" dirty="0" smtClean="0"/>
              <a:t> </a:t>
            </a:r>
            <a:endParaRPr lang="en-US" dirty="0" smtClean="0"/>
          </a:p>
          <a:p>
            <a:r>
              <a:rPr lang="ar-SA" b="1" dirty="0" smtClean="0"/>
              <a:t>هو أحد المقاييس والمعايير </a:t>
            </a:r>
            <a:r>
              <a:rPr lang="ar-SA" b="1" dirty="0" err="1" smtClean="0"/>
              <a:t>السوسيولوجية</a:t>
            </a:r>
            <a:r>
              <a:rPr lang="ar-SA" b="1" dirty="0" smtClean="0"/>
              <a:t> التي تعتمد في فهم وتفسير وتشكيل السلوك التنظيمي للعاملين والموظفين بمختلف المنظمات على تباين أنشطتها وأحجامها، ويعتبر </a:t>
            </a:r>
            <a:r>
              <a:rPr lang="ar-SA" b="1" dirty="0" err="1" smtClean="0"/>
              <a:t>اإلتصال</a:t>
            </a:r>
            <a:r>
              <a:rPr lang="ar-SA" b="1" dirty="0" smtClean="0"/>
              <a:t> نشاط أساسي في تحديد نوع السلوك </a:t>
            </a:r>
            <a:r>
              <a:rPr lang="ar-SA" b="1" dirty="0" err="1" smtClean="0"/>
              <a:t>اإلنساني</a:t>
            </a:r>
            <a:r>
              <a:rPr lang="ar-SA" b="1" dirty="0" smtClean="0"/>
              <a:t> داخل المنظمة بعد أن يتلقى الفرد القدر المناسب من المعلومات المطلوبة</a:t>
            </a:r>
            <a:r>
              <a:rPr lang="en-US" b="1" dirty="0" smtClean="0"/>
              <a:t>" </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جماعات العمل</a:t>
            </a:r>
            <a:endParaRPr lang="ar-IQ" dirty="0"/>
          </a:p>
        </p:txBody>
      </p:sp>
      <p:sp>
        <p:nvSpPr>
          <p:cNvPr id="3" name="عنصر نائب للمحتوى 2"/>
          <p:cNvSpPr>
            <a:spLocks noGrp="1"/>
          </p:cNvSpPr>
          <p:nvPr>
            <p:ph idx="1"/>
          </p:nvPr>
        </p:nvSpPr>
        <p:spPr/>
        <p:txBody>
          <a:bodyPr>
            <a:normAutofit/>
          </a:bodyPr>
          <a:lstStyle/>
          <a:p>
            <a:r>
              <a:rPr lang="ar-SA" b="1" dirty="0" smtClean="0"/>
              <a:t>جماعات العمل بأنها :"الجماعة </a:t>
            </a:r>
            <a:r>
              <a:rPr lang="ar-SA" b="1" dirty="0" err="1" smtClean="0"/>
              <a:t>إجتماع</a:t>
            </a:r>
            <a:r>
              <a:rPr lang="ar-SA" b="1" dirty="0" smtClean="0"/>
              <a:t> عدد صغير نسبيا من الأفراد بشكل يمكنهم من التفاعل الدائم </a:t>
            </a:r>
            <a:r>
              <a:rPr lang="ar-SA" b="1" dirty="0" err="1" smtClean="0"/>
              <a:t>خالل</a:t>
            </a:r>
            <a:r>
              <a:rPr lang="ar-SA" b="1" dirty="0" smtClean="0"/>
              <a:t> اللقاء والمواجهة المباشرة أهم المحددات </a:t>
            </a:r>
            <a:r>
              <a:rPr lang="ar-SA" b="1" dirty="0" err="1" smtClean="0"/>
              <a:t>السيكو</a:t>
            </a:r>
            <a:r>
              <a:rPr lang="ar-SA" b="1" dirty="0" smtClean="0"/>
              <a:t>- </a:t>
            </a:r>
            <a:r>
              <a:rPr lang="ar-SA" b="1" dirty="0" err="1" smtClean="0"/>
              <a:t>سوسيولوجية</a:t>
            </a:r>
            <a:r>
              <a:rPr lang="ar-SA" b="1" dirty="0" smtClean="0"/>
              <a:t> المستخدمة في قياس وتشكيل سلوك العمال التنظيمي  ويشعرون فيما بينهم بالتجاوب النفسي من </a:t>
            </a:r>
            <a:r>
              <a:rPr lang="ar-SA" b="1" dirty="0" err="1" smtClean="0"/>
              <a:t>خالل</a:t>
            </a:r>
            <a:r>
              <a:rPr lang="ar-SA" b="1" dirty="0" smtClean="0"/>
              <a:t> </a:t>
            </a:r>
            <a:r>
              <a:rPr lang="ar-SA" b="1" dirty="0" err="1" smtClean="0"/>
              <a:t>احساسهم</a:t>
            </a:r>
            <a:r>
              <a:rPr lang="ar-SA" b="1" dirty="0" smtClean="0"/>
              <a:t> بالانتماء لعضوية جماعة واحدة"</a:t>
            </a:r>
            <a:r>
              <a:rPr lang="ar-IQ" b="1" dirty="0" smtClean="0"/>
              <a:t>,وتم </a:t>
            </a:r>
            <a:r>
              <a:rPr lang="ar-SA" b="1" dirty="0" smtClean="0"/>
              <a:t>تعريفها الجماعة هي عدة أفراد يعملون مع بعضهم البعض ويكون لكل فرد منهم دور محدد في هذه الجماعة " وعرفها</a:t>
            </a:r>
            <a:r>
              <a:rPr lang="en-US" b="1" dirty="0" smtClean="0"/>
              <a:t> )Davis" : )</a:t>
            </a:r>
            <a:r>
              <a:rPr lang="ar-SA" b="1" dirty="0" smtClean="0"/>
              <a:t>الجماعة هي عدد من </a:t>
            </a:r>
            <a:r>
              <a:rPr lang="ar-SA" b="1" dirty="0" err="1" smtClean="0"/>
              <a:t>األفراد</a:t>
            </a:r>
            <a:r>
              <a:rPr lang="ar-SA" b="1" dirty="0" smtClean="0"/>
              <a:t> تربطهم علاقات يمكن ملاحظتها، وهو تعريف يشير إلى مفهوم التداخل والتفاعل بين أعضاء الجماعة</a:t>
            </a: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TotalTime>
  <Words>2766</Words>
  <PresentationFormat>عرض على الشاشة (3:4)‏</PresentationFormat>
  <Paragraphs>163</Paragraphs>
  <Slides>31</Slides>
  <Notes>0</Notes>
  <HiddenSlides>0</HiddenSlides>
  <MMClips>0</MMClips>
  <ScaleCrop>false</ScaleCrop>
  <HeadingPairs>
    <vt:vector size="4" baseType="variant">
      <vt:variant>
        <vt:lpstr>سمة</vt:lpstr>
      </vt:variant>
      <vt:variant>
        <vt:i4>1</vt:i4>
      </vt:variant>
      <vt:variant>
        <vt:lpstr>عناوين الشرائح</vt:lpstr>
      </vt:variant>
      <vt:variant>
        <vt:i4>31</vt:i4>
      </vt:variant>
    </vt:vector>
  </HeadingPairs>
  <TitlesOfParts>
    <vt:vector size="32" baseType="lpstr">
      <vt:lpstr>تدفق</vt:lpstr>
      <vt:lpstr>محاضرات السلوك التنظيمي وحقوق الانسان</vt:lpstr>
      <vt:lpstr>محاضرات السلوك التنظيمي</vt:lpstr>
      <vt:lpstr>أهداف السلوك التنظيمي </vt:lpstr>
      <vt:lpstr>خصائص السلوك التنظيمي </vt:lpstr>
      <vt:lpstr>مميزات السلوك التنظيمي </vt:lpstr>
      <vt:lpstr>مساهمات العلوم الأخرى للسلوك التنظيمي</vt:lpstr>
      <vt:lpstr>الثقافة التنظيمية</vt:lpstr>
      <vt:lpstr>القيادة والاتصال المنظمي</vt:lpstr>
      <vt:lpstr>جماعات العمل</vt:lpstr>
      <vt:lpstr>ألإدراك</vt:lpstr>
      <vt:lpstr>التعلم التنظيمي</vt:lpstr>
      <vt:lpstr>الشخصية</vt:lpstr>
      <vt:lpstr>المبادئ الاساسية للتعلم التنظيمي</vt:lpstr>
      <vt:lpstr>حقوق الإنسان </vt:lpstr>
      <vt:lpstr>تعريف حقوق الإنسان  </vt:lpstr>
      <vt:lpstr>أهمية حقوق الإنسان </vt:lpstr>
      <vt:lpstr>حقوق الإنسان في الشريعة الإسلامية:  </vt:lpstr>
      <vt:lpstr>معاهدات حقوق الإنسان</vt:lpstr>
      <vt:lpstr>خصائص حقوق الإنسان  </vt:lpstr>
      <vt:lpstr>خصائص حقوق الإنسان</vt:lpstr>
      <vt:lpstr> تصنيفات حقوق الإنسان </vt:lpstr>
      <vt:lpstr>بنود الإعلان العالمي لحقوق الإنسان</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السلوك التنظيمي</dc:title>
  <dc:creator>HP</dc:creator>
  <cp:lastModifiedBy>HP</cp:lastModifiedBy>
  <cp:revision>34</cp:revision>
  <dcterms:created xsi:type="dcterms:W3CDTF">2018-11-26T19:22:18Z</dcterms:created>
  <dcterms:modified xsi:type="dcterms:W3CDTF">2018-11-26T21:32:48Z</dcterms:modified>
</cp:coreProperties>
</file>