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11/28/2018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11/28/2018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11/28/2018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11/28/2018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11/28/2018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11/28/2018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828800"/>
          </a:xfrm>
        </p:spPr>
        <p:txBody>
          <a:bodyPr>
            <a:normAutofit fontScale="90000"/>
          </a:bodyPr>
          <a:lstStyle/>
          <a:p>
            <a:pPr rtl="1"/>
            <a:r>
              <a:rPr lang="ar-SA" b="1" dirty="0">
                <a:solidFill>
                  <a:srgbClr val="FF0000"/>
                </a:solidFill>
              </a:rPr>
              <a:t>ادارة الموارد البشرية - المرحلة الثانية </a:t>
            </a:r>
            <a:r>
              <a:rPr lang="en-US" dirty="0">
                <a:solidFill>
                  <a:srgbClr val="FF0000"/>
                </a:solidFill>
              </a:rPr>
              <a:t/>
            </a:r>
            <a:br>
              <a:rPr lang="en-US" dirty="0">
                <a:solidFill>
                  <a:srgbClr val="FF0000"/>
                </a:solidFill>
              </a:rPr>
            </a:br>
            <a:r>
              <a:rPr lang="ar-SA" b="1" dirty="0">
                <a:solidFill>
                  <a:srgbClr val="FF0000"/>
                </a:solidFill>
              </a:rPr>
              <a:t> </a:t>
            </a:r>
            <a:r>
              <a:rPr lang="ar-IQ" b="1" dirty="0">
                <a:solidFill>
                  <a:srgbClr val="FF0000"/>
                </a:solidFill>
              </a:rPr>
              <a:t>كلية الادارة والاقتصاد – جامعة بغداد </a:t>
            </a:r>
            <a:r>
              <a:rPr lang="en-US" dirty="0">
                <a:solidFill>
                  <a:srgbClr val="FF0000"/>
                </a:solidFill>
              </a:rPr>
              <a:t/>
            </a:r>
            <a:br>
              <a:rPr lang="en-US" dirty="0">
                <a:solidFill>
                  <a:srgbClr val="FF0000"/>
                </a:solidFill>
              </a:rPr>
            </a:br>
            <a:r>
              <a:rPr lang="ar-IQ" b="1" dirty="0">
                <a:solidFill>
                  <a:srgbClr val="FF0000"/>
                </a:solidFill>
              </a:rPr>
              <a:t> </a:t>
            </a:r>
            <a:r>
              <a:rPr lang="ar-SA" b="1" dirty="0">
                <a:solidFill>
                  <a:srgbClr val="FF0000"/>
                </a:solidFill>
              </a:rPr>
              <a:t>المحاضرة الاولى </a:t>
            </a:r>
            <a:endParaRPr lang="en-US" dirty="0">
              <a:solidFill>
                <a:srgbClr val="FF0000"/>
              </a:solidFill>
            </a:endParaRPr>
          </a:p>
        </p:txBody>
      </p:sp>
      <p:sp>
        <p:nvSpPr>
          <p:cNvPr id="3" name="Subtitle 2"/>
          <p:cNvSpPr>
            <a:spLocks noGrp="1"/>
          </p:cNvSpPr>
          <p:nvPr>
            <p:ph type="subTitle" idx="1"/>
          </p:nvPr>
        </p:nvSpPr>
        <p:spPr/>
        <p:txBody>
          <a:bodyPr>
            <a:normAutofit fontScale="92500" lnSpcReduction="10000"/>
          </a:bodyPr>
          <a:lstStyle/>
          <a:p>
            <a:pPr rtl="1">
              <a:lnSpc>
                <a:spcPct val="150000"/>
              </a:lnSpc>
              <a:spcBef>
                <a:spcPts val="0"/>
              </a:spcBef>
              <a:spcAft>
                <a:spcPts val="1000"/>
              </a:spcAft>
            </a:pPr>
            <a:r>
              <a:rPr lang="ar-IQ" b="1" dirty="0">
                <a:solidFill>
                  <a:srgbClr val="00B0F0"/>
                </a:solidFill>
                <a:ea typeface="Calibri"/>
              </a:rPr>
              <a:t>لمحة تاريخية عن الخدمة المدنية قبل تأسيس الحكم الوظيفي في العراق</a:t>
            </a:r>
            <a:endParaRPr lang="en-US" sz="1800" dirty="0">
              <a:ea typeface="Calibri"/>
              <a:cs typeface="Arial"/>
            </a:endParaRPr>
          </a:p>
          <a:p>
            <a:r>
              <a:rPr lang="ar-SA" sz="2800" b="1" dirty="0">
                <a:solidFill>
                  <a:schemeClr val="accent6">
                    <a:lumMod val="75000"/>
                  </a:schemeClr>
                </a:solidFill>
                <a:ea typeface="Calibri"/>
              </a:rPr>
              <a:t>م.م. أسرار عبدالزهرة</a:t>
            </a:r>
            <a:endParaRPr lang="en-US" dirty="0">
              <a:solidFill>
                <a:schemeClr val="accent6">
                  <a:lumMod val="75000"/>
                </a:schemeClr>
              </a:solidFill>
            </a:endParaRPr>
          </a:p>
        </p:txBody>
      </p:sp>
    </p:spTree>
    <p:extLst>
      <p:ext uri="{BB962C8B-B14F-4D97-AF65-F5344CB8AC3E}">
        <p14:creationId xmlns:p14="http://schemas.microsoft.com/office/powerpoint/2010/main" val="2975241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20457"/>
            <a:ext cx="8229600" cy="6370975"/>
          </a:xfrm>
          <a:prstGeom prst="rect">
            <a:avLst/>
          </a:prstGeom>
        </p:spPr>
        <p:txBody>
          <a:bodyPr wrap="square">
            <a:spAutoFit/>
          </a:bodyPr>
          <a:lstStyle/>
          <a:p>
            <a:pPr algn="r" rtl="1"/>
            <a:r>
              <a:rPr lang="ar-SA" sz="2400" b="1" u="sng" dirty="0">
                <a:solidFill>
                  <a:srgbClr val="FF0000"/>
                </a:solidFill>
                <a:ea typeface="Calibri"/>
              </a:rPr>
              <a:t>الحياد الوظيفي</a:t>
            </a:r>
            <a:r>
              <a:rPr lang="en-US" sz="2400" b="1" u="sng" dirty="0">
                <a:solidFill>
                  <a:srgbClr val="FF0000"/>
                </a:solidFill>
                <a:ea typeface="Calibri"/>
                <a:cs typeface="Arial"/>
              </a:rPr>
              <a:t>:</a:t>
            </a:r>
            <a:r>
              <a:rPr lang="en-US" sz="2400" b="1" dirty="0">
                <a:solidFill>
                  <a:srgbClr val="000000"/>
                </a:solidFill>
                <a:ea typeface="Calibri"/>
                <a:cs typeface="Arial"/>
              </a:rPr>
              <a:t/>
            </a:r>
            <a:br>
              <a:rPr lang="en-US" sz="2400" b="1" dirty="0">
                <a:solidFill>
                  <a:srgbClr val="000000"/>
                </a:solidFill>
                <a:ea typeface="Calibri"/>
                <a:cs typeface="Arial"/>
              </a:rPr>
            </a:br>
            <a:r>
              <a:rPr lang="ar-SA" sz="2400" b="1" dirty="0">
                <a:solidFill>
                  <a:srgbClr val="000000"/>
                </a:solidFill>
                <a:ea typeface="Calibri"/>
              </a:rPr>
              <a:t>أن الخدمة المدنية ترتبط بالسياسة العامة بصورة أو بأخرى، ففي بعض النظم يكون من الضروري حياد "الموظف" في النواحي السياسية، بينما في نظم أخرى يكون العكس هو المطلوب، أي الالتزام السياسي للموظف العام</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ففي النظم الحزبية يكون من غير المسموح به أن يظهر الموظف العام أي ميول أو </a:t>
            </a:r>
            <a:r>
              <a:rPr lang="en-US" sz="2400" b="1" dirty="0">
                <a:solidFill>
                  <a:srgbClr val="000000"/>
                </a:solidFill>
                <a:ea typeface="Calibri"/>
                <a:cs typeface="Arial"/>
              </a:rPr>
              <a:t>"</a:t>
            </a:r>
            <a:r>
              <a:rPr lang="ar-SA" sz="2400" b="1" dirty="0">
                <a:solidFill>
                  <a:srgbClr val="000000"/>
                </a:solidFill>
                <a:ea typeface="Calibri"/>
              </a:rPr>
              <a:t>تحزب" في أعماله الرسمية وتقوم الافتراضات في هذا النظام على أساس إمكان حيادية الموظف على الأقل رسمياً</a:t>
            </a:r>
            <a:r>
              <a:rPr lang="en-US" sz="2400" b="1" dirty="0">
                <a:solidFill>
                  <a:srgbClr val="000000"/>
                </a:solidFill>
                <a:ea typeface="Calibri"/>
                <a:cs typeface="Arial"/>
              </a:rPr>
              <a:t> .</a:t>
            </a:r>
            <a:br>
              <a:rPr lang="en-US" sz="2400" b="1" dirty="0">
                <a:solidFill>
                  <a:srgbClr val="000000"/>
                </a:solidFill>
                <a:ea typeface="Calibri"/>
                <a:cs typeface="Arial"/>
              </a:rPr>
            </a:br>
            <a:r>
              <a:rPr lang="ar-SA" sz="2400" b="1" dirty="0">
                <a:solidFill>
                  <a:srgbClr val="000000"/>
                </a:solidFill>
                <a:ea typeface="Calibri"/>
              </a:rPr>
              <a:t>بينما في النظم السياسية المواجهة يكون اقتناع الموظف العام بالسياسة الحاكمة وبأهدافها وتعاطفه معها شرطاً ضرورياً لتبوء الوظائف العامة خصوصاً في المراكز القيادية ومراكز الاحتكاك بالجماهير</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وفي الدول التي لا تأخذ بنظام الأحزاب وتقودها جماعات "وطنية" لها أهداف محددة في التنمية تصبح عملية "الولاء السياسي" عملية لازمة حتى تضمن القيادة العليا (الثورية) تمشي الإدارة العليا مع أهدافها "الوطنية" الهادفة إلى إحداث تغييرات جذرية في النظام القائم وبالتالي لا تعد الكفاءة وحدها كافية، إذ لا بد أن يكون معها جنباً إلى جنب اقتناع كافٍ بالتغييرات التي تهدف إليها القيادة العليا الجديدة</a:t>
            </a:r>
            <a:r>
              <a:rPr lang="en-US" sz="2400" b="1" dirty="0">
                <a:solidFill>
                  <a:srgbClr val="000000"/>
                </a:solidFill>
                <a:ea typeface="Calibri"/>
                <a:cs typeface="Arial"/>
              </a:rPr>
              <a:t>.</a:t>
            </a:r>
            <a:br>
              <a:rPr lang="en-US" sz="2400" b="1" dirty="0">
                <a:solidFill>
                  <a:srgbClr val="000000"/>
                </a:solidFill>
                <a:ea typeface="Calibri"/>
                <a:cs typeface="Arial"/>
              </a:rPr>
            </a:br>
            <a:endParaRPr lang="en-US" sz="2400" dirty="0"/>
          </a:p>
        </p:txBody>
      </p:sp>
    </p:spTree>
    <p:extLst>
      <p:ext uri="{BB962C8B-B14F-4D97-AF65-F5344CB8AC3E}">
        <p14:creationId xmlns:p14="http://schemas.microsoft.com/office/powerpoint/2010/main" val="50241902"/>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10472"/>
            <a:ext cx="7315200" cy="5114221"/>
          </a:xfrm>
          <a:prstGeom prst="rect">
            <a:avLst/>
          </a:prstGeom>
        </p:spPr>
        <p:txBody>
          <a:bodyPr wrap="square">
            <a:spAutoFit/>
          </a:bodyPr>
          <a:lstStyle/>
          <a:p>
            <a:pPr marL="73660" marR="0" algn="r" rtl="1">
              <a:lnSpc>
                <a:spcPct val="150000"/>
              </a:lnSpc>
              <a:spcBef>
                <a:spcPts val="0"/>
              </a:spcBef>
              <a:spcAft>
                <a:spcPts val="0"/>
              </a:spcAft>
            </a:pPr>
            <a:r>
              <a:rPr lang="ar-SA" sz="2400" b="1" dirty="0">
                <a:solidFill>
                  <a:srgbClr val="000000"/>
                </a:solidFill>
                <a:ea typeface="Calibri"/>
              </a:rPr>
              <a:t>و لكننا نجد أن الكفاءة تحقق ميزتين للعمل الإداري لا يمكن بأي حالا من الاحوال تجاهلهما وهما</a:t>
            </a:r>
            <a:r>
              <a:rPr lang="en-US" sz="2400" b="1" dirty="0">
                <a:solidFill>
                  <a:srgbClr val="000000"/>
                </a:solidFill>
                <a:ea typeface="Calibri"/>
                <a:cs typeface="Arial"/>
              </a:rPr>
              <a:t>: </a:t>
            </a:r>
            <a:endParaRPr lang="en-US" sz="2400" dirty="0">
              <a:ea typeface="Calibri"/>
              <a:cs typeface="Arial"/>
            </a:endParaRPr>
          </a:p>
          <a:p>
            <a:pPr marL="342900" marR="0" lvl="0" indent="-342900" algn="r" rtl="1">
              <a:lnSpc>
                <a:spcPct val="150000"/>
              </a:lnSpc>
              <a:spcBef>
                <a:spcPts val="0"/>
              </a:spcBef>
              <a:spcAft>
                <a:spcPts val="1000"/>
              </a:spcAft>
              <a:buFont typeface="+mj-cs"/>
              <a:buAutoNum type="arabic1Minus"/>
            </a:pPr>
            <a:r>
              <a:rPr lang="ar-SA" sz="2400" b="1" dirty="0">
                <a:solidFill>
                  <a:schemeClr val="accent6">
                    <a:lumMod val="75000"/>
                  </a:schemeClr>
                </a:solidFill>
                <a:ea typeface="Calibri"/>
              </a:rPr>
              <a:t>النظرة الخبيرة للعمل الإداري</a:t>
            </a:r>
            <a:r>
              <a:rPr lang="en-US" sz="2400" b="1" dirty="0">
                <a:solidFill>
                  <a:schemeClr val="accent6">
                    <a:lumMod val="75000"/>
                  </a:schemeClr>
                </a:solidFill>
                <a:ea typeface="Calibri"/>
                <a:cs typeface="Arial"/>
              </a:rPr>
              <a:t>.</a:t>
            </a:r>
            <a:endParaRPr lang="en-US" sz="2400" dirty="0">
              <a:solidFill>
                <a:schemeClr val="accent6">
                  <a:lumMod val="75000"/>
                </a:schemeClr>
              </a:solidFill>
              <a:ea typeface="Calibri"/>
              <a:cs typeface="Arial"/>
            </a:endParaRPr>
          </a:p>
          <a:p>
            <a:pPr algn="r" rtl="1"/>
            <a:r>
              <a:rPr lang="ar-SA" sz="2400" b="1" dirty="0">
                <a:solidFill>
                  <a:srgbClr val="000000"/>
                </a:solidFill>
                <a:ea typeface="Calibri"/>
              </a:rPr>
              <a:t>النظرة الموضوعية المحايدة للعمل الإداري</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كما أنها تضمن استقرار الموظف وطمأنينته وتبني روح الخدمة على دعامات مهنية موضوعية</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ونلاحظ أن الخدمة المدنية تنظم في معظم الدول بواسطة تعليمات عامة ـ أو قوانين ـ تطبق على كافة العاملين في منظمات الجهاز الإداري على أساس أن الجهاز الإداري في مجموعه يمثل منظمة كبيرة واحدة</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وفي العادة يتم أولاً</a:t>
            </a:r>
            <a:r>
              <a:rPr lang="en-US" sz="2400" b="1" dirty="0">
                <a:solidFill>
                  <a:srgbClr val="000000"/>
                </a:solidFill>
                <a:ea typeface="Calibri"/>
                <a:cs typeface="Arial"/>
              </a:rPr>
              <a:t>: </a:t>
            </a:r>
            <a:r>
              <a:rPr lang="ar-SA" sz="2400" b="1" dirty="0">
                <a:solidFill>
                  <a:srgbClr val="000000"/>
                </a:solidFill>
                <a:ea typeface="Calibri"/>
              </a:rPr>
              <a:t>تحديد الوظائف ذات الطابع السياسي التي تستثنى من هذه الأحكام (مثل الوزراء ونواب الوزراء)</a:t>
            </a:r>
            <a:r>
              <a:rPr lang="en-US" sz="2400" b="1" dirty="0">
                <a:solidFill>
                  <a:srgbClr val="000000"/>
                </a:solidFill>
                <a:ea typeface="Calibri"/>
                <a:cs typeface="Arial"/>
              </a:rPr>
              <a:t>.</a:t>
            </a:r>
            <a:r>
              <a:rPr lang="en-US" b="1" dirty="0">
                <a:solidFill>
                  <a:srgbClr val="000000"/>
                </a:solidFill>
                <a:ea typeface="Calibri"/>
                <a:cs typeface="Arial"/>
              </a:rPr>
              <a:t/>
            </a:r>
            <a:br>
              <a:rPr lang="en-US" b="1" dirty="0">
                <a:solidFill>
                  <a:srgbClr val="000000"/>
                </a:solidFill>
                <a:ea typeface="Calibri"/>
                <a:cs typeface="Arial"/>
              </a:rPr>
            </a:br>
            <a:endParaRPr lang="en-US" dirty="0"/>
          </a:p>
        </p:txBody>
      </p:sp>
    </p:spTree>
    <p:extLst>
      <p:ext uri="{BB962C8B-B14F-4D97-AF65-F5344CB8AC3E}">
        <p14:creationId xmlns:p14="http://schemas.microsoft.com/office/powerpoint/2010/main" val="359899840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855" y="1905000"/>
            <a:ext cx="7848600" cy="2554545"/>
          </a:xfrm>
          <a:prstGeom prst="rect">
            <a:avLst/>
          </a:prstGeom>
        </p:spPr>
        <p:txBody>
          <a:bodyPr wrap="square">
            <a:spAutoFit/>
          </a:bodyPr>
          <a:lstStyle/>
          <a:p>
            <a:pPr algn="r" rtl="1"/>
            <a:r>
              <a:rPr lang="ar-SA" sz="3200" b="1" dirty="0">
                <a:solidFill>
                  <a:srgbClr val="000000"/>
                </a:solidFill>
                <a:ea typeface="Calibri"/>
              </a:rPr>
              <a:t>وثانياً</a:t>
            </a:r>
            <a:r>
              <a:rPr lang="en-US" sz="3200" b="1" dirty="0">
                <a:solidFill>
                  <a:srgbClr val="000000"/>
                </a:solidFill>
                <a:ea typeface="Calibri"/>
                <a:cs typeface="Arial"/>
              </a:rPr>
              <a:t>: </a:t>
            </a:r>
            <a:r>
              <a:rPr lang="ar-SA" sz="3200" b="1" dirty="0">
                <a:solidFill>
                  <a:srgbClr val="000000"/>
                </a:solidFill>
                <a:ea typeface="Calibri"/>
              </a:rPr>
              <a:t>وضع قواعد خاصة تلائم بعض الوظائف ذات الطبيعة المميزة (مثل الوظائف الدبلوماسية أو القضائية... الخ</a:t>
            </a:r>
            <a:r>
              <a:rPr lang="ar-SA" sz="3200" b="1" dirty="0">
                <a:solidFill>
                  <a:srgbClr val="000000"/>
                </a:solidFill>
                <a:ea typeface="Calibri"/>
                <a:cs typeface="Calibri"/>
              </a:rPr>
              <a:t> </a:t>
            </a:r>
            <a:r>
              <a:rPr lang="ar-IQ" sz="3200" b="1" dirty="0">
                <a:solidFill>
                  <a:srgbClr val="000000"/>
                </a:solidFill>
                <a:ea typeface="Calibri"/>
              </a:rPr>
              <a:t>)</a:t>
            </a:r>
            <a:r>
              <a:rPr lang="en-US" sz="3200" b="1" dirty="0">
                <a:solidFill>
                  <a:srgbClr val="000000"/>
                </a:solidFill>
                <a:ea typeface="Calibri"/>
                <a:cs typeface="Arial"/>
              </a:rPr>
              <a:t>.</a:t>
            </a:r>
            <a:br>
              <a:rPr lang="en-US" sz="3200" b="1" dirty="0">
                <a:solidFill>
                  <a:srgbClr val="000000"/>
                </a:solidFill>
                <a:ea typeface="Calibri"/>
                <a:cs typeface="Arial"/>
              </a:rPr>
            </a:br>
            <a:r>
              <a:rPr lang="ar-SA" sz="3200" b="1" dirty="0">
                <a:solidFill>
                  <a:srgbClr val="000000"/>
                </a:solidFill>
                <a:ea typeface="Calibri"/>
              </a:rPr>
              <a:t>وثالثاً</a:t>
            </a:r>
            <a:r>
              <a:rPr lang="en-US" sz="3200" b="1" dirty="0">
                <a:solidFill>
                  <a:srgbClr val="000000"/>
                </a:solidFill>
                <a:ea typeface="Calibri"/>
                <a:cs typeface="Arial"/>
              </a:rPr>
              <a:t>: </a:t>
            </a:r>
            <a:r>
              <a:rPr lang="ar-SA" sz="3200" b="1" dirty="0">
                <a:solidFill>
                  <a:srgbClr val="000000"/>
                </a:solidFill>
                <a:ea typeface="Calibri"/>
              </a:rPr>
              <a:t>وضع قواعد عامة لباقي الوظائف .</a:t>
            </a:r>
            <a:r>
              <a:rPr lang="ar-IQ" sz="3200" b="1" dirty="0">
                <a:solidFill>
                  <a:srgbClr val="000000"/>
                </a:solidFill>
                <a:ea typeface="Calibri"/>
              </a:rPr>
              <a:t>(</a:t>
            </a:r>
            <a:r>
              <a:rPr lang="ar-SA" sz="3200" b="1" dirty="0">
                <a:solidFill>
                  <a:srgbClr val="000000"/>
                </a:solidFill>
                <a:ea typeface="Calibri"/>
              </a:rPr>
              <a:t>رشيد ، 1981 :152- 154)</a:t>
            </a:r>
            <a:endParaRPr lang="en-US" sz="3200" dirty="0"/>
          </a:p>
        </p:txBody>
      </p:sp>
    </p:spTree>
    <p:extLst>
      <p:ext uri="{BB962C8B-B14F-4D97-AF65-F5344CB8AC3E}">
        <p14:creationId xmlns:p14="http://schemas.microsoft.com/office/powerpoint/2010/main" val="388135023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28343"/>
            <a:ext cx="8305800" cy="4893647"/>
          </a:xfrm>
          <a:prstGeom prst="rect">
            <a:avLst/>
          </a:prstGeom>
        </p:spPr>
        <p:txBody>
          <a:bodyPr wrap="square">
            <a:spAutoFit/>
          </a:bodyPr>
          <a:lstStyle/>
          <a:p>
            <a:pPr algn="r"/>
            <a:r>
              <a:rPr lang="ar-SA" sz="2400" b="1" dirty="0">
                <a:solidFill>
                  <a:srgbClr val="000000"/>
                </a:solidFill>
                <a:ea typeface="Calibri"/>
              </a:rPr>
              <a:t>لاشك أن التطور التاريخي لتطبيقات إدارة الموظفين في مجال الإدارة العامة قد ترجع إلى زمن بعيد و قد شهدت الإمبراطوريات القديمة بيروقراطيات ضخمة تديرها أعداد كبيرة من الموظفين ومع ذلك فلم يكن هناك أقسام متخصصة لإدارة شئونهم ولا تشريعات مدونة تنظم خدمتهم بل كان الموظفون يشكلون طبقة مميزة استطاعت أن تغنم وتشتري عن طريق الاستغلال والرشوة والنفوذ والفساد واستمر حالهم حتى حركة إصلاح الخدمة المدنية والمطالبة بإحلال نظم الكفاءة والأهلية</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إن التعريف بإدارة الموظفين يستلزم وفقاً للتسلسل الزمني لظهور المصطلحات البدء أولاً بتعريف إدارة الأفراد والتي تطور مضمونها بتطور الاتجاهات الفكرية ويمكن عرض تطور تعرف إدارة الموظفين على النحو التالي</a:t>
            </a:r>
            <a:r>
              <a:rPr lang="en-US" sz="2400" b="1" dirty="0">
                <a:solidFill>
                  <a:srgbClr val="000000"/>
                </a:solidFill>
                <a:ea typeface="Calibri"/>
                <a:cs typeface="Arial"/>
              </a:rPr>
              <a:t>: </a:t>
            </a:r>
            <a:r>
              <a:rPr lang="ar-IQ" sz="2400" b="1" dirty="0">
                <a:solidFill>
                  <a:srgbClr val="000000"/>
                </a:solidFill>
                <a:ea typeface="Calibri"/>
              </a:rPr>
              <a:t>(</a:t>
            </a:r>
            <a:r>
              <a:rPr lang="ar-SA" sz="2400" b="1" dirty="0">
                <a:solidFill>
                  <a:srgbClr val="000000"/>
                </a:solidFill>
                <a:ea typeface="Calibri"/>
              </a:rPr>
              <a:t>الكبيسي , 1980 : 11 – 13</a:t>
            </a:r>
            <a:r>
              <a:rPr lang="ar-SA" sz="2400" b="1" dirty="0">
                <a:solidFill>
                  <a:srgbClr val="000000"/>
                </a:solidFill>
                <a:ea typeface="Calibri"/>
                <a:cs typeface="Calibri"/>
              </a:rPr>
              <a:t> </a:t>
            </a:r>
            <a:r>
              <a:rPr lang="ar-IQ" sz="2400" b="1" dirty="0">
                <a:solidFill>
                  <a:srgbClr val="000000"/>
                </a:solidFill>
                <a:ea typeface="Calibri"/>
              </a:rPr>
              <a:t>)</a:t>
            </a:r>
            <a:r>
              <a:rPr lang="en-US" sz="2400" b="1" dirty="0">
                <a:solidFill>
                  <a:srgbClr val="000000"/>
                </a:solidFill>
                <a:ea typeface="Calibri"/>
                <a:cs typeface="Arial"/>
              </a:rPr>
              <a:t/>
            </a:r>
            <a:br>
              <a:rPr lang="en-US" sz="2400" b="1" dirty="0">
                <a:solidFill>
                  <a:srgbClr val="000000"/>
                </a:solidFill>
                <a:ea typeface="Calibri"/>
                <a:cs typeface="Arial"/>
              </a:rPr>
            </a:br>
            <a:r>
              <a:rPr lang="ar-SA" sz="2400" b="1" dirty="0">
                <a:solidFill>
                  <a:srgbClr val="000000"/>
                </a:solidFill>
                <a:ea typeface="Calibri"/>
              </a:rPr>
              <a:t>فإدارة الأفراد في ظل حركة الإدارة العلمية كانت تعرف بأنها الإدارة التي تحصل على العاملين وتحافظ عليهم</a:t>
            </a:r>
            <a:r>
              <a:rPr lang="en-US" sz="2400" b="1" dirty="0">
                <a:solidFill>
                  <a:srgbClr val="000000"/>
                </a:solidFill>
                <a:ea typeface="Calibri"/>
                <a:cs typeface="Arial"/>
              </a:rPr>
              <a:t>.</a:t>
            </a:r>
            <a:br>
              <a:rPr lang="en-US" sz="2400" b="1" dirty="0">
                <a:solidFill>
                  <a:srgbClr val="000000"/>
                </a:solidFill>
                <a:ea typeface="Calibri"/>
                <a:cs typeface="Arial"/>
              </a:rPr>
            </a:br>
            <a:endParaRPr lang="en-US" sz="2400" dirty="0"/>
          </a:p>
        </p:txBody>
      </p:sp>
    </p:spTree>
    <p:extLst>
      <p:ext uri="{BB962C8B-B14F-4D97-AF65-F5344CB8AC3E}">
        <p14:creationId xmlns:p14="http://schemas.microsoft.com/office/powerpoint/2010/main" val="16502939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3841"/>
            <a:ext cx="7848600" cy="4154984"/>
          </a:xfrm>
          <a:prstGeom prst="rect">
            <a:avLst/>
          </a:prstGeom>
        </p:spPr>
        <p:txBody>
          <a:bodyPr wrap="square">
            <a:spAutoFit/>
          </a:bodyPr>
          <a:lstStyle/>
          <a:p>
            <a:pPr algn="r"/>
            <a:r>
              <a:rPr lang="ar-SA" sz="2400" b="1" dirty="0">
                <a:solidFill>
                  <a:srgbClr val="000000"/>
                </a:solidFill>
                <a:ea typeface="Calibri"/>
              </a:rPr>
              <a:t>وهو تعريف يؤكد على وظيفتي الاختيار والمحافظة ولا شك أن الهدف من ذلك هو ضمان قوة عمل مستقرة و كفؤة لتحقيق أهداف المشروع</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كما عرفها آخرون آنذاك بأنها الإدارة المسئولة عن مراقبة قوة العمل من أجل تحقيق الأهداف </a:t>
            </a:r>
            <a:r>
              <a:rPr lang="en-US" sz="2400" b="1" dirty="0">
                <a:solidFill>
                  <a:srgbClr val="000000"/>
                </a:solidFill>
                <a:ea typeface="Calibri"/>
                <a:cs typeface="Arial"/>
              </a:rPr>
              <a:t>. </a:t>
            </a:r>
            <a:r>
              <a:rPr lang="ar-SA" sz="2400" b="1" dirty="0">
                <a:solidFill>
                  <a:srgbClr val="000000"/>
                </a:solidFill>
                <a:ea typeface="Calibri"/>
              </a:rPr>
              <a:t>و كلمة الرقابة تعكس الاتجاه الكلاسيكي بوضوح</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ومع تطور مدرسة العلاقات الإنسانية أعطيت لإدارة الأفراد تعريفات أخرى، ففي عام 1945م عرفها معهد إدارة الأفراد البريطاني بأنها ذلك الجانب من الإدارة المرتبط بالعلاقات الإنسانية داخل المنظمة</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وهذا التعريف كما هو واضح أبرز العلاقات الإنسانية داخل المنظمة واقتصر عليها كوظيفة أساسية لإدارة الأفراد، أما ما عداها من وظائف فنية وإدارية فقد أهملت تماماً</a:t>
            </a:r>
            <a:r>
              <a:rPr lang="en-US" sz="2400" b="1" dirty="0">
                <a:solidFill>
                  <a:srgbClr val="000000"/>
                </a:solidFill>
                <a:ea typeface="Calibri"/>
                <a:cs typeface="Arial"/>
              </a:rPr>
              <a:t>.</a:t>
            </a:r>
            <a:br>
              <a:rPr lang="en-US" sz="2400" b="1" dirty="0">
                <a:solidFill>
                  <a:srgbClr val="000000"/>
                </a:solidFill>
                <a:ea typeface="Calibri"/>
                <a:cs typeface="Arial"/>
              </a:rPr>
            </a:br>
            <a:endParaRPr lang="en-US" sz="2400" dirty="0"/>
          </a:p>
        </p:txBody>
      </p:sp>
    </p:spTree>
    <p:extLst>
      <p:ext uri="{BB962C8B-B14F-4D97-AF65-F5344CB8AC3E}">
        <p14:creationId xmlns:p14="http://schemas.microsoft.com/office/powerpoint/2010/main" val="163893182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997839"/>
            <a:ext cx="7620000" cy="3046988"/>
          </a:xfrm>
          <a:prstGeom prst="rect">
            <a:avLst/>
          </a:prstGeom>
        </p:spPr>
        <p:txBody>
          <a:bodyPr wrap="square">
            <a:spAutoFit/>
          </a:bodyPr>
          <a:lstStyle/>
          <a:p>
            <a:pPr algn="r"/>
            <a:r>
              <a:rPr lang="ar-SA" sz="2400" b="1" dirty="0">
                <a:solidFill>
                  <a:srgbClr val="000000"/>
                </a:solidFill>
                <a:ea typeface="Calibri"/>
              </a:rPr>
              <a:t>ومع ظهور الفكر السلوكي تمت إعادة النظر بالتعريفات مرة أخرى لإدارة الأفراد وأصبحت في ظل هذا الفكر هي التخطيط والتنظيم والتوجيه والرقابة لكافة عمليات التوظيف والتطوير وتوحيد العاملين وخدمتهم من أجل تحقيق الأهداف المرسومة</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وطبيعي أن تختلف مهام ومسئوليات إدارة الموظفين وتطبيقاتها في أوربا إثر الثورة الصناعية والثورة الفرنسية وإدارة الموظفين في المجتمعات الاشتراكية وكذلك في غيرها في الدول الرأسمالية</a:t>
            </a:r>
            <a:r>
              <a:rPr lang="en-US" sz="2400" b="1" dirty="0">
                <a:solidFill>
                  <a:srgbClr val="000000"/>
                </a:solidFill>
                <a:ea typeface="Calibri"/>
                <a:cs typeface="Arial"/>
              </a:rPr>
              <a:t>. </a:t>
            </a:r>
            <a:br>
              <a:rPr lang="en-US" sz="2400" b="1" dirty="0">
                <a:solidFill>
                  <a:srgbClr val="000000"/>
                </a:solidFill>
                <a:ea typeface="Calibri"/>
                <a:cs typeface="Arial"/>
              </a:rPr>
            </a:br>
            <a:endParaRPr lang="en-US" sz="2400" dirty="0"/>
          </a:p>
        </p:txBody>
      </p:sp>
    </p:spTree>
    <p:extLst>
      <p:ext uri="{BB962C8B-B14F-4D97-AF65-F5344CB8AC3E}">
        <p14:creationId xmlns:p14="http://schemas.microsoft.com/office/powerpoint/2010/main" val="115145396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428453"/>
            <a:ext cx="7467600" cy="4154984"/>
          </a:xfrm>
          <a:prstGeom prst="rect">
            <a:avLst/>
          </a:prstGeom>
        </p:spPr>
        <p:txBody>
          <a:bodyPr wrap="square">
            <a:spAutoFit/>
          </a:bodyPr>
          <a:lstStyle/>
          <a:p>
            <a:pPr algn="r"/>
            <a:r>
              <a:rPr lang="ar-SA" sz="2400" b="1" u="sng" dirty="0">
                <a:solidFill>
                  <a:srgbClr val="FF0000"/>
                </a:solidFill>
                <a:ea typeface="Calibri"/>
              </a:rPr>
              <a:t>الخدمة المدنية والخدمة العسكرية</a:t>
            </a:r>
            <a:r>
              <a:rPr lang="en-US" sz="2400" b="1" dirty="0">
                <a:solidFill>
                  <a:srgbClr val="000000"/>
                </a:solidFill>
                <a:ea typeface="Calibri"/>
                <a:cs typeface="Arial"/>
              </a:rPr>
              <a:t/>
            </a:r>
            <a:br>
              <a:rPr lang="en-US" sz="2400" b="1" dirty="0">
                <a:solidFill>
                  <a:srgbClr val="000000"/>
                </a:solidFill>
                <a:ea typeface="Calibri"/>
                <a:cs typeface="Arial"/>
              </a:rPr>
            </a:br>
            <a:r>
              <a:rPr lang="ar-SA" sz="2400" b="1" dirty="0">
                <a:solidFill>
                  <a:srgbClr val="000000"/>
                </a:solidFill>
                <a:ea typeface="Calibri"/>
              </a:rPr>
              <a:t>وإذا تجاوزنا هذه الاختلافات في طبيعة الخدمة المدنية فنجد أن</a:t>
            </a:r>
            <a:r>
              <a:rPr lang="en-US" sz="2400" b="1" dirty="0">
                <a:solidFill>
                  <a:srgbClr val="000000"/>
                </a:solidFill>
                <a:ea typeface="Calibri"/>
                <a:cs typeface="Arial"/>
              </a:rPr>
              <a:t>: </a:t>
            </a:r>
            <a:br>
              <a:rPr lang="en-US" sz="2400" b="1" dirty="0">
                <a:solidFill>
                  <a:srgbClr val="000000"/>
                </a:solidFill>
                <a:ea typeface="Calibri"/>
                <a:cs typeface="Arial"/>
              </a:rPr>
            </a:br>
            <a:r>
              <a:rPr lang="ar-SA" sz="2400" b="1" dirty="0">
                <a:solidFill>
                  <a:srgbClr val="000000"/>
                </a:solidFill>
                <a:ea typeface="Calibri"/>
              </a:rPr>
              <a:t>الخدمة في هيئات الحكومة الرسمية من قبيل الخدمة العامة</a:t>
            </a:r>
            <a:r>
              <a:rPr lang="en-US" sz="2400" b="1" dirty="0">
                <a:solidFill>
                  <a:srgbClr val="000000"/>
                </a:solidFill>
                <a:ea typeface="Calibri"/>
                <a:cs typeface="Arial"/>
              </a:rPr>
              <a:t> ( Public Service) </a:t>
            </a:r>
            <a:r>
              <a:rPr lang="ar-SA" sz="2400" b="1" dirty="0">
                <a:solidFill>
                  <a:srgbClr val="000000"/>
                </a:solidFill>
                <a:ea typeface="Calibri"/>
              </a:rPr>
              <a:t>وتنقسم تلك الخدمة بشكل عام إلى قسمين رئيسين هما</a:t>
            </a:r>
            <a:r>
              <a:rPr lang="en-US" sz="2400" b="1" dirty="0">
                <a:solidFill>
                  <a:srgbClr val="000000"/>
                </a:solidFill>
                <a:ea typeface="Calibri"/>
                <a:cs typeface="Arial"/>
              </a:rPr>
              <a:t>: </a:t>
            </a:r>
            <a:br>
              <a:rPr lang="en-US" sz="2400" b="1" dirty="0">
                <a:solidFill>
                  <a:srgbClr val="000000"/>
                </a:solidFill>
                <a:ea typeface="Calibri"/>
                <a:cs typeface="Arial"/>
              </a:rPr>
            </a:br>
            <a:r>
              <a:rPr lang="ar-SA" sz="2400" b="1" dirty="0">
                <a:solidFill>
                  <a:srgbClr val="000000"/>
                </a:solidFill>
                <a:ea typeface="Calibri"/>
              </a:rPr>
              <a:t>الخدمة العسكرية</a:t>
            </a:r>
            <a:r>
              <a:rPr lang="en-US" sz="2400" b="1" dirty="0">
                <a:solidFill>
                  <a:srgbClr val="000000"/>
                </a:solidFill>
                <a:ea typeface="Calibri"/>
                <a:cs typeface="Arial"/>
              </a:rPr>
              <a:t> (Military service) </a:t>
            </a:r>
            <a:r>
              <a:rPr lang="ar-SA" sz="2400" b="1" dirty="0">
                <a:solidFill>
                  <a:srgbClr val="000000"/>
                </a:solidFill>
                <a:ea typeface="Calibri"/>
              </a:rPr>
              <a:t>وتعبر عن الخدمة العامة في كافة الأجهزة والمرافق العسكرية في الدولة</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الخدمة المدنية</a:t>
            </a:r>
            <a:r>
              <a:rPr lang="en-US" sz="2400" b="1" dirty="0">
                <a:solidFill>
                  <a:srgbClr val="000000"/>
                </a:solidFill>
                <a:ea typeface="Calibri"/>
                <a:cs typeface="Arial"/>
              </a:rPr>
              <a:t> (Civil service) </a:t>
            </a:r>
            <a:r>
              <a:rPr lang="ar-SA" sz="2400" b="1" dirty="0">
                <a:solidFill>
                  <a:srgbClr val="000000"/>
                </a:solidFill>
                <a:ea typeface="Calibri"/>
              </a:rPr>
              <a:t>وتعبر عن الخدمة العامة في الهيئات العامة غير العسكرية، وأهم فرع من الخدمة المدنية هو الذي يضم العاملين في المنظمات الحكومية (المصالح، المؤسسة العامة، المحليات</a:t>
            </a:r>
            <a:r>
              <a:rPr lang="en-US" sz="2400" b="1" dirty="0">
                <a:solidFill>
                  <a:srgbClr val="000000"/>
                </a:solidFill>
                <a:ea typeface="Calibri"/>
                <a:cs typeface="Arial"/>
              </a:rPr>
              <a:t>). ( </a:t>
            </a:r>
            <a:r>
              <a:rPr lang="ar-SA" sz="2400" b="1" dirty="0">
                <a:solidFill>
                  <a:srgbClr val="000000"/>
                </a:solidFill>
                <a:ea typeface="Calibri"/>
              </a:rPr>
              <a:t>رشيد، 1981 :151</a:t>
            </a:r>
            <a:r>
              <a:rPr lang="ar-IQ" sz="2400" b="1" dirty="0">
                <a:solidFill>
                  <a:srgbClr val="000000"/>
                </a:solidFill>
                <a:ea typeface="Calibri"/>
              </a:rPr>
              <a:t>)</a:t>
            </a:r>
            <a:r>
              <a:rPr lang="en-US" sz="2400" b="1" dirty="0">
                <a:solidFill>
                  <a:srgbClr val="000000"/>
                </a:solidFill>
                <a:ea typeface="Calibri"/>
                <a:cs typeface="Arial"/>
              </a:rPr>
              <a:t/>
            </a:r>
            <a:br>
              <a:rPr lang="en-US" sz="2400" b="1" dirty="0">
                <a:solidFill>
                  <a:srgbClr val="000000"/>
                </a:solidFill>
                <a:ea typeface="Calibri"/>
                <a:cs typeface="Arial"/>
              </a:rPr>
            </a:br>
            <a:endParaRPr lang="en-US" sz="2400" dirty="0"/>
          </a:p>
        </p:txBody>
      </p:sp>
    </p:spTree>
    <p:extLst>
      <p:ext uri="{BB962C8B-B14F-4D97-AF65-F5344CB8AC3E}">
        <p14:creationId xmlns:p14="http://schemas.microsoft.com/office/powerpoint/2010/main" val="29588838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43677"/>
            <a:ext cx="7772400" cy="5262979"/>
          </a:xfrm>
          <a:prstGeom prst="rect">
            <a:avLst/>
          </a:prstGeom>
        </p:spPr>
        <p:txBody>
          <a:bodyPr wrap="square">
            <a:spAutoFit/>
          </a:bodyPr>
          <a:lstStyle/>
          <a:p>
            <a:pPr algn="r" rtl="1"/>
            <a:r>
              <a:rPr lang="ar-SA" sz="2400" b="1" u="sng" dirty="0">
                <a:solidFill>
                  <a:srgbClr val="FF0000"/>
                </a:solidFill>
                <a:ea typeface="Calibri"/>
              </a:rPr>
              <a:t>مفهوم وخصائص الخدمة المدنية</a:t>
            </a:r>
            <a:r>
              <a:rPr lang="en-US" sz="2400" b="1" dirty="0">
                <a:solidFill>
                  <a:srgbClr val="FF0000"/>
                </a:solidFill>
                <a:ea typeface="Calibri"/>
                <a:cs typeface="Arial"/>
              </a:rPr>
              <a:t/>
            </a:r>
            <a:br>
              <a:rPr lang="en-US" sz="2400" b="1" dirty="0">
                <a:solidFill>
                  <a:srgbClr val="FF0000"/>
                </a:solidFill>
                <a:ea typeface="Calibri"/>
                <a:cs typeface="Arial"/>
              </a:rPr>
            </a:br>
            <a:r>
              <a:rPr lang="ar-SA" sz="2400" b="1" u="sng" dirty="0">
                <a:solidFill>
                  <a:srgbClr val="FF0000"/>
                </a:solidFill>
                <a:ea typeface="Calibri"/>
              </a:rPr>
              <a:t>إدارة ش</a:t>
            </a:r>
            <a:r>
              <a:rPr lang="ar-IQ" sz="2400" b="1" u="sng" dirty="0">
                <a:solidFill>
                  <a:srgbClr val="FF0000"/>
                </a:solidFill>
                <a:ea typeface="Calibri"/>
              </a:rPr>
              <a:t>ؤ</a:t>
            </a:r>
            <a:r>
              <a:rPr lang="ar-SA" sz="2400" b="1" u="sng" dirty="0">
                <a:solidFill>
                  <a:srgbClr val="FF0000"/>
                </a:solidFill>
                <a:ea typeface="Calibri"/>
              </a:rPr>
              <a:t>ون الموظفين</a:t>
            </a:r>
            <a:r>
              <a:rPr lang="en-US" sz="2400" b="1" u="sng" dirty="0">
                <a:solidFill>
                  <a:srgbClr val="FF0000"/>
                </a:solidFill>
                <a:ea typeface="Calibri"/>
                <a:cs typeface="Arial"/>
              </a:rPr>
              <a:t>:</a:t>
            </a:r>
            <a:r>
              <a:rPr lang="en-US" sz="2400" b="1" dirty="0">
                <a:solidFill>
                  <a:srgbClr val="FF0000"/>
                </a:solidFill>
                <a:ea typeface="Calibri"/>
                <a:cs typeface="Arial"/>
              </a:rPr>
              <a:t> </a:t>
            </a:r>
            <a:br>
              <a:rPr lang="en-US" sz="2400" b="1" dirty="0">
                <a:solidFill>
                  <a:srgbClr val="FF0000"/>
                </a:solidFill>
                <a:ea typeface="Calibri"/>
                <a:cs typeface="Arial"/>
              </a:rPr>
            </a:br>
            <a:r>
              <a:rPr lang="ar-SA" sz="2400" b="1" dirty="0">
                <a:solidFill>
                  <a:srgbClr val="FF0000"/>
                </a:solidFill>
                <a:ea typeface="Calibri"/>
              </a:rPr>
              <a:t>تعرف إدارة شؤون الموظفين بأنها</a:t>
            </a:r>
            <a:r>
              <a:rPr lang="en-US" sz="2400" b="1" dirty="0">
                <a:solidFill>
                  <a:srgbClr val="FF0000"/>
                </a:solidFill>
                <a:ea typeface="Calibri"/>
                <a:cs typeface="Arial"/>
              </a:rPr>
              <a:t> :</a:t>
            </a:r>
            <a:r>
              <a:rPr lang="en-US" sz="2400" b="1" dirty="0">
                <a:solidFill>
                  <a:srgbClr val="000000"/>
                </a:solidFill>
                <a:ea typeface="Calibri"/>
                <a:cs typeface="Arial"/>
              </a:rPr>
              <a:t/>
            </a:r>
            <a:br>
              <a:rPr lang="en-US" sz="2400" b="1" dirty="0">
                <a:solidFill>
                  <a:srgbClr val="000000"/>
                </a:solidFill>
                <a:ea typeface="Calibri"/>
                <a:cs typeface="Arial"/>
              </a:rPr>
            </a:br>
            <a:r>
              <a:rPr lang="ar-SA" sz="2400" b="1" dirty="0">
                <a:solidFill>
                  <a:srgbClr val="000000"/>
                </a:solidFill>
                <a:ea typeface="Calibri"/>
              </a:rPr>
              <a:t>مجموعة من الفعاليات التخطيطية والتنظيمية والرقابية المتعلقة بتهيئة العاملين للجهاز الحكومي للدولة واستخدامهم ورفع كفاءتهم وتحديد حقوقهم وواجباتهم وفقاً للنظم والتشريعات واللوائح المعدة باقتراح منها لهذا الغرض</a:t>
            </a:r>
            <a:r>
              <a:rPr lang="en-US" sz="2400" b="1" dirty="0">
                <a:solidFill>
                  <a:srgbClr val="000000"/>
                </a:solidFill>
                <a:ea typeface="Calibri"/>
                <a:cs typeface="Arial"/>
              </a:rPr>
              <a:t>. </a:t>
            </a:r>
            <a:br>
              <a:rPr lang="en-US" sz="2400" b="1" dirty="0">
                <a:solidFill>
                  <a:srgbClr val="000000"/>
                </a:solidFill>
                <a:ea typeface="Calibri"/>
                <a:cs typeface="Arial"/>
              </a:rPr>
            </a:br>
            <a:r>
              <a:rPr lang="ar-SA" sz="2400" b="1" dirty="0">
                <a:solidFill>
                  <a:srgbClr val="000000"/>
                </a:solidFill>
                <a:ea typeface="Calibri"/>
              </a:rPr>
              <a:t>وينطبق هذا التعريف غالباً على الإدارات المركزية لشئون الموظفين (مجالس الخدمة المدنية) باعتبارها مسئولة عن رسم السياسات ووضع النظم وصياغة اللوائح التي تحكم علاقة الموظفين بالدولة بوجه عام، أما بالنسبة لإدارة شئون الموظفين اللامركزية والتي تعمل في نطاق الوزارات والمديريات العامة والمؤسسات والمصالح المتفرعة منها وفان عملها واهتمامها غالباً ما ينصب على التنفيذ التفصيلي لتلك السياسات والنظم واللوائح وكذلك تطبيقها على الموظفين التابعين لها(الكبيسي، 1980 : 13</a:t>
            </a:r>
            <a:r>
              <a:rPr lang="ar-SA" sz="2400" b="1" dirty="0">
                <a:solidFill>
                  <a:srgbClr val="000000"/>
                </a:solidFill>
                <a:ea typeface="Calibri"/>
                <a:cs typeface="Calibri"/>
              </a:rPr>
              <a:t> </a:t>
            </a:r>
            <a:r>
              <a:rPr lang="ar-IQ" sz="2400" b="1" dirty="0">
                <a:solidFill>
                  <a:srgbClr val="000000"/>
                </a:solidFill>
                <a:ea typeface="Calibri"/>
              </a:rPr>
              <a:t>)</a:t>
            </a:r>
            <a:r>
              <a:rPr lang="en-US" sz="2400" b="1" dirty="0">
                <a:solidFill>
                  <a:srgbClr val="000000"/>
                </a:solidFill>
                <a:ea typeface="Calibri"/>
                <a:cs typeface="Arial"/>
              </a:rPr>
              <a:t/>
            </a:r>
            <a:br>
              <a:rPr lang="en-US" sz="2400" b="1" dirty="0">
                <a:solidFill>
                  <a:srgbClr val="000000"/>
                </a:solidFill>
                <a:ea typeface="Calibri"/>
                <a:cs typeface="Arial"/>
              </a:rPr>
            </a:br>
            <a:endParaRPr lang="en-US" sz="2400" dirty="0"/>
          </a:p>
        </p:txBody>
      </p:sp>
    </p:spTree>
    <p:extLst>
      <p:ext uri="{BB962C8B-B14F-4D97-AF65-F5344CB8AC3E}">
        <p14:creationId xmlns:p14="http://schemas.microsoft.com/office/powerpoint/2010/main" val="41697477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908525">
            <a:off x="1357745" y="2514600"/>
            <a:ext cx="6781800" cy="1200329"/>
          </a:xfrm>
          <a:prstGeom prst="rect">
            <a:avLst/>
          </a:prstGeom>
        </p:spPr>
        <p:txBody>
          <a:bodyPr wrap="square">
            <a:spAutoFit/>
          </a:bodyPr>
          <a:lstStyle/>
          <a:p>
            <a:pPr algn="r" rtl="1"/>
            <a:r>
              <a:rPr lang="ar-SA" sz="2400" b="1" dirty="0">
                <a:solidFill>
                  <a:schemeClr val="accent2">
                    <a:lumMod val="60000"/>
                    <a:lumOff val="40000"/>
                  </a:schemeClr>
                </a:solidFill>
                <a:latin typeface="Calibri"/>
                <a:ea typeface="Calibri"/>
              </a:rPr>
              <a:t>وللخدمة المدنية خصائص تميزها عن الخدمة العسكرية وعن الخدمة في قطاعات الأعمال الأهلية، وتنبع هذه الخصائص من طبيعة تلك الخدمة وهي</a:t>
            </a:r>
            <a:r>
              <a:rPr lang="en-US" sz="2400" b="1" dirty="0">
                <a:solidFill>
                  <a:schemeClr val="accent2">
                    <a:lumMod val="60000"/>
                    <a:lumOff val="40000"/>
                  </a:schemeClr>
                </a:solidFill>
                <a:latin typeface="Calibri"/>
                <a:ea typeface="Calibri"/>
                <a:cs typeface="Arial"/>
              </a:rPr>
              <a:t>: </a:t>
            </a:r>
            <a:r>
              <a:rPr lang="ar-IQ" sz="2400" b="1" dirty="0">
                <a:solidFill>
                  <a:schemeClr val="accent2">
                    <a:lumMod val="60000"/>
                    <a:lumOff val="40000"/>
                  </a:schemeClr>
                </a:solidFill>
                <a:latin typeface="Calibri"/>
                <a:ea typeface="Calibri"/>
              </a:rPr>
              <a:t>(</a:t>
            </a:r>
            <a:r>
              <a:rPr lang="ar-SA" sz="2400" b="1" dirty="0">
                <a:solidFill>
                  <a:schemeClr val="accent2">
                    <a:lumMod val="60000"/>
                    <a:lumOff val="40000"/>
                  </a:schemeClr>
                </a:solidFill>
                <a:latin typeface="Calibri"/>
                <a:ea typeface="Calibri"/>
              </a:rPr>
              <a:t>رشيد ، 1981 :151- 152</a:t>
            </a:r>
            <a:r>
              <a:rPr lang="ar-SA" sz="2400" b="1" dirty="0">
                <a:solidFill>
                  <a:schemeClr val="accent2">
                    <a:lumMod val="60000"/>
                    <a:lumOff val="40000"/>
                  </a:schemeClr>
                </a:solidFill>
                <a:ea typeface="Calibri"/>
                <a:cs typeface="Calibri"/>
              </a:rPr>
              <a:t> </a:t>
            </a:r>
            <a:r>
              <a:rPr lang="ar-IQ" sz="2400" b="1" dirty="0">
                <a:solidFill>
                  <a:schemeClr val="accent2">
                    <a:lumMod val="60000"/>
                    <a:lumOff val="40000"/>
                  </a:schemeClr>
                </a:solidFill>
                <a:latin typeface="Calibri"/>
                <a:ea typeface="Calibri"/>
              </a:rPr>
              <a:t>)</a:t>
            </a:r>
            <a:endParaRPr lang="en-US" sz="2400" dirty="0">
              <a:solidFill>
                <a:schemeClr val="accent2">
                  <a:lumMod val="60000"/>
                  <a:lumOff val="40000"/>
                </a:schemeClr>
              </a:solidFill>
            </a:endParaRPr>
          </a:p>
        </p:txBody>
      </p:sp>
    </p:spTree>
    <p:extLst>
      <p:ext uri="{BB962C8B-B14F-4D97-AF65-F5344CB8AC3E}">
        <p14:creationId xmlns:p14="http://schemas.microsoft.com/office/powerpoint/2010/main" val="3119461332"/>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513091"/>
            <a:ext cx="7391400" cy="2262158"/>
          </a:xfrm>
          <a:prstGeom prst="rect">
            <a:avLst/>
          </a:prstGeom>
        </p:spPr>
        <p:txBody>
          <a:bodyPr wrap="square">
            <a:spAutoFit/>
          </a:bodyPr>
          <a:lstStyle/>
          <a:p>
            <a:pPr marL="73660" marR="0" algn="r" rtl="1">
              <a:lnSpc>
                <a:spcPct val="150000"/>
              </a:lnSpc>
              <a:spcBef>
                <a:spcPts val="0"/>
              </a:spcBef>
              <a:spcAft>
                <a:spcPts val="0"/>
              </a:spcAft>
            </a:pPr>
            <a:r>
              <a:rPr lang="ar-IQ" sz="2400" b="1" dirty="0" smtClean="0">
                <a:solidFill>
                  <a:srgbClr val="000000"/>
                </a:solidFill>
                <a:ea typeface="Calibri"/>
              </a:rPr>
              <a:t>-</a:t>
            </a:r>
            <a:r>
              <a:rPr lang="ar-SA" sz="2400" b="1" dirty="0" smtClean="0">
                <a:solidFill>
                  <a:srgbClr val="000000"/>
                </a:solidFill>
                <a:ea typeface="Calibri"/>
              </a:rPr>
              <a:t>أن </a:t>
            </a:r>
            <a:r>
              <a:rPr lang="ar-SA" sz="2400" b="1" dirty="0">
                <a:solidFill>
                  <a:srgbClr val="000000"/>
                </a:solidFill>
                <a:ea typeface="Calibri"/>
              </a:rPr>
              <a:t>الخدمة المدنية تحتاج إلى هيئة إدارية ذات خبرة وممارسة عميقتين لخطورة المسئوليات التي تقوم بها، ولذا يجب أن يعتمد على أعضاء الخدمة ذاتها، ودون إغفال أهمية تغذية الخدمة من آن لآخر ببعض "الدماء" الجديدة</a:t>
            </a:r>
            <a:r>
              <a:rPr lang="en-US" sz="2400" b="1" dirty="0">
                <a:solidFill>
                  <a:srgbClr val="000000"/>
                </a:solidFill>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17610382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89844"/>
            <a:ext cx="7848600" cy="5632311"/>
          </a:xfrm>
          <a:prstGeom prst="rect">
            <a:avLst/>
          </a:prstGeom>
        </p:spPr>
        <p:txBody>
          <a:bodyPr wrap="square">
            <a:spAutoFit/>
          </a:bodyPr>
          <a:lstStyle/>
          <a:p>
            <a:pPr algn="r" rtl="1"/>
            <a:r>
              <a:rPr lang="ar-IQ" sz="2400" b="1" dirty="0" smtClean="0">
                <a:solidFill>
                  <a:srgbClr val="000000"/>
                </a:solidFill>
                <a:ea typeface="Calibri"/>
              </a:rPr>
              <a:t>-</a:t>
            </a:r>
            <a:r>
              <a:rPr lang="ar-SA" sz="2400" b="1" dirty="0" smtClean="0">
                <a:solidFill>
                  <a:srgbClr val="000000"/>
                </a:solidFill>
                <a:ea typeface="Calibri"/>
              </a:rPr>
              <a:t>إن </a:t>
            </a:r>
            <a:r>
              <a:rPr lang="ar-SA" sz="2400" b="1" dirty="0">
                <a:solidFill>
                  <a:srgbClr val="000000"/>
                </a:solidFill>
                <a:ea typeface="Calibri"/>
              </a:rPr>
              <a:t>الخدمة المدنية والتي تضم منفذي السياسة العامة تحتاج إلى هيئة مهنية بعيدة عن الخوف من ضغوط رجل الحكم وجماعات الضغط على السواء، وتكون واثقة من حقها في إبداء الرأي وخدمة المواطنين جميعاً بموضوعية، لذا يجب تأمين العاملين فيها وإشعارهم بالطمأنينة</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ويضع هذا طابعاً مميزاً للعمل في الخدمة المدنية ،إذ يخضع العمل لمجموعة من القوانين العامة التي عادة ما تؤكد بعض القواعد الهامة مثل: ضمانات الموظفين، أسلوب التعيين والترقية والنقل وحقوق المعاشات والضمانات الاجتماعية والتزامات الموظف العام... الخ</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وعادة يتم تقنين هذه القواعد وتطبيق أحكامها على جميع العاملين في كافة منظمات الجهاز الإداري</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وتنظم هذه العملية تحت إشراف مجلس أو هيئة للخدمة المدنية وتكون بمثابة "إدارة الأفراد" المركزية للجهاز الإداري</a:t>
            </a:r>
            <a:r>
              <a:rPr lang="en-US" sz="2400" b="1" dirty="0">
                <a:solidFill>
                  <a:srgbClr val="000000"/>
                </a:solidFill>
                <a:ea typeface="Calibri"/>
                <a:cs typeface="Arial"/>
              </a:rPr>
              <a:t>.</a:t>
            </a:r>
            <a:br>
              <a:rPr lang="en-US" sz="2400" b="1" dirty="0">
                <a:solidFill>
                  <a:srgbClr val="000000"/>
                </a:solidFill>
                <a:ea typeface="Calibri"/>
                <a:cs typeface="Arial"/>
              </a:rPr>
            </a:br>
            <a:r>
              <a:rPr lang="ar-SA" sz="2400" b="1" dirty="0">
                <a:solidFill>
                  <a:srgbClr val="000000"/>
                </a:solidFill>
                <a:ea typeface="Calibri"/>
              </a:rPr>
              <a:t>وترتبط شئون الخدمة المدنية كذلك ارتباطاً وثيقاً بالميزانية العامة للدولة، فتكوين الوظائف العامة هو عنصر هام من عناصر الميزانية التي تمثل قيداً على تنظيم الخدمة المدنية</a:t>
            </a:r>
            <a:r>
              <a:rPr lang="en-US" sz="2400" b="1" dirty="0">
                <a:solidFill>
                  <a:srgbClr val="000000"/>
                </a:solidFill>
                <a:ea typeface="Calibri"/>
                <a:cs typeface="Arial"/>
              </a:rPr>
              <a:t>.</a:t>
            </a:r>
            <a:endParaRPr lang="en-US" sz="2400" dirty="0"/>
          </a:p>
        </p:txBody>
      </p:sp>
    </p:spTree>
    <p:extLst>
      <p:ext uri="{BB962C8B-B14F-4D97-AF65-F5344CB8AC3E}">
        <p14:creationId xmlns:p14="http://schemas.microsoft.com/office/powerpoint/2010/main" val="842225477"/>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TotalTime>
  <Words>329</Words>
  <Application>Microsoft Office PowerPoint</Application>
  <PresentationFormat>On-screen Show (4:3)</PresentationFormat>
  <Paragraphs>16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ادارة الموارد البشرية - المرحلة الثانية   كلية الادارة والاقتصاد – جامعة بغداد   المحاضرة الاولى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 - المرحلة الثانية   كلية الادارة والاقتصاد – جامعة بغداد   المحاضرة الاولى </dc:title>
  <dc:creator>lenovo</dc:creator>
  <cp:lastModifiedBy>lenovo</cp:lastModifiedBy>
  <cp:revision>3</cp:revision>
  <dcterms:created xsi:type="dcterms:W3CDTF">2006-08-16T00:00:00Z</dcterms:created>
  <dcterms:modified xsi:type="dcterms:W3CDTF">2018-11-28T05:47:34Z</dcterms:modified>
</cp:coreProperties>
</file>