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245110" marR="171450" algn="ctr" rtl="1">
              <a:lnSpc>
                <a:spcPct val="150000"/>
              </a:lnSpc>
              <a:spcBef>
                <a:spcPts val="0"/>
              </a:spcBef>
              <a:spcAft>
                <a:spcPts val="1000"/>
              </a:spcAft>
              <a:tabLst>
                <a:tab pos="302260" algn="r"/>
              </a:tabLst>
            </a:pPr>
            <a:r>
              <a:rPr lang="ar-SA" dirty="0">
                <a:effectLst/>
                <a:latin typeface="Calibri"/>
                <a:ea typeface="Calibri"/>
              </a:rPr>
              <a:t>ادارة الموارد البشرية - المرحلة الثانية </a:t>
            </a:r>
            <a:r>
              <a:rPr lang="en-US" sz="3200" dirty="0">
                <a:effectLst/>
                <a:latin typeface="Calibri"/>
                <a:ea typeface="Calibri"/>
                <a:cs typeface="Arial"/>
              </a:rPr>
              <a:t/>
            </a:r>
            <a:br>
              <a:rPr lang="en-US" sz="3200" dirty="0">
                <a:effectLst/>
                <a:latin typeface="Calibri"/>
                <a:ea typeface="Calibri"/>
                <a:cs typeface="Arial"/>
              </a:rPr>
            </a:br>
            <a:r>
              <a:rPr lang="ar-SA" dirty="0">
                <a:effectLst/>
                <a:latin typeface="Calibri"/>
                <a:ea typeface="Calibri"/>
              </a:rPr>
              <a:t> </a:t>
            </a:r>
            <a:r>
              <a:rPr lang="ar-IQ" dirty="0">
                <a:effectLst/>
                <a:latin typeface="Calibri"/>
                <a:ea typeface="Calibri"/>
              </a:rPr>
              <a:t>كلية الادارة والاقتصاد – جامعة بغداد </a:t>
            </a:r>
            <a:r>
              <a:rPr lang="en-US" sz="3200" dirty="0">
                <a:effectLst/>
                <a:latin typeface="Calibri"/>
                <a:ea typeface="Calibri"/>
                <a:cs typeface="Arial"/>
              </a:rPr>
              <a:t/>
            </a:r>
            <a:br>
              <a:rPr lang="en-US" sz="3200" dirty="0">
                <a:effectLst/>
                <a:latin typeface="Calibri"/>
                <a:ea typeface="Calibri"/>
                <a:cs typeface="Arial"/>
              </a:rPr>
            </a:br>
            <a:r>
              <a:rPr lang="ar-IQ" dirty="0">
                <a:effectLst/>
                <a:latin typeface="Calibri"/>
                <a:ea typeface="Calibri"/>
              </a:rPr>
              <a:t> </a:t>
            </a:r>
            <a:r>
              <a:rPr lang="ar-SA" dirty="0">
                <a:effectLst/>
                <a:latin typeface="Calibri"/>
                <a:ea typeface="Calibri"/>
              </a:rPr>
              <a:t>المحاضرة </a:t>
            </a:r>
            <a:r>
              <a:rPr lang="ar-SA" dirty="0" smtClean="0">
                <a:effectLst/>
                <a:latin typeface="Calibri"/>
                <a:ea typeface="Calibri"/>
              </a:rPr>
              <a:t>العاشرة</a:t>
            </a:r>
            <a:endParaRPr lang="en-US" dirty="0"/>
          </a:p>
        </p:txBody>
      </p:sp>
      <p:sp>
        <p:nvSpPr>
          <p:cNvPr id="3" name="Subtitle 2"/>
          <p:cNvSpPr>
            <a:spLocks noGrp="1"/>
          </p:cNvSpPr>
          <p:nvPr>
            <p:ph type="subTitle" idx="1"/>
          </p:nvPr>
        </p:nvSpPr>
        <p:spPr/>
        <p:txBody>
          <a:bodyPr>
            <a:normAutofit fontScale="92500" lnSpcReduction="10000"/>
          </a:bodyPr>
          <a:lstStyle/>
          <a:p>
            <a:pPr marL="245110" marR="171450" algn="ctr" rtl="1">
              <a:lnSpc>
                <a:spcPct val="150000"/>
              </a:lnSpc>
              <a:spcBef>
                <a:spcPts val="0"/>
              </a:spcBef>
              <a:spcAft>
                <a:spcPts val="1000"/>
              </a:spcAft>
              <a:tabLst>
                <a:tab pos="302260" algn="r"/>
              </a:tabLst>
            </a:pPr>
            <a:r>
              <a:rPr lang="ar-SA" sz="2800" b="1" dirty="0">
                <a:solidFill>
                  <a:srgbClr val="00B0F0"/>
                </a:solidFill>
                <a:latin typeface="Calibri"/>
                <a:ea typeface="Calibri"/>
              </a:rPr>
              <a:t>تدريب الموارد البشرية</a:t>
            </a:r>
            <a:endParaRPr lang="en-US" sz="1800" dirty="0">
              <a:latin typeface="Calibri"/>
              <a:ea typeface="Calibri"/>
              <a:cs typeface="Arial"/>
            </a:endParaRPr>
          </a:p>
          <a:p>
            <a:r>
              <a:rPr lang="ar-SA" sz="2800" b="1" dirty="0">
                <a:latin typeface="Calibri"/>
                <a:ea typeface="Calibri"/>
              </a:rPr>
              <a:t>م.م. أسرار عبدالزهرة</a:t>
            </a:r>
            <a:endParaRPr lang="en-US" dirty="0"/>
          </a:p>
        </p:txBody>
      </p:sp>
    </p:spTree>
    <p:extLst>
      <p:ext uri="{BB962C8B-B14F-4D97-AF65-F5344CB8AC3E}">
        <p14:creationId xmlns:p14="http://schemas.microsoft.com/office/powerpoint/2010/main" val="108160814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82000" cy="5909310"/>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حيث أن نستطيع تفسير هذه المراحل بما يلي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000" b="1" dirty="0">
                <a:solidFill>
                  <a:srgbClr val="FF0000"/>
                </a:solidFill>
                <a:latin typeface="Calibri"/>
                <a:ea typeface="Calibri"/>
              </a:rPr>
              <a:t>تحديد الاحتياجات التدريبية و ينقسم إلى :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تحديد الاحتياجات التدريبية للموظفين  و تشمل تحديد: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المخرجات   -  نوع التدريب   - معرفة من الموظفين الذين يحتاجون للتدريب – و مجال التدريب </a:t>
            </a:r>
            <a:endParaRPr lang="en-US" sz="1400" dirty="0">
              <a:latin typeface="Calibri"/>
              <a:ea typeface="Calibri"/>
              <a:cs typeface="Arial"/>
            </a:endParaRPr>
          </a:p>
          <a:p>
            <a:pPr marR="171450" lvl="0" algn="justLow" rtl="1">
              <a:lnSpc>
                <a:spcPct val="150000"/>
              </a:lnSpc>
              <a:spcBef>
                <a:spcPts val="0"/>
              </a:spcBef>
              <a:spcAft>
                <a:spcPts val="1000"/>
              </a:spcAft>
              <a:tabLst>
                <a:tab pos="302260" algn="r"/>
              </a:tabLst>
            </a:pPr>
            <a:r>
              <a:rPr lang="ar-IQ" sz="2000" b="1" dirty="0" smtClean="0">
                <a:solidFill>
                  <a:srgbClr val="FF0000"/>
                </a:solidFill>
                <a:latin typeface="Calibri"/>
                <a:ea typeface="Calibri"/>
              </a:rPr>
              <a:t>2</a:t>
            </a:r>
            <a:r>
              <a:rPr lang="en-US" sz="2000" b="1" dirty="0" smtClean="0">
                <a:solidFill>
                  <a:srgbClr val="FF0000"/>
                </a:solidFill>
                <a:latin typeface="Calibri"/>
                <a:ea typeface="Calibri"/>
              </a:rPr>
              <a:t>.</a:t>
            </a:r>
            <a:r>
              <a:rPr lang="ar-SA" sz="2000" b="1" dirty="0" smtClean="0">
                <a:solidFill>
                  <a:srgbClr val="FF0000"/>
                </a:solidFill>
                <a:latin typeface="Calibri"/>
                <a:ea typeface="Calibri"/>
              </a:rPr>
              <a:t>تصميم </a:t>
            </a:r>
            <a:r>
              <a:rPr lang="ar-SA" sz="2000" b="1" dirty="0">
                <a:solidFill>
                  <a:srgbClr val="FF0000"/>
                </a:solidFill>
                <a:latin typeface="Calibri"/>
                <a:ea typeface="Calibri"/>
              </a:rPr>
              <a:t>البرامج التي تقابل احتياجات الموظفين :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حيث يمثل الجانب الأول مسؤولية المنظمة أما الجانب الثاني فهو يمثل الجهات التدريبية و هنالك مراحل لتحديد الاحتياجات التدريبية هي :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cs"/>
              <a:buAutoNum type="arabic1Minus"/>
              <a:tabLst>
                <a:tab pos="302260" algn="r"/>
              </a:tabLst>
            </a:pPr>
            <a:r>
              <a:rPr lang="ar-SA" dirty="0">
                <a:solidFill>
                  <a:srgbClr val="000000"/>
                </a:solidFill>
                <a:latin typeface="Calibri"/>
                <a:ea typeface="Calibri"/>
              </a:rPr>
              <a:t>تحديد ماهية المشكلة التي يعطى عليها التدريب و التي لا نستطيع التغلب عليها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cs"/>
              <a:buAutoNum type="arabic1Minus"/>
              <a:tabLst>
                <a:tab pos="302260" algn="r"/>
              </a:tabLst>
            </a:pPr>
            <a:r>
              <a:rPr lang="ar-SA" dirty="0">
                <a:solidFill>
                  <a:srgbClr val="000000"/>
                </a:solidFill>
                <a:latin typeface="Calibri"/>
                <a:ea typeface="Calibri"/>
              </a:rPr>
              <a:t>أنواع التدريب و مدته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cs"/>
              <a:buAutoNum type="arabic1Minus"/>
              <a:tabLst>
                <a:tab pos="302260" algn="r"/>
              </a:tabLst>
            </a:pPr>
            <a:r>
              <a:rPr lang="ar-SA" dirty="0">
                <a:solidFill>
                  <a:srgbClr val="000000"/>
                </a:solidFill>
                <a:latin typeface="Calibri"/>
                <a:ea typeface="Calibri"/>
              </a:rPr>
              <a:t>هل هنالك معايير للأداء.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cs"/>
              <a:buAutoNum type="arabic1Minus"/>
              <a:tabLst>
                <a:tab pos="302260" algn="r"/>
              </a:tabLst>
            </a:pPr>
            <a:r>
              <a:rPr lang="ar-SA" dirty="0">
                <a:solidFill>
                  <a:srgbClr val="000000"/>
                </a:solidFill>
                <a:latin typeface="Calibri"/>
                <a:ea typeface="Calibri"/>
              </a:rPr>
              <a:t>هل تطبق معايير الجودة .</a:t>
            </a:r>
            <a:endParaRPr lang="en-US" sz="1400" dirty="0">
              <a:effectLst/>
              <a:latin typeface="Calibri"/>
              <a:ea typeface="Calibri"/>
              <a:cs typeface="Arial"/>
            </a:endParaRPr>
          </a:p>
        </p:txBody>
      </p:sp>
    </p:spTree>
    <p:extLst>
      <p:ext uri="{BB962C8B-B14F-4D97-AF65-F5344CB8AC3E}">
        <p14:creationId xmlns:p14="http://schemas.microsoft.com/office/powerpoint/2010/main" val="13960346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7391400" cy="5027017"/>
          </a:xfrm>
          <a:prstGeom prst="rect">
            <a:avLst/>
          </a:prstGeom>
        </p:spPr>
        <p:txBody>
          <a:bodyPr wrap="square">
            <a:spAutoFit/>
          </a:bodyPr>
          <a:lstStyle/>
          <a:p>
            <a:pPr marL="342900" marR="171450" lvl="0" indent="-342900" algn="justLow" rtl="1">
              <a:lnSpc>
                <a:spcPct val="150000"/>
              </a:lnSpc>
              <a:spcBef>
                <a:spcPts val="0"/>
              </a:spcBef>
              <a:spcAft>
                <a:spcPts val="1000"/>
              </a:spcAft>
              <a:buFont typeface="+mj-lt"/>
              <a:buAutoNum type="arabicPeriod"/>
              <a:tabLst>
                <a:tab pos="302260" algn="r"/>
              </a:tabLst>
            </a:pPr>
            <a:r>
              <a:rPr lang="ar-SA" sz="2000" b="1" dirty="0">
                <a:solidFill>
                  <a:srgbClr val="FF0000"/>
                </a:solidFill>
                <a:latin typeface="Calibri"/>
                <a:ea typeface="Calibri"/>
              </a:rPr>
              <a:t>تحديد الاحتياجات التدريبية :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يأتي دور تصميم البرنامج التدريبي وفق لحاجة التدريب حيث يوكل بهذه العملية غالبا المراكز المتخصصة في التدريب حيث تحدد البرامج التدريبية المناسبة     و فق خلفية و طبيعة و ثقافة المنظمة و ثقافة الموظفين.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000" b="1" dirty="0">
                <a:solidFill>
                  <a:srgbClr val="FF0000"/>
                </a:solidFill>
                <a:latin typeface="Calibri"/>
                <a:ea typeface="Calibri"/>
              </a:rPr>
              <a:t>اختيار نوع التدريب :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حيث يحدد نوع التدريب وفق ميزانية المنظمة و قدرتها على التخلي عن الموظفين و السياسة التنظيمية لها حيث يتم اختيار احد الأنواع السابقة من التدريب.</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000" b="1" dirty="0">
                <a:solidFill>
                  <a:srgbClr val="FF0000"/>
                </a:solidFill>
                <a:latin typeface="Calibri"/>
                <a:ea typeface="Calibri"/>
              </a:rPr>
              <a:t>تقييم التدريب :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حيث يقيم مستوى الموظفين بعد التدريب للتأكد من فاعلية البرامج التدريبية التي تلقوها و مساهمتها في تحسين مستوى الأداء .</a:t>
            </a:r>
            <a:endParaRPr lang="en-US" sz="1400" dirty="0">
              <a:effectLst/>
              <a:latin typeface="Calibri"/>
              <a:ea typeface="Calibri"/>
              <a:cs typeface="Arial"/>
            </a:endParaRPr>
          </a:p>
        </p:txBody>
      </p:sp>
    </p:spTree>
    <p:extLst>
      <p:ext uri="{BB962C8B-B14F-4D97-AF65-F5344CB8AC3E}">
        <p14:creationId xmlns:p14="http://schemas.microsoft.com/office/powerpoint/2010/main" val="17864806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655" y="914400"/>
            <a:ext cx="8229600" cy="4787529"/>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sz="2000" dirty="0">
                <a:solidFill>
                  <a:srgbClr val="000000"/>
                </a:solidFill>
                <a:latin typeface="Calibri"/>
                <a:ea typeface="Calibri"/>
              </a:rPr>
              <a:t>يعد التدريب من أهم الوظائف التدريبية  التي تهتم بها المنظمات في الوقت الحاضر حيث يمثل التدريب :"</a:t>
            </a:r>
            <a:endParaRPr lang="en-US" sz="20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OM" sz="2000" dirty="0">
                <a:solidFill>
                  <a:srgbClr val="000000"/>
                </a:solidFill>
                <a:latin typeface="Calibri"/>
                <a:ea typeface="Calibri"/>
              </a:rPr>
              <a:t>يعني ذلك الجهد المنظم والمخطط لتزويد العاملين في الجهاز التعليمي بمعارف معينة وتحسين مهاراتهم وقدراتهم وتطويرها ، وتغيير سلوكهم واتجاهاتهم بشكل إيجابي بناء ، وهو عملية منظمة ومستمرة ترمي إلى تحسين أداء العاملين في العمل ، ليكون أداءً فعالاً لتحقيق نتائج معينة يتطلبها ذلك العمل من خلال قيام الموظف بأعمال ومهمات معينة تتفق وسياسات وإجراءات وظروف المؤسسة التعليمية التي يعمل بها ذلك الموظف ( شحاته , موقع الكتروني ),  و يمكننا أن نقول أن التدريب </a:t>
            </a:r>
            <a:r>
              <a:rPr lang="ar-SA" sz="2000" dirty="0">
                <a:solidFill>
                  <a:srgbClr val="000000"/>
                </a:solidFill>
                <a:latin typeface="Calibri"/>
                <a:ea typeface="Calibri"/>
              </a:rPr>
              <a:t>يعتبر التدريب نقل للمواهب و المهارات من شخص لأخر  لاكتساب معارف و أساليب جديدة    وتعويض نواقص لدى الشخص أو لصقل مهارات موجودة و إيضاحها و ذلك من اجل زيادة الأداء و الفاعلية بالعمل و التخلص من السلوكيات غير المرغوب فيها </a:t>
            </a:r>
            <a:endParaRPr lang="en-US" sz="2000" dirty="0">
              <a:effectLst/>
              <a:latin typeface="Calibri"/>
              <a:ea typeface="Calibri"/>
              <a:cs typeface="Arial"/>
            </a:endParaRPr>
          </a:p>
        </p:txBody>
      </p:sp>
    </p:spTree>
    <p:extLst>
      <p:ext uri="{BB962C8B-B14F-4D97-AF65-F5344CB8AC3E}">
        <p14:creationId xmlns:p14="http://schemas.microsoft.com/office/powerpoint/2010/main" val="304966018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25614"/>
            <a:ext cx="8153400" cy="5591274"/>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sz="2400" dirty="0">
                <a:solidFill>
                  <a:srgbClr val="000000"/>
                </a:solidFill>
                <a:latin typeface="Calibri"/>
                <a:ea typeface="Calibri"/>
              </a:rPr>
              <a:t>حيث تتم عملية التدريب في المنظمات وفق مجموعة من الأسس التي تبنى على حافز داخلي في المنظمة يؤدي للجوء للتدريب حيث تنبع أهمية التدريب من خلال :"</a:t>
            </a:r>
            <a:endParaRPr lang="en-US" sz="2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400" dirty="0">
                <a:solidFill>
                  <a:srgbClr val="000000"/>
                </a:solidFill>
                <a:latin typeface="Calibri"/>
                <a:ea typeface="Calibri"/>
              </a:rPr>
              <a:t>مدخلاً علمياً يزيد من فاعلية الأفراد ويساعد على رفع كفايتهم النوعية .</a:t>
            </a:r>
            <a:endParaRPr lang="en-US" sz="2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400" dirty="0">
                <a:solidFill>
                  <a:srgbClr val="000000"/>
                </a:solidFill>
                <a:latin typeface="Calibri"/>
                <a:ea typeface="Calibri"/>
              </a:rPr>
              <a:t>إكساب المعلومات والمهارات الوظيفية اللازمة حيث تساهم في زيادة قدراتهم في أدائهم </a:t>
            </a:r>
            <a:endParaRPr lang="en-US" sz="2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400" dirty="0">
                <a:solidFill>
                  <a:srgbClr val="000000"/>
                </a:solidFill>
                <a:latin typeface="Calibri"/>
                <a:ea typeface="Calibri"/>
              </a:rPr>
              <a:t>حداث تغييرات إيجابية في سلوكهم واتجاهاتهم في علاقاتهم بالعمل والعاملين </a:t>
            </a:r>
            <a:endParaRPr lang="en-US" sz="2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400" dirty="0">
                <a:solidFill>
                  <a:srgbClr val="000000"/>
                </a:solidFill>
                <a:latin typeface="Calibri"/>
                <a:ea typeface="Calibri"/>
              </a:rPr>
              <a:t>إكسابهم المعرفة الجديدة ،وتنمية قدراتهم وصقل مهاراتهم ، والتأثير في اتجاهاتهم وتعديل أفكارهم والسلوكيات. ( معمار ، موقع الكتروني )</a:t>
            </a:r>
            <a:endParaRPr lang="en-US" sz="2400" dirty="0">
              <a:effectLst/>
              <a:latin typeface="Calibri"/>
              <a:ea typeface="Calibri"/>
              <a:cs typeface="Arial"/>
            </a:endParaRPr>
          </a:p>
        </p:txBody>
      </p:sp>
    </p:spTree>
    <p:extLst>
      <p:ext uri="{BB962C8B-B14F-4D97-AF65-F5344CB8AC3E}">
        <p14:creationId xmlns:p14="http://schemas.microsoft.com/office/powerpoint/2010/main" val="347435507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33281"/>
            <a:ext cx="8077200" cy="4710585"/>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sz="2000" dirty="0">
                <a:solidFill>
                  <a:srgbClr val="000000"/>
                </a:solidFill>
                <a:latin typeface="Calibri"/>
                <a:ea typeface="Calibri"/>
              </a:rPr>
              <a:t>كما و يضاف اليها " </a:t>
            </a:r>
            <a:endParaRPr lang="en-US" sz="20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sz="2000" b="1" dirty="0">
                <a:solidFill>
                  <a:srgbClr val="000000"/>
                </a:solidFill>
                <a:latin typeface="Calibri"/>
                <a:ea typeface="Calibri"/>
              </a:rPr>
              <a:t>-</a:t>
            </a:r>
            <a:r>
              <a:rPr lang="ar-SA" sz="2000" b="1" dirty="0">
                <a:solidFill>
                  <a:srgbClr val="FF0000"/>
                </a:solidFill>
                <a:latin typeface="Calibri"/>
                <a:ea typeface="Calibri"/>
              </a:rPr>
              <a:t>التدريب يقوى المعنويات</a:t>
            </a:r>
            <a:r>
              <a:rPr lang="ar-SA" sz="2000" b="1" dirty="0">
                <a:solidFill>
                  <a:srgbClr val="000000"/>
                </a:solidFill>
                <a:latin typeface="Calibri"/>
                <a:ea typeface="Calibri"/>
              </a:rPr>
              <a:t>: </a:t>
            </a:r>
            <a:r>
              <a:rPr lang="ar-SA" sz="2000" dirty="0">
                <a:solidFill>
                  <a:srgbClr val="000000"/>
                </a:solidFill>
                <a:latin typeface="Calibri"/>
                <a:ea typeface="Calibri"/>
              </a:rPr>
              <a:t>فيشعر الموظفين بتحسن وبتحفيز أكثر بخصوص العمل حسب خطة التدريب التي بينت وفقاً للاحتياجات التدريبية. </a:t>
            </a:r>
            <a:endParaRPr lang="en-US" sz="20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sz="2000" b="1" dirty="0">
                <a:solidFill>
                  <a:srgbClr val="000000"/>
                </a:solidFill>
                <a:latin typeface="Calibri"/>
                <a:ea typeface="Calibri"/>
              </a:rPr>
              <a:t>-</a:t>
            </a:r>
            <a:r>
              <a:rPr lang="ar-SA" sz="2000" b="1" dirty="0">
                <a:solidFill>
                  <a:srgbClr val="FF0000"/>
                </a:solidFill>
                <a:latin typeface="Calibri"/>
                <a:ea typeface="Calibri"/>
              </a:rPr>
              <a:t>التدريب رخيص</a:t>
            </a:r>
            <a:r>
              <a:rPr lang="ar-SA" sz="2000" b="1" dirty="0">
                <a:solidFill>
                  <a:srgbClr val="000000"/>
                </a:solidFill>
                <a:latin typeface="Calibri"/>
                <a:ea typeface="Calibri"/>
              </a:rPr>
              <a:t>:</a:t>
            </a:r>
            <a:r>
              <a:rPr lang="ar-SA" sz="2000" dirty="0">
                <a:solidFill>
                  <a:srgbClr val="000000"/>
                </a:solidFill>
                <a:latin typeface="Calibri"/>
                <a:ea typeface="Calibri"/>
              </a:rPr>
              <a:t> بالتأكيد فانه أرخص من التوظيف والتعيين ودوران العمالة ، لذلك فان تقليص ميزانية التدريب لن يحل أية مشكلة في الموارد البشرية.     </a:t>
            </a:r>
            <a:endParaRPr lang="en-US" sz="20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sz="2000" b="1" dirty="0">
                <a:solidFill>
                  <a:srgbClr val="000000"/>
                </a:solidFill>
                <a:latin typeface="Calibri"/>
                <a:ea typeface="Calibri"/>
              </a:rPr>
              <a:t>-</a:t>
            </a:r>
            <a:r>
              <a:rPr lang="ar-SA" sz="2000" b="1" dirty="0">
                <a:solidFill>
                  <a:srgbClr val="FF0000"/>
                </a:solidFill>
                <a:latin typeface="Calibri"/>
                <a:ea typeface="Calibri"/>
              </a:rPr>
              <a:t>التدريب مساعد للتغيير</a:t>
            </a:r>
            <a:r>
              <a:rPr lang="ar-SA" sz="2000" b="1" dirty="0">
                <a:solidFill>
                  <a:srgbClr val="000000"/>
                </a:solidFill>
                <a:latin typeface="Calibri"/>
                <a:ea typeface="Calibri"/>
              </a:rPr>
              <a:t>: </a:t>
            </a:r>
            <a:r>
              <a:rPr lang="ar-SA" sz="2000" dirty="0">
                <a:solidFill>
                  <a:srgbClr val="000000"/>
                </a:solidFill>
                <a:latin typeface="Calibri"/>
                <a:ea typeface="Calibri"/>
              </a:rPr>
              <a:t>المؤسسات بحاجة لأن تحافظ على مكانة عالية واضطلاع مستمر للتطورات الجديدة حتى تحافظ على مكانتها التنافسية والتسويقية. </a:t>
            </a:r>
            <a:endParaRPr lang="en-US" sz="20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sz="2000" b="1" dirty="0">
                <a:solidFill>
                  <a:srgbClr val="000000"/>
                </a:solidFill>
                <a:latin typeface="Calibri"/>
                <a:ea typeface="Calibri"/>
              </a:rPr>
              <a:t>-</a:t>
            </a:r>
            <a:r>
              <a:rPr lang="ar-SA" sz="2000" b="1" dirty="0">
                <a:solidFill>
                  <a:srgbClr val="FF0000"/>
                </a:solidFill>
                <a:latin typeface="Calibri"/>
                <a:ea typeface="Calibri"/>
              </a:rPr>
              <a:t>التدريب يجلب المال</a:t>
            </a:r>
            <a:r>
              <a:rPr lang="ar-SA" sz="2000" b="1" dirty="0">
                <a:solidFill>
                  <a:srgbClr val="000000"/>
                </a:solidFill>
                <a:latin typeface="Calibri"/>
                <a:ea typeface="Calibri"/>
              </a:rPr>
              <a:t>: </a:t>
            </a:r>
            <a:r>
              <a:rPr lang="ar-SA" sz="2000" dirty="0">
                <a:solidFill>
                  <a:srgbClr val="000000"/>
                </a:solidFill>
                <a:latin typeface="Calibri"/>
                <a:ea typeface="Calibri"/>
              </a:rPr>
              <a:t>التدريب المرّكز والفعّال يعود بالأرباح ويعوّض ما أنفقته المؤسسة عليه أضعافا مضاعفة.</a:t>
            </a:r>
            <a:endParaRPr lang="en-US" sz="2000" dirty="0">
              <a:effectLst/>
              <a:latin typeface="Calibri"/>
              <a:ea typeface="Calibri"/>
              <a:cs typeface="Arial"/>
            </a:endParaRPr>
          </a:p>
        </p:txBody>
      </p:sp>
    </p:spTree>
    <p:extLst>
      <p:ext uri="{BB962C8B-B14F-4D97-AF65-F5344CB8AC3E}">
        <p14:creationId xmlns:p14="http://schemas.microsoft.com/office/powerpoint/2010/main" val="34111402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02531"/>
            <a:ext cx="7924800" cy="4710585"/>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sz="2000" b="1" dirty="0">
                <a:solidFill>
                  <a:srgbClr val="FF0000"/>
                </a:solidFill>
                <a:latin typeface="Calibri"/>
                <a:ea typeface="Calibri"/>
              </a:rPr>
              <a:t>التدريب يحافظ على الجودة</a:t>
            </a:r>
            <a:r>
              <a:rPr lang="ar-SA" sz="2000" b="1" dirty="0">
                <a:solidFill>
                  <a:srgbClr val="000000"/>
                </a:solidFill>
                <a:latin typeface="Calibri"/>
                <a:ea typeface="Calibri"/>
              </a:rPr>
              <a:t>:</a:t>
            </a:r>
            <a:r>
              <a:rPr lang="ar-SA" sz="2000" dirty="0">
                <a:solidFill>
                  <a:srgbClr val="000000"/>
                </a:solidFill>
                <a:latin typeface="Calibri"/>
                <a:ea typeface="Calibri"/>
              </a:rPr>
              <a:t> بالتأكيد فالتدريب يساعد للمحافظ على الجودة العالية وتحسين الإنتاجية في جميع قطاعات المؤسسة"  ( صحفي ، موقع الكتروني ) أي أن التدريب مفيد جدا في : </a:t>
            </a:r>
            <a:endParaRPr lang="en-US" sz="2000" dirty="0">
              <a:latin typeface="Calibri"/>
              <a:ea typeface="Calibri"/>
              <a:cs typeface="Arial"/>
            </a:endParaRPr>
          </a:p>
          <a:p>
            <a:pPr marL="342900" marR="171450" lvl="0" indent="-342900" algn="justLow" rtl="1">
              <a:lnSpc>
                <a:spcPct val="150000"/>
              </a:lnSpc>
              <a:spcBef>
                <a:spcPts val="0"/>
              </a:spcBef>
              <a:spcAft>
                <a:spcPts val="1000"/>
              </a:spcAft>
              <a:buFont typeface="Symbol"/>
              <a:buChar char=""/>
              <a:tabLst>
                <a:tab pos="302260" algn="r"/>
              </a:tabLst>
            </a:pPr>
            <a:r>
              <a:rPr lang="ar-SA" sz="2000" dirty="0">
                <a:solidFill>
                  <a:srgbClr val="000000"/>
                </a:solidFill>
                <a:latin typeface="Calibri"/>
                <a:ea typeface="Calibri"/>
              </a:rPr>
              <a:t>زيادة الفاعلية للإفراد بأسلوب علمي و رفع كفاءتهم في مجال الاختصاص .</a:t>
            </a:r>
            <a:endParaRPr lang="en-US" sz="2000" dirty="0">
              <a:latin typeface="Calibri"/>
              <a:ea typeface="Calibri"/>
              <a:cs typeface="Arial"/>
            </a:endParaRPr>
          </a:p>
          <a:p>
            <a:pPr marL="342900" marR="171450" lvl="0" indent="-342900" algn="justLow" rtl="1">
              <a:lnSpc>
                <a:spcPct val="150000"/>
              </a:lnSpc>
              <a:spcBef>
                <a:spcPts val="0"/>
              </a:spcBef>
              <a:spcAft>
                <a:spcPts val="1000"/>
              </a:spcAft>
              <a:buFont typeface="Symbol"/>
              <a:buChar char=""/>
              <a:tabLst>
                <a:tab pos="302260" algn="r"/>
              </a:tabLst>
            </a:pPr>
            <a:r>
              <a:rPr lang="ar-SA" sz="2000" dirty="0">
                <a:solidFill>
                  <a:srgbClr val="000000"/>
                </a:solidFill>
                <a:latin typeface="Calibri"/>
                <a:ea typeface="Calibri"/>
              </a:rPr>
              <a:t>اكتساب مهارات الأزمة للوظيفة لزيادة الأداء الوظيفي و رفع معدلات الإنتاجية لدى العاملين.</a:t>
            </a:r>
            <a:endParaRPr lang="en-US" sz="2000" dirty="0">
              <a:latin typeface="Calibri"/>
              <a:ea typeface="Calibri"/>
              <a:cs typeface="Arial"/>
            </a:endParaRPr>
          </a:p>
          <a:p>
            <a:pPr marL="342900" marR="171450" lvl="0" indent="-342900" algn="justLow" rtl="1">
              <a:lnSpc>
                <a:spcPct val="150000"/>
              </a:lnSpc>
              <a:spcBef>
                <a:spcPts val="0"/>
              </a:spcBef>
              <a:spcAft>
                <a:spcPts val="1000"/>
              </a:spcAft>
              <a:buFont typeface="Symbol"/>
              <a:buChar char=""/>
              <a:tabLst>
                <a:tab pos="302260" algn="r"/>
              </a:tabLst>
            </a:pPr>
            <a:r>
              <a:rPr lang="ar-SA" sz="2000" dirty="0">
                <a:solidFill>
                  <a:srgbClr val="000000"/>
                </a:solidFill>
                <a:latin typeface="Calibri"/>
                <a:ea typeface="Calibri"/>
              </a:rPr>
              <a:t>تنمية القدرات وصقل المهارات و تعديل السلوك و تطوير الاتجاهات .</a:t>
            </a:r>
            <a:endParaRPr lang="en-US" sz="2000" dirty="0">
              <a:latin typeface="Calibri"/>
              <a:ea typeface="Calibri"/>
              <a:cs typeface="Arial"/>
            </a:endParaRPr>
          </a:p>
          <a:p>
            <a:pPr marL="342900" marR="171450" lvl="0" indent="-342900" algn="justLow" rtl="1">
              <a:lnSpc>
                <a:spcPct val="150000"/>
              </a:lnSpc>
              <a:spcBef>
                <a:spcPts val="0"/>
              </a:spcBef>
              <a:spcAft>
                <a:spcPts val="1000"/>
              </a:spcAft>
              <a:buFont typeface="Symbol"/>
              <a:buChar char=""/>
              <a:tabLst>
                <a:tab pos="302260" algn="r"/>
              </a:tabLst>
            </a:pPr>
            <a:r>
              <a:rPr lang="ar-SA" sz="2000" dirty="0">
                <a:solidFill>
                  <a:srgbClr val="000000"/>
                </a:solidFill>
                <a:latin typeface="Calibri"/>
                <a:ea typeface="Calibri"/>
              </a:rPr>
              <a:t>تزويد المنظمة بما هو جديد في مجال العمل و ذلك من خلال إضافة الخبرات الخارجية من المدربين الخارجيين .</a:t>
            </a:r>
            <a:endParaRPr lang="en-US" sz="2000" dirty="0">
              <a:effectLst/>
              <a:latin typeface="Calibri"/>
              <a:ea typeface="Calibri"/>
              <a:cs typeface="Arial"/>
            </a:endParaRPr>
          </a:p>
        </p:txBody>
      </p:sp>
    </p:spTree>
    <p:extLst>
      <p:ext uri="{BB962C8B-B14F-4D97-AF65-F5344CB8AC3E}">
        <p14:creationId xmlns:p14="http://schemas.microsoft.com/office/powerpoint/2010/main" val="245657765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1219200"/>
            <a:ext cx="7620000" cy="4755148"/>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dirty="0">
                <a:solidFill>
                  <a:srgbClr val="000000"/>
                </a:solidFill>
                <a:latin typeface="Calibri"/>
                <a:ea typeface="Calibri"/>
              </a:rPr>
              <a:t>و حيث أن التدريب له كل هذه المزايا و الأهمية كان لابد من التعرف على الأنواع التدريبية التي من الممكن استخدامها حيث يتم تصنيفها وفق لمات يلي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lt"/>
              <a:buAutoNum type="arabicPeriod"/>
              <a:tabLst>
                <a:tab pos="302260" algn="r"/>
              </a:tabLst>
            </a:pPr>
            <a:r>
              <a:rPr lang="ar-SA" sz="2000" b="1" dirty="0">
                <a:solidFill>
                  <a:srgbClr val="FF0000"/>
                </a:solidFill>
                <a:latin typeface="Calibri"/>
                <a:ea typeface="Calibri"/>
              </a:rPr>
              <a:t>من حيث الزمن :</a:t>
            </a:r>
            <a:endParaRPr lang="en-US" sz="1400" dirty="0">
              <a:latin typeface="Calibri"/>
              <a:ea typeface="Calibri"/>
              <a:cs typeface="Arial"/>
            </a:endParaRPr>
          </a:p>
          <a:p>
            <a:pPr marL="342900" marR="171450" lvl="0" indent="-342900" algn="justLow" rtl="1">
              <a:lnSpc>
                <a:spcPct val="150000"/>
              </a:lnSpc>
              <a:spcBef>
                <a:spcPts val="0"/>
              </a:spcBef>
              <a:spcAft>
                <a:spcPts val="1000"/>
              </a:spcAft>
              <a:buFont typeface="+mj-cs"/>
              <a:buAutoNum type="arabic1Minus"/>
              <a:tabLst>
                <a:tab pos="302260" algn="r"/>
              </a:tabLst>
            </a:pPr>
            <a:r>
              <a:rPr lang="ar-SA" sz="2000" b="1" dirty="0">
                <a:solidFill>
                  <a:srgbClr val="FF0000"/>
                </a:solidFill>
                <a:latin typeface="Calibri"/>
                <a:ea typeface="Calibri"/>
              </a:rPr>
              <a:t>قبل الخدمة :</a:t>
            </a:r>
            <a:r>
              <a:rPr lang="ar-SA" dirty="0">
                <a:solidFill>
                  <a:srgbClr val="FF0000"/>
                </a:solidFill>
                <a:latin typeface="Calibri"/>
                <a:ea typeface="Calibri"/>
              </a:rPr>
              <a:t> </a:t>
            </a:r>
            <a:r>
              <a:rPr lang="ar-SA" dirty="0">
                <a:solidFill>
                  <a:srgbClr val="000000"/>
                </a:solidFill>
                <a:latin typeface="Calibri"/>
                <a:ea typeface="Calibri"/>
              </a:rPr>
              <a:t>و هو يتمثل بالتعليم و اكتساب المهارات و المعارف التي تؤهل لدخول العمل أي انه :" يقصد بالتدريب قبل الخدمة إعداد الأفراد علميا وعمليا ومسلكي إعدادا سليما بحيث يؤهلهم للقيام بالأعمال التي ستوكل إليهم عند التحاقهم بوظائفهم. ( العريشي , موقع الكتروني ) </a:t>
            </a:r>
            <a:endParaRPr lang="en-US" sz="1400" dirty="0">
              <a:latin typeface="Calibri"/>
              <a:ea typeface="Calibri"/>
              <a:cs typeface="Arial"/>
            </a:endParaRPr>
          </a:p>
          <a:p>
            <a:pPr algn="r" rtl="1"/>
            <a:r>
              <a:rPr lang="ar-SA" sz="2000" b="1" dirty="0">
                <a:solidFill>
                  <a:srgbClr val="FF0000"/>
                </a:solidFill>
                <a:latin typeface="Calibri"/>
                <a:ea typeface="Calibri"/>
              </a:rPr>
              <a:t>إثناء الخدمة :</a:t>
            </a:r>
            <a:r>
              <a:rPr lang="ar-SA" dirty="0">
                <a:solidFill>
                  <a:srgbClr val="FF0000"/>
                </a:solidFill>
                <a:latin typeface="Calibri"/>
                <a:ea typeface="Calibri"/>
              </a:rPr>
              <a:t> </a:t>
            </a:r>
            <a:r>
              <a:rPr lang="ar-SA" dirty="0">
                <a:solidFill>
                  <a:srgbClr val="000000"/>
                </a:solidFill>
                <a:latin typeface="Calibri"/>
                <a:ea typeface="Calibri"/>
              </a:rPr>
              <a:t>و هو المتعلق بصقل المهارات و أحاطت الموظف بالتطورات في مجال وظيفته و تخصصه لتحسين مستوى أدائه  إي انه : " يقوم هذا النوع من التدريب على فكرة قديمة ـ فكرة التلمذة المهنية ـ التي تعني أساسًا أن تلقي الموظف الجديد التعليمات والتوجيهات التي تبين له أسلوب العمل من رئيسه الذي يتولاه بالرعاية خلال الفترة الأولى فيبين له الصواب من الخطأ والحقوق والواجبات، وأفضل أسلوب لأداء العمل وآداب السلوك الوظيفي. من خلال فترة التجربة او الدوران الوظيفي و المكتب المجاور.</a:t>
            </a:r>
            <a:endParaRPr lang="en-US" dirty="0"/>
          </a:p>
        </p:txBody>
      </p:sp>
    </p:spTree>
    <p:extLst>
      <p:ext uri="{BB962C8B-B14F-4D97-AF65-F5344CB8AC3E}">
        <p14:creationId xmlns:p14="http://schemas.microsoft.com/office/powerpoint/2010/main" val="258594717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9298"/>
            <a:ext cx="7848600" cy="4965462"/>
          </a:xfrm>
          <a:prstGeom prst="rect">
            <a:avLst/>
          </a:prstGeom>
        </p:spPr>
        <p:txBody>
          <a:bodyPr wrap="square">
            <a:spAutoFit/>
          </a:bodyPr>
          <a:lstStyle/>
          <a:p>
            <a:pPr marL="342900" marR="171450" lvl="0" indent="-342900" algn="justLow" rtl="1">
              <a:lnSpc>
                <a:spcPct val="150000"/>
              </a:lnSpc>
              <a:spcBef>
                <a:spcPts val="0"/>
              </a:spcBef>
              <a:spcAft>
                <a:spcPts val="1000"/>
              </a:spcAft>
              <a:buFont typeface="+mj-lt"/>
              <a:buAutoNum type="arabicPeriod"/>
              <a:tabLst>
                <a:tab pos="302260" algn="r"/>
              </a:tabLst>
            </a:pPr>
            <a:r>
              <a:rPr lang="ar-SA" sz="2400" b="1" dirty="0">
                <a:solidFill>
                  <a:srgbClr val="FF0000"/>
                </a:solidFill>
                <a:latin typeface="Calibri"/>
                <a:ea typeface="Calibri"/>
              </a:rPr>
              <a:t>من حيث المكان : </a:t>
            </a:r>
            <a:endParaRPr lang="en-US" sz="2400" dirty="0">
              <a:latin typeface="Calibri"/>
              <a:ea typeface="Calibri"/>
              <a:cs typeface="Arial"/>
            </a:endParaRPr>
          </a:p>
          <a:p>
            <a:pPr marL="342900" marR="171450" lvl="0" indent="-342900" algn="justLow" rtl="1">
              <a:lnSpc>
                <a:spcPct val="150000"/>
              </a:lnSpc>
              <a:spcBef>
                <a:spcPts val="0"/>
              </a:spcBef>
              <a:spcAft>
                <a:spcPts val="1000"/>
              </a:spcAft>
              <a:buClr>
                <a:srgbClr val="FF0000"/>
              </a:buClr>
              <a:buFont typeface="+mj-cs"/>
              <a:buAutoNum type="arabic1Minus"/>
              <a:tabLst>
                <a:tab pos="302260" algn="r"/>
              </a:tabLst>
            </a:pPr>
            <a:r>
              <a:rPr lang="ar-SA" sz="2400" b="1" dirty="0">
                <a:solidFill>
                  <a:srgbClr val="FF0000"/>
                </a:solidFill>
                <a:latin typeface="Calibri"/>
                <a:ea typeface="Calibri"/>
              </a:rPr>
              <a:t>داخل المنظمة:</a:t>
            </a:r>
            <a:r>
              <a:rPr lang="ar-SA" sz="2400" dirty="0">
                <a:solidFill>
                  <a:srgbClr val="FF0000"/>
                </a:solidFill>
                <a:latin typeface="Calibri"/>
                <a:ea typeface="Calibri"/>
              </a:rPr>
              <a:t> </a:t>
            </a:r>
            <a:r>
              <a:rPr lang="ar-SA" sz="2400" dirty="0">
                <a:solidFill>
                  <a:srgbClr val="000000"/>
                </a:solidFill>
                <a:latin typeface="Calibri"/>
                <a:ea typeface="Calibri"/>
              </a:rPr>
              <a:t>و هو الذي " ويقصد به تدريب مجموعة من الموظفين تعقد لهم دورات واجتماعات في المنظمة التي ينتسبون إليها ( تيشوري ، موقع الكتروني )  و تتمثل دورات و اجتماعات و مناقشات داخل المنظمة و من قبل المسئولين مع الموظفين  أو من قبل إدارة الموارد البشرية .</a:t>
            </a:r>
            <a:endParaRPr lang="en-US" sz="2400" dirty="0">
              <a:latin typeface="Calibri"/>
              <a:ea typeface="Calibri"/>
              <a:cs typeface="Arial"/>
            </a:endParaRPr>
          </a:p>
          <a:p>
            <a:pPr algn="r" rtl="1"/>
            <a:r>
              <a:rPr lang="ar-SA" sz="2400" b="1" dirty="0">
                <a:solidFill>
                  <a:srgbClr val="FF0000"/>
                </a:solidFill>
                <a:latin typeface="Calibri"/>
                <a:ea typeface="Calibri"/>
              </a:rPr>
              <a:t>خارج المنظمة :</a:t>
            </a:r>
            <a:r>
              <a:rPr lang="ar-SA" sz="2400" dirty="0">
                <a:solidFill>
                  <a:srgbClr val="FF0000"/>
                </a:solidFill>
                <a:latin typeface="Calibri"/>
                <a:ea typeface="Calibri"/>
              </a:rPr>
              <a:t> </a:t>
            </a:r>
            <a:r>
              <a:rPr lang="ar-SA" sz="2400" dirty="0">
                <a:solidFill>
                  <a:srgbClr val="000000"/>
                </a:solidFill>
                <a:latin typeface="Calibri"/>
                <a:ea typeface="Calibri"/>
              </a:rPr>
              <a:t>حيث ينقطع الموظف عن العمل لفترة ليلتحق ببرنامج تدريبي في احد المراكز التدريبية داخل البلد أو خارجه إي انه "</a:t>
            </a:r>
            <a:r>
              <a:rPr lang="en-US" sz="2400" b="1" dirty="0">
                <a:solidFill>
                  <a:srgbClr val="000000"/>
                </a:solidFill>
                <a:latin typeface="Calibri"/>
                <a:ea typeface="Calibri"/>
                <a:cs typeface="Arial"/>
              </a:rPr>
              <a:t> </a:t>
            </a:r>
            <a:br>
              <a:rPr lang="en-US" sz="2400" b="1" dirty="0">
                <a:solidFill>
                  <a:srgbClr val="000000"/>
                </a:solidFill>
                <a:latin typeface="Calibri"/>
                <a:ea typeface="Calibri"/>
                <a:cs typeface="Arial"/>
              </a:rPr>
            </a:br>
            <a:r>
              <a:rPr lang="ar-SA" sz="2400" dirty="0">
                <a:solidFill>
                  <a:srgbClr val="000000"/>
                </a:solidFill>
                <a:latin typeface="Calibri"/>
                <a:ea typeface="Calibri"/>
              </a:rPr>
              <a:t>وهو يعني أن ينقطع الموظف عن العمل لفترة محدودة ليلتحق</a:t>
            </a:r>
            <a:r>
              <a:rPr lang="ar-SA" sz="2400" dirty="0">
                <a:solidFill>
                  <a:srgbClr val="000000"/>
                </a:solidFill>
                <a:ea typeface="Calibri"/>
                <a:cs typeface="Calibri"/>
              </a:rPr>
              <a:t> </a:t>
            </a:r>
            <a:r>
              <a:rPr lang="ar-SA" sz="2400" dirty="0">
                <a:solidFill>
                  <a:srgbClr val="000000"/>
                </a:solidFill>
                <a:latin typeface="Calibri"/>
                <a:ea typeface="Calibri"/>
              </a:rPr>
              <a:t>أثناءها بدورة أو ببرنامج تدريبي في أحد المراكز التدريبية في البلد أو في خارجها</a:t>
            </a:r>
            <a:r>
              <a:rPr lang="ar-SA" sz="2400" dirty="0">
                <a:solidFill>
                  <a:srgbClr val="000000"/>
                </a:solidFill>
                <a:ea typeface="Calibri"/>
                <a:cs typeface="Calibri"/>
              </a:rPr>
              <a:t> </a:t>
            </a:r>
            <a:r>
              <a:rPr lang="ar-SA" sz="2400" dirty="0">
                <a:solidFill>
                  <a:srgbClr val="000000"/>
                </a:solidFill>
                <a:latin typeface="Calibri"/>
                <a:ea typeface="Calibri"/>
              </a:rPr>
              <a:t>ولكن ليس في منظمته التي يعمل فيها. ومن المراكز التدريبية . ( الفخراني ، 2011: 47)  . </a:t>
            </a:r>
            <a:endParaRPr lang="en-US" sz="2400" dirty="0"/>
          </a:p>
        </p:txBody>
      </p:sp>
    </p:spTree>
    <p:extLst>
      <p:ext uri="{BB962C8B-B14F-4D97-AF65-F5344CB8AC3E}">
        <p14:creationId xmlns:p14="http://schemas.microsoft.com/office/powerpoint/2010/main" val="214718122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4" y="1008328"/>
            <a:ext cx="8229600" cy="5129609"/>
          </a:xfrm>
          <a:prstGeom prst="rect">
            <a:avLst/>
          </a:prstGeom>
        </p:spPr>
        <p:txBody>
          <a:bodyPr wrap="square">
            <a:spAutoFit/>
          </a:bodyPr>
          <a:lstStyle/>
          <a:p>
            <a:pPr marL="342900" marR="171450" lvl="0" indent="-342900" algn="justLow" rtl="1">
              <a:spcBef>
                <a:spcPts val="0"/>
              </a:spcBef>
              <a:spcAft>
                <a:spcPts val="1000"/>
              </a:spcAft>
              <a:buFont typeface="+mj-lt"/>
              <a:buAutoNum type="arabicPeriod"/>
              <a:tabLst>
                <a:tab pos="302260" algn="r"/>
              </a:tabLst>
            </a:pPr>
            <a:r>
              <a:rPr lang="ar-SA" sz="2000" b="1" dirty="0">
                <a:solidFill>
                  <a:srgbClr val="FF0000"/>
                </a:solidFill>
                <a:latin typeface="Calibri"/>
                <a:ea typeface="Calibri"/>
              </a:rPr>
              <a:t>من حيث الهدف : </a:t>
            </a:r>
            <a:endParaRPr lang="en-US" sz="1400" dirty="0">
              <a:latin typeface="Calibri"/>
              <a:ea typeface="Calibri"/>
              <a:cs typeface="Arial"/>
            </a:endParaRPr>
          </a:p>
          <a:p>
            <a:pPr marL="245110" marR="171450" algn="justLow" rtl="1">
              <a:spcBef>
                <a:spcPts val="0"/>
              </a:spcBef>
              <a:spcAft>
                <a:spcPts val="1000"/>
              </a:spcAft>
              <a:tabLst>
                <a:tab pos="302260" algn="r"/>
              </a:tabLst>
            </a:pPr>
            <a:r>
              <a:rPr lang="ar-SA" dirty="0">
                <a:solidFill>
                  <a:srgbClr val="000000"/>
                </a:solidFill>
                <a:latin typeface="Calibri"/>
                <a:ea typeface="Calibri"/>
              </a:rPr>
              <a:t>حيث يختلف الهدف من التدريب من منظمة لأخر فيكون " </a:t>
            </a:r>
            <a:endParaRPr lang="en-US" sz="1400" dirty="0">
              <a:latin typeface="Calibri"/>
              <a:ea typeface="Calibri"/>
              <a:cs typeface="Arial"/>
            </a:endParaRPr>
          </a:p>
          <a:p>
            <a:pPr marL="342900" marR="171450" lvl="0" indent="-342900" algn="justLow" rtl="1">
              <a:spcBef>
                <a:spcPts val="0"/>
              </a:spcBef>
              <a:spcAft>
                <a:spcPts val="1000"/>
              </a:spcAft>
              <a:buFont typeface="Symbol"/>
              <a:buChar char=""/>
              <a:tabLst>
                <a:tab pos="302260" algn="r"/>
              </a:tabLst>
            </a:pPr>
            <a:r>
              <a:rPr lang="ar-SA" dirty="0">
                <a:solidFill>
                  <a:srgbClr val="000000"/>
                </a:solidFill>
                <a:latin typeface="Calibri"/>
                <a:ea typeface="Calibri"/>
              </a:rPr>
              <a:t>التدريب لتجديد المعلومات وهو ما يسمى بالتدريب الإنعاشي </a:t>
            </a:r>
            <a:endParaRPr lang="en-US" sz="1400" dirty="0">
              <a:latin typeface="Calibri"/>
              <a:ea typeface="Calibri"/>
              <a:cs typeface="Arial"/>
            </a:endParaRPr>
          </a:p>
          <a:p>
            <a:pPr marL="342900" marR="171450" lvl="0" indent="-342900" algn="justLow" rtl="1">
              <a:spcBef>
                <a:spcPts val="0"/>
              </a:spcBef>
              <a:spcAft>
                <a:spcPts val="1000"/>
              </a:spcAft>
              <a:buFont typeface="Symbol"/>
              <a:buChar char=""/>
              <a:tabLst>
                <a:tab pos="302260" algn="r"/>
              </a:tabLst>
            </a:pPr>
            <a:r>
              <a:rPr lang="ar-SA" dirty="0">
                <a:solidFill>
                  <a:srgbClr val="000000"/>
                </a:solidFill>
                <a:latin typeface="Calibri"/>
                <a:ea typeface="Calibri"/>
              </a:rPr>
              <a:t>تدريب المهارات يقصد بتدريب المهارات زيادة قدرة الإداريين على أداء أعمال معينة .</a:t>
            </a:r>
            <a:endParaRPr lang="en-US" sz="1400" dirty="0">
              <a:latin typeface="Calibri"/>
              <a:ea typeface="Calibri"/>
              <a:cs typeface="Arial"/>
            </a:endParaRPr>
          </a:p>
          <a:p>
            <a:pPr marL="342900" marR="171450" lvl="0" indent="-342900" algn="justLow" rtl="1">
              <a:spcBef>
                <a:spcPts val="0"/>
              </a:spcBef>
              <a:spcAft>
                <a:spcPts val="1000"/>
              </a:spcAft>
              <a:buFont typeface="Symbol"/>
              <a:buChar char=""/>
              <a:tabLst>
                <a:tab pos="302260" algn="r"/>
              </a:tabLst>
            </a:pPr>
            <a:r>
              <a:rPr lang="ar-SA" dirty="0">
                <a:solidFill>
                  <a:srgbClr val="000000"/>
                </a:solidFill>
                <a:latin typeface="Calibri"/>
                <a:ea typeface="Calibri"/>
              </a:rPr>
              <a:t>التدريب السلوكي (أو تدريب الاتجاهات ) يهدف التدريب السلوكي إلى تغيير أنماط السلوك أو وجهات النظر</a:t>
            </a:r>
            <a:endParaRPr lang="en-US" sz="1400" dirty="0">
              <a:latin typeface="Calibri"/>
              <a:ea typeface="Calibri"/>
              <a:cs typeface="Arial"/>
            </a:endParaRPr>
          </a:p>
          <a:p>
            <a:pPr marL="342900" marR="171450" lvl="0" indent="-342900" algn="justLow" rtl="1">
              <a:spcBef>
                <a:spcPts val="0"/>
              </a:spcBef>
              <a:spcAft>
                <a:spcPts val="1000"/>
              </a:spcAft>
              <a:buFont typeface="Symbol"/>
              <a:buChar char=""/>
              <a:tabLst>
                <a:tab pos="302260" algn="r"/>
              </a:tabLst>
            </a:pPr>
            <a:r>
              <a:rPr lang="ar-SA" dirty="0">
                <a:solidFill>
                  <a:srgbClr val="000000"/>
                </a:solidFill>
                <a:latin typeface="Calibri"/>
                <a:ea typeface="Calibri"/>
              </a:rPr>
              <a:t>التدريب للترقية   حيث تتمثل ما يلي : </a:t>
            </a:r>
            <a:endParaRPr lang="en-US" sz="1400" dirty="0">
              <a:latin typeface="Calibri"/>
              <a:ea typeface="Calibri"/>
              <a:cs typeface="Arial"/>
            </a:endParaRPr>
          </a:p>
          <a:p>
            <a:pPr marL="342900" marR="171450" lvl="0" indent="-342900" algn="justLow" rtl="1">
              <a:spcBef>
                <a:spcPts val="0"/>
              </a:spcBef>
              <a:spcAft>
                <a:spcPts val="1000"/>
              </a:spcAft>
              <a:buFont typeface="+mj-cs"/>
              <a:buAutoNum type="arabic1Minus"/>
              <a:tabLst>
                <a:tab pos="302260" algn="r"/>
              </a:tabLst>
            </a:pPr>
            <a:r>
              <a:rPr lang="ar-SA" sz="2000" b="1" dirty="0">
                <a:solidFill>
                  <a:srgbClr val="FF0000"/>
                </a:solidFill>
                <a:latin typeface="Calibri"/>
                <a:ea typeface="Calibri"/>
              </a:rPr>
              <a:t>لتحديد المعلومة :</a:t>
            </a:r>
            <a:r>
              <a:rPr lang="ar-SA" dirty="0">
                <a:solidFill>
                  <a:srgbClr val="FF0000"/>
                </a:solidFill>
                <a:latin typeface="Calibri"/>
                <a:ea typeface="Calibri"/>
              </a:rPr>
              <a:t> </a:t>
            </a:r>
            <a:r>
              <a:rPr lang="ar-SA" dirty="0">
                <a:solidFill>
                  <a:srgbClr val="000000"/>
                </a:solidFill>
                <a:latin typeface="Calibri"/>
                <a:ea typeface="Calibri"/>
              </a:rPr>
              <a:t>يعطي معلومات عن ما هو جديد في مجال العمل          و أساليبه و الوسائل المتطورة لانجازه .</a:t>
            </a:r>
            <a:endParaRPr lang="en-US" sz="1400" dirty="0">
              <a:latin typeface="Calibri"/>
              <a:ea typeface="Calibri"/>
              <a:cs typeface="Arial"/>
            </a:endParaRPr>
          </a:p>
          <a:p>
            <a:pPr marL="342900" marR="171450" lvl="0" indent="-342900" algn="justLow" rtl="1">
              <a:spcBef>
                <a:spcPts val="0"/>
              </a:spcBef>
              <a:spcAft>
                <a:spcPts val="1000"/>
              </a:spcAft>
              <a:buFont typeface="+mj-cs"/>
              <a:buAutoNum type="arabic1Minus"/>
              <a:tabLst>
                <a:tab pos="302260" algn="r"/>
              </a:tabLst>
            </a:pPr>
            <a:r>
              <a:rPr lang="ar-SA" sz="2000" b="1" dirty="0">
                <a:solidFill>
                  <a:srgbClr val="FF0000"/>
                </a:solidFill>
                <a:latin typeface="Calibri"/>
                <a:ea typeface="Calibri"/>
              </a:rPr>
              <a:t>تدريب المهارات :</a:t>
            </a:r>
            <a:r>
              <a:rPr lang="ar-SA" dirty="0">
                <a:solidFill>
                  <a:srgbClr val="FF0000"/>
                </a:solidFill>
                <a:latin typeface="Calibri"/>
                <a:ea typeface="Calibri"/>
              </a:rPr>
              <a:t> </a:t>
            </a:r>
            <a:r>
              <a:rPr lang="ar-SA" dirty="0">
                <a:solidFill>
                  <a:srgbClr val="000000"/>
                </a:solidFill>
                <a:latin typeface="Calibri"/>
                <a:ea typeface="Calibri"/>
              </a:rPr>
              <a:t>زيادة قدرة الأداء لرفع الكفاءة و تزويد الإداريين بالمهارات الإشرافية .</a:t>
            </a:r>
            <a:endParaRPr lang="en-US" sz="1400" dirty="0">
              <a:latin typeface="Calibri"/>
              <a:ea typeface="Calibri"/>
              <a:cs typeface="Arial"/>
            </a:endParaRPr>
          </a:p>
          <a:p>
            <a:pPr marL="342900" marR="171450" lvl="0" indent="-342900" algn="justLow" rtl="1">
              <a:spcBef>
                <a:spcPts val="0"/>
              </a:spcBef>
              <a:spcAft>
                <a:spcPts val="1000"/>
              </a:spcAft>
              <a:buFont typeface="+mj-cs"/>
              <a:buAutoNum type="arabic1Minus"/>
              <a:tabLst>
                <a:tab pos="302260" algn="r"/>
              </a:tabLst>
            </a:pPr>
            <a:r>
              <a:rPr lang="ar-SA" sz="2000" b="1" dirty="0">
                <a:solidFill>
                  <a:srgbClr val="FF0000"/>
                </a:solidFill>
                <a:latin typeface="Calibri"/>
                <a:ea typeface="Calibri"/>
              </a:rPr>
              <a:t>التدريب السلوكي :</a:t>
            </a:r>
            <a:r>
              <a:rPr lang="ar-SA" dirty="0">
                <a:solidFill>
                  <a:srgbClr val="FF0000"/>
                </a:solidFill>
                <a:latin typeface="Calibri"/>
                <a:ea typeface="Calibri"/>
              </a:rPr>
              <a:t> </a:t>
            </a:r>
            <a:r>
              <a:rPr lang="ar-SA" dirty="0">
                <a:solidFill>
                  <a:srgbClr val="000000"/>
                </a:solidFill>
                <a:latin typeface="Calibri"/>
                <a:ea typeface="Calibri"/>
              </a:rPr>
              <a:t>يعطى لتغيير نمط سلوك أو اتجاه .</a:t>
            </a:r>
            <a:endParaRPr lang="en-US" sz="1400" dirty="0">
              <a:latin typeface="Calibri"/>
              <a:ea typeface="Calibri"/>
              <a:cs typeface="Arial"/>
            </a:endParaRPr>
          </a:p>
          <a:p>
            <a:pPr marL="342900" marR="171450" lvl="0" indent="-342900" algn="justLow" rtl="1">
              <a:spcBef>
                <a:spcPts val="0"/>
              </a:spcBef>
              <a:spcAft>
                <a:spcPts val="1000"/>
              </a:spcAft>
              <a:buFont typeface="+mj-cs"/>
              <a:buAutoNum type="arabic1Minus"/>
              <a:tabLst>
                <a:tab pos="302260" algn="r"/>
              </a:tabLst>
            </a:pPr>
            <a:r>
              <a:rPr lang="ar-SA" sz="2000" b="1" dirty="0">
                <a:solidFill>
                  <a:srgbClr val="FF0000"/>
                </a:solidFill>
                <a:latin typeface="Calibri"/>
                <a:ea typeface="Calibri"/>
              </a:rPr>
              <a:t>التدريب للترقية :</a:t>
            </a:r>
            <a:r>
              <a:rPr lang="ar-SA" dirty="0">
                <a:solidFill>
                  <a:srgbClr val="FF0000"/>
                </a:solidFill>
                <a:latin typeface="Calibri"/>
                <a:ea typeface="Calibri"/>
              </a:rPr>
              <a:t> </a:t>
            </a:r>
            <a:r>
              <a:rPr lang="ar-SA" dirty="0">
                <a:solidFill>
                  <a:srgbClr val="000000"/>
                </a:solidFill>
                <a:latin typeface="Calibri"/>
                <a:ea typeface="Calibri"/>
              </a:rPr>
              <a:t>تحسين إمكانيات الموظف ل</a:t>
            </a:r>
            <a:endParaRPr lang="en-US" sz="1400" dirty="0">
              <a:latin typeface="Calibri"/>
              <a:ea typeface="Calibri"/>
              <a:cs typeface="Arial"/>
            </a:endParaRPr>
          </a:p>
          <a:p>
            <a:pPr marL="342900" marR="171450" lvl="0" indent="-342900" algn="justLow" rtl="1">
              <a:spcBef>
                <a:spcPts val="0"/>
              </a:spcBef>
              <a:spcAft>
                <a:spcPts val="1000"/>
              </a:spcAft>
              <a:buFont typeface="+mj-cs"/>
              <a:buAutoNum type="arabic1Minus"/>
              <a:tabLst>
                <a:tab pos="302260" algn="r"/>
              </a:tabLst>
            </a:pPr>
            <a:r>
              <a:rPr lang="ar-SA" dirty="0">
                <a:solidFill>
                  <a:srgbClr val="000000"/>
                </a:solidFill>
                <a:latin typeface="Calibri"/>
                <a:ea typeface="Calibri"/>
              </a:rPr>
              <a:t>تولي مناصب جديدة و ليس بالضرورة لترقية .</a:t>
            </a:r>
            <a:endParaRPr lang="en-US" sz="1400" dirty="0">
              <a:effectLst/>
              <a:latin typeface="Calibri"/>
              <a:ea typeface="Calibri"/>
              <a:cs typeface="Arial"/>
            </a:endParaRPr>
          </a:p>
        </p:txBody>
      </p:sp>
    </p:spTree>
    <p:extLst>
      <p:ext uri="{BB962C8B-B14F-4D97-AF65-F5344CB8AC3E}">
        <p14:creationId xmlns:p14="http://schemas.microsoft.com/office/powerpoint/2010/main" val="120378259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01000" cy="6027291"/>
          </a:xfrm>
          <a:prstGeom prst="rect">
            <a:avLst/>
          </a:prstGeom>
        </p:spPr>
        <p:txBody>
          <a:bodyPr wrap="square">
            <a:spAutoFit/>
          </a:bodyPr>
          <a:lstStyle/>
          <a:p>
            <a:pPr marL="245110" marR="171450" algn="justLow" rtl="1">
              <a:lnSpc>
                <a:spcPct val="150000"/>
              </a:lnSpc>
              <a:spcBef>
                <a:spcPts val="0"/>
              </a:spcBef>
              <a:spcAft>
                <a:spcPts val="1000"/>
              </a:spcAft>
              <a:tabLst>
                <a:tab pos="302260" algn="r"/>
              </a:tabLst>
            </a:pPr>
            <a:r>
              <a:rPr lang="ar-SA" sz="2000" b="1" dirty="0">
                <a:solidFill>
                  <a:srgbClr val="FF0000"/>
                </a:solidFill>
                <a:latin typeface="Calibri"/>
                <a:ea typeface="Calibri"/>
              </a:rPr>
              <a:t>مراحل التدريب :</a:t>
            </a:r>
            <a:r>
              <a:rPr lang="ar-SA" dirty="0">
                <a:solidFill>
                  <a:srgbClr val="FF0000"/>
                </a:solidFill>
                <a:latin typeface="Calibri"/>
                <a:ea typeface="Calibri"/>
              </a:rPr>
              <a:t>  </a:t>
            </a:r>
            <a:r>
              <a:rPr lang="ar-SA" dirty="0">
                <a:solidFill>
                  <a:srgbClr val="000000"/>
                </a:solidFill>
                <a:latin typeface="Calibri"/>
                <a:ea typeface="Calibri"/>
              </a:rPr>
              <a:t>حيث اعتمد اغلب الباحثين المراحل التالية في التدريب و هي كما يلي"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sz="2000" b="1" dirty="0">
                <a:solidFill>
                  <a:srgbClr val="FF0000"/>
                </a:solidFill>
                <a:latin typeface="Calibri"/>
                <a:ea typeface="Calibri"/>
              </a:rPr>
              <a:t>المرحلة الأولى : اكتشاف الحاجة للتدريب :</a:t>
            </a:r>
            <a:r>
              <a:rPr lang="ar-SA" b="1" dirty="0">
                <a:solidFill>
                  <a:srgbClr val="000000"/>
                </a:solidFill>
                <a:latin typeface="Calibri"/>
                <a:ea typeface="Calibri"/>
              </a:rPr>
              <a:t/>
            </a:r>
            <a:br>
              <a:rPr lang="ar-SA" b="1" dirty="0">
                <a:solidFill>
                  <a:srgbClr val="000000"/>
                </a:solidFill>
                <a:latin typeface="Calibri"/>
                <a:ea typeface="Calibri"/>
              </a:rPr>
            </a:br>
            <a:r>
              <a:rPr lang="ar-SA" dirty="0">
                <a:solidFill>
                  <a:srgbClr val="000000"/>
                </a:solidFill>
                <a:latin typeface="Calibri"/>
                <a:ea typeface="Calibri"/>
              </a:rPr>
              <a:t>التدريب ليس غاية في حد ذاته ولكن وسيلة لرفع قدرات لذلك لابد الأخذ بثلاثة جوانب مهمة في المشروع وهي تحليل النظم , تحليل الأعمال , تحليل الأفراد </a:t>
            </a:r>
            <a:endParaRPr lang="en-US" sz="1400" dirty="0">
              <a:latin typeface="Calibri"/>
              <a:ea typeface="Calibri"/>
              <a:cs typeface="Arial"/>
            </a:endParaRPr>
          </a:p>
          <a:p>
            <a:pPr marL="245110" marR="171450" algn="justLow" rtl="1">
              <a:lnSpc>
                <a:spcPct val="150000"/>
              </a:lnSpc>
              <a:spcBef>
                <a:spcPts val="0"/>
              </a:spcBef>
              <a:spcAft>
                <a:spcPts val="1000"/>
              </a:spcAft>
              <a:tabLst>
                <a:tab pos="302260" algn="r"/>
              </a:tabLst>
            </a:pPr>
            <a:r>
              <a:rPr lang="ar-SA" sz="2000" b="1" dirty="0">
                <a:solidFill>
                  <a:srgbClr val="FF0000"/>
                </a:solidFill>
                <a:latin typeface="Calibri"/>
                <a:ea typeface="Calibri"/>
              </a:rPr>
              <a:t>المرحلة الثانية : تحديد الاحتياجات التدريبية :</a:t>
            </a:r>
            <a:r>
              <a:rPr lang="ar-SA" b="1" dirty="0">
                <a:solidFill>
                  <a:srgbClr val="000000"/>
                </a:solidFill>
                <a:latin typeface="Calibri"/>
                <a:ea typeface="Calibri"/>
              </a:rPr>
              <a:t/>
            </a:r>
            <a:br>
              <a:rPr lang="ar-SA" b="1" dirty="0">
                <a:solidFill>
                  <a:srgbClr val="000000"/>
                </a:solidFill>
                <a:latin typeface="Calibri"/>
                <a:ea typeface="Calibri"/>
              </a:rPr>
            </a:br>
            <a:r>
              <a:rPr lang="ar-SA" dirty="0">
                <a:solidFill>
                  <a:srgbClr val="000000"/>
                </a:solidFill>
                <a:latin typeface="Calibri"/>
                <a:ea typeface="Calibri"/>
              </a:rPr>
              <a:t>وهي تعبر عن أنوع التغيرات التي تضاف على الفرد وهو مالا يتم إلا عن طريق التدريب .</a:t>
            </a:r>
            <a:br>
              <a:rPr lang="ar-SA" dirty="0">
                <a:solidFill>
                  <a:srgbClr val="000000"/>
                </a:solidFill>
                <a:latin typeface="Calibri"/>
                <a:ea typeface="Calibri"/>
              </a:rPr>
            </a:br>
            <a:r>
              <a:rPr lang="ar-SA" sz="2000" b="1" dirty="0">
                <a:solidFill>
                  <a:srgbClr val="FF0000"/>
                </a:solidFill>
                <a:latin typeface="Calibri"/>
                <a:ea typeface="Calibri"/>
              </a:rPr>
              <a:t>المرحلة الثالثة : تصميم البرامج التدريبية :</a:t>
            </a:r>
            <a:r>
              <a:rPr lang="ar-SA" b="1" dirty="0">
                <a:solidFill>
                  <a:srgbClr val="000000"/>
                </a:solidFill>
                <a:latin typeface="Calibri"/>
                <a:ea typeface="Calibri"/>
              </a:rPr>
              <a:t/>
            </a:r>
            <a:br>
              <a:rPr lang="ar-SA" b="1" dirty="0">
                <a:solidFill>
                  <a:srgbClr val="000000"/>
                </a:solidFill>
                <a:latin typeface="Calibri"/>
                <a:ea typeface="Calibri"/>
              </a:rPr>
            </a:br>
            <a:r>
              <a:rPr lang="ar-SA" dirty="0">
                <a:solidFill>
                  <a:srgbClr val="000000"/>
                </a:solidFill>
                <a:latin typeface="Calibri"/>
                <a:ea typeface="Calibri"/>
              </a:rPr>
              <a:t>ويتم في هذه المرحلة تحديد موضوعات التدريب وقت التدريب , ومكان التدريب , وأساليب التدريب , وأدوات التدريب .</a:t>
            </a:r>
            <a:br>
              <a:rPr lang="ar-SA" dirty="0">
                <a:solidFill>
                  <a:srgbClr val="000000"/>
                </a:solidFill>
                <a:latin typeface="Calibri"/>
                <a:ea typeface="Calibri"/>
              </a:rPr>
            </a:br>
            <a:r>
              <a:rPr lang="ar-SA" sz="2000" b="1" dirty="0">
                <a:solidFill>
                  <a:srgbClr val="FF0000"/>
                </a:solidFill>
                <a:latin typeface="Calibri"/>
                <a:ea typeface="Calibri"/>
              </a:rPr>
              <a:t>المرحلة الرابعة : تنفيذ البرامج التدريبية :</a:t>
            </a:r>
            <a:br>
              <a:rPr lang="ar-SA" sz="2000" b="1" dirty="0">
                <a:solidFill>
                  <a:srgbClr val="FF0000"/>
                </a:solidFill>
                <a:latin typeface="Calibri"/>
                <a:ea typeface="Calibri"/>
              </a:rPr>
            </a:br>
            <a:r>
              <a:rPr lang="ar-SA" dirty="0">
                <a:solidFill>
                  <a:srgbClr val="000000"/>
                </a:solidFill>
                <a:latin typeface="Calibri"/>
                <a:ea typeface="Calibri"/>
              </a:rPr>
              <a:t>وهي تغطي الجوانب التنفيذية التي يهتم المخطط التدريبي </a:t>
            </a:r>
            <a:br>
              <a:rPr lang="ar-SA" dirty="0">
                <a:solidFill>
                  <a:srgbClr val="000000"/>
                </a:solidFill>
                <a:latin typeface="Calibri"/>
                <a:ea typeface="Calibri"/>
              </a:rPr>
            </a:br>
            <a:r>
              <a:rPr lang="ar-SA" sz="2000" b="1" dirty="0">
                <a:solidFill>
                  <a:srgbClr val="FF0000"/>
                </a:solidFill>
                <a:latin typeface="Calibri"/>
                <a:ea typeface="Calibri"/>
              </a:rPr>
              <a:t>المرحلة الخامسة : تقييم برامج التدريب :</a:t>
            </a:r>
            <a:r>
              <a:rPr lang="ar-SA" b="1" dirty="0">
                <a:solidFill>
                  <a:srgbClr val="FF0000"/>
                </a:solidFill>
                <a:latin typeface="Calibri"/>
                <a:ea typeface="Calibri"/>
              </a:rPr>
              <a:t> </a:t>
            </a:r>
            <a:r>
              <a:rPr lang="ar-SA" b="1" dirty="0">
                <a:solidFill>
                  <a:srgbClr val="000000"/>
                </a:solidFill>
                <a:latin typeface="Calibri"/>
                <a:ea typeface="Calibri"/>
              </a:rPr>
              <a:t/>
            </a:r>
            <a:br>
              <a:rPr lang="ar-SA" b="1" dirty="0">
                <a:solidFill>
                  <a:srgbClr val="000000"/>
                </a:solidFill>
                <a:latin typeface="Calibri"/>
                <a:ea typeface="Calibri"/>
              </a:rPr>
            </a:br>
            <a:r>
              <a:rPr lang="ar-SA" dirty="0">
                <a:solidFill>
                  <a:srgbClr val="000000"/>
                </a:solidFill>
                <a:latin typeface="Calibri"/>
                <a:ea typeface="Calibri"/>
              </a:rPr>
              <a:t>يقضي هذا التقييم للبرنامج للتأكد من أن يسير في طريقة الصحيح  ( موسى ، موقع الكتروني ) </a:t>
            </a:r>
            <a:endParaRPr lang="en-US" sz="1400" dirty="0">
              <a:effectLst/>
              <a:latin typeface="Calibri"/>
              <a:ea typeface="Calibri"/>
              <a:cs typeface="Arial"/>
            </a:endParaRPr>
          </a:p>
        </p:txBody>
      </p:sp>
    </p:spTree>
    <p:extLst>
      <p:ext uri="{BB962C8B-B14F-4D97-AF65-F5344CB8AC3E}">
        <p14:creationId xmlns:p14="http://schemas.microsoft.com/office/powerpoint/2010/main" val="1678078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938</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ادارة الموارد البشرية - المرحلة الثانية   كلية الادارة والاقتصاد – جامعة بغداد   المحاضرة العاشرة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العاشرة</dc:title>
  <dc:creator>lenovo</dc:creator>
  <cp:lastModifiedBy>lenovo</cp:lastModifiedBy>
  <cp:revision>2</cp:revision>
  <dcterms:created xsi:type="dcterms:W3CDTF">2006-08-16T00:00:00Z</dcterms:created>
  <dcterms:modified xsi:type="dcterms:W3CDTF">2018-12-01T17:14:09Z</dcterms:modified>
</cp:coreProperties>
</file>