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12/1/2018</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12/1/2018</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12/1/2018</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12/1/2018</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pPr marL="73660" marR="171450" algn="ctr" rtl="1">
              <a:lnSpc>
                <a:spcPct val="115000"/>
              </a:lnSpc>
              <a:spcBef>
                <a:spcPts val="0"/>
              </a:spcBef>
              <a:spcAft>
                <a:spcPts val="1000"/>
              </a:spcAft>
            </a:pPr>
            <a:r>
              <a:rPr lang="ar-SA" dirty="0">
                <a:effectLst/>
                <a:latin typeface="Calibri"/>
                <a:ea typeface="Calibri"/>
              </a:rPr>
              <a:t>ادارة الموارد البشرية - المرحلة الثانية </a:t>
            </a:r>
            <a:r>
              <a:rPr lang="en-US" sz="3200" dirty="0">
                <a:effectLst/>
                <a:latin typeface="Calibri"/>
                <a:ea typeface="Calibri"/>
                <a:cs typeface="Arial"/>
              </a:rPr>
              <a:t/>
            </a:r>
            <a:br>
              <a:rPr lang="en-US" sz="3200" dirty="0">
                <a:effectLst/>
                <a:latin typeface="Calibri"/>
                <a:ea typeface="Calibri"/>
                <a:cs typeface="Arial"/>
              </a:rPr>
            </a:br>
            <a:r>
              <a:rPr lang="ar-SA" dirty="0">
                <a:effectLst/>
                <a:latin typeface="Calibri"/>
                <a:ea typeface="Calibri"/>
              </a:rPr>
              <a:t> </a:t>
            </a:r>
            <a:r>
              <a:rPr lang="ar-IQ" dirty="0">
                <a:effectLst/>
                <a:latin typeface="Calibri"/>
                <a:ea typeface="Calibri"/>
              </a:rPr>
              <a:t>كلية الادارة والاقتصاد – جامعة بغداد </a:t>
            </a:r>
            <a:r>
              <a:rPr lang="en-US" sz="3200" dirty="0">
                <a:effectLst/>
                <a:latin typeface="Calibri"/>
                <a:ea typeface="Calibri"/>
                <a:cs typeface="Arial"/>
              </a:rPr>
              <a:t/>
            </a:r>
            <a:br>
              <a:rPr lang="en-US" sz="3200" dirty="0">
                <a:effectLst/>
                <a:latin typeface="Calibri"/>
                <a:ea typeface="Calibri"/>
                <a:cs typeface="Arial"/>
              </a:rPr>
            </a:br>
            <a:r>
              <a:rPr lang="ar-IQ" dirty="0">
                <a:effectLst/>
                <a:latin typeface="Calibri"/>
                <a:ea typeface="Calibri"/>
              </a:rPr>
              <a:t> </a:t>
            </a:r>
            <a:r>
              <a:rPr lang="ar-SA" dirty="0">
                <a:effectLst/>
                <a:latin typeface="Calibri"/>
                <a:ea typeface="Calibri"/>
              </a:rPr>
              <a:t>المحاضرة الحادي عشر</a:t>
            </a:r>
            <a:endParaRPr lang="en-US" dirty="0"/>
          </a:p>
        </p:txBody>
      </p:sp>
      <p:sp>
        <p:nvSpPr>
          <p:cNvPr id="3" name="Subtitle 2"/>
          <p:cNvSpPr>
            <a:spLocks noGrp="1"/>
          </p:cNvSpPr>
          <p:nvPr>
            <p:ph type="subTitle" idx="1"/>
          </p:nvPr>
        </p:nvSpPr>
        <p:spPr/>
        <p:txBody>
          <a:bodyPr/>
          <a:lstStyle/>
          <a:p>
            <a:pPr marL="73660" marR="171450" algn="ctr" rtl="1">
              <a:lnSpc>
                <a:spcPct val="115000"/>
              </a:lnSpc>
              <a:spcBef>
                <a:spcPts val="0"/>
              </a:spcBef>
              <a:spcAft>
                <a:spcPts val="1000"/>
              </a:spcAft>
            </a:pPr>
            <a:r>
              <a:rPr lang="ar-SA" sz="2800" b="1" dirty="0">
                <a:solidFill>
                  <a:srgbClr val="00B0F0"/>
                </a:solidFill>
                <a:latin typeface="Calibri"/>
                <a:ea typeface="Calibri"/>
              </a:rPr>
              <a:t>التوصيف ( الاستقطاب ، الاختيار ـ التعيين )</a:t>
            </a:r>
            <a:endParaRPr lang="en-US" sz="1800" dirty="0">
              <a:latin typeface="Calibri"/>
              <a:ea typeface="Calibri"/>
              <a:cs typeface="Arial"/>
            </a:endParaRPr>
          </a:p>
          <a:p>
            <a:r>
              <a:rPr lang="ar-SA" sz="2800" b="1" dirty="0">
                <a:latin typeface="Calibri"/>
                <a:ea typeface="Calibri"/>
              </a:rPr>
              <a:t>م.م. أسرار عبدالزهرة</a:t>
            </a:r>
            <a:endParaRPr lang="en-US" dirty="0"/>
          </a:p>
        </p:txBody>
      </p:sp>
    </p:spTree>
    <p:extLst>
      <p:ext uri="{BB962C8B-B14F-4D97-AF65-F5344CB8AC3E}">
        <p14:creationId xmlns:p14="http://schemas.microsoft.com/office/powerpoint/2010/main" val="1145389817"/>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630816"/>
            <a:ext cx="7543800" cy="3914918"/>
          </a:xfrm>
          <a:prstGeom prst="rect">
            <a:avLst/>
          </a:prstGeom>
        </p:spPr>
        <p:txBody>
          <a:bodyPr wrap="square">
            <a:spAutoFit/>
          </a:bodyPr>
          <a:lstStyle/>
          <a:p>
            <a:pPr marL="73660" marR="171450" algn="justLow" rtl="1">
              <a:lnSpc>
                <a:spcPct val="115000"/>
              </a:lnSpc>
              <a:spcBef>
                <a:spcPts val="0"/>
              </a:spcBef>
              <a:spcAft>
                <a:spcPts val="1000"/>
              </a:spcAft>
            </a:pPr>
            <a:r>
              <a:rPr lang="ar-SA" sz="2400" dirty="0">
                <a:solidFill>
                  <a:srgbClr val="000000"/>
                </a:solidFill>
                <a:latin typeface="Calibri"/>
                <a:ea typeface="Calibri"/>
              </a:rPr>
              <a:t>يمكن المساواة بين الاستثمارات في المكننة الحديثة والمتطورة والاستثمار في جذب الموارد البشرية ذ</a:t>
            </a:r>
            <a:r>
              <a:rPr lang="ar-IQ" sz="2400" dirty="0">
                <a:solidFill>
                  <a:srgbClr val="000000"/>
                </a:solidFill>
                <a:latin typeface="Calibri"/>
                <a:ea typeface="Calibri"/>
              </a:rPr>
              <a:t>ات</a:t>
            </a:r>
            <a:r>
              <a:rPr lang="ar-SA" sz="2400" dirty="0">
                <a:solidFill>
                  <a:srgbClr val="000000"/>
                </a:solidFill>
                <a:latin typeface="Calibri"/>
                <a:ea typeface="Calibri"/>
              </a:rPr>
              <a:t> المهارات العالية ، فالأول هو استثمار تتناقص قيمته بمرور الزمن بفعل </a:t>
            </a:r>
            <a:r>
              <a:rPr lang="ar-IQ" sz="2400" dirty="0">
                <a:solidFill>
                  <a:srgbClr val="000000"/>
                </a:solidFill>
                <a:latin typeface="Calibri"/>
                <a:ea typeface="Calibri"/>
              </a:rPr>
              <a:t>ا</a:t>
            </a:r>
            <a:r>
              <a:rPr lang="ar-SA" sz="2400" dirty="0">
                <a:solidFill>
                  <a:srgbClr val="000000"/>
                </a:solidFill>
                <a:latin typeface="Calibri"/>
                <a:ea typeface="Calibri"/>
              </a:rPr>
              <a:t>لاندثار ، في الوقت الذي تنمو فيه الموجودات البشرية الفكرية عند استعمالها ، وتندثر عند عدم استعمالها او الاستفادة منها ، وقد وصف ذلك </a:t>
            </a:r>
            <a:r>
              <a:rPr lang="en-US" sz="2400" dirty="0">
                <a:solidFill>
                  <a:srgbClr val="000000"/>
                </a:solidFill>
                <a:latin typeface="Calibri"/>
                <a:ea typeface="Calibri"/>
                <a:cs typeface="Arial"/>
              </a:rPr>
              <a:t>( Erik , 2001 : 4 )</a:t>
            </a:r>
            <a:r>
              <a:rPr lang="ar-SA" sz="2400" dirty="0">
                <a:solidFill>
                  <a:srgbClr val="000000"/>
                </a:solidFill>
                <a:latin typeface="Calibri"/>
                <a:ea typeface="Calibri"/>
              </a:rPr>
              <a:t>  عندما قال ان المعرفة التي اتعلمها منك تضاف الى معرفتي ، ولكنها لاتتركك تماماً ، لذلك فهي متضاعفة ذاتياً ، كما ان عدم استعمال المعرفة الموجودة في المنظمة هو ضياع لفرص استثمارية ، وله كلف تتمثل بضياع الفرص البديلة . </a:t>
            </a:r>
            <a:endParaRPr lang="en-US" sz="2400" dirty="0">
              <a:effectLst/>
              <a:latin typeface="Calibri"/>
              <a:ea typeface="Calibri"/>
              <a:cs typeface="Arial"/>
            </a:endParaRPr>
          </a:p>
        </p:txBody>
      </p:sp>
    </p:spTree>
    <p:extLst>
      <p:ext uri="{BB962C8B-B14F-4D97-AF65-F5344CB8AC3E}">
        <p14:creationId xmlns:p14="http://schemas.microsoft.com/office/powerpoint/2010/main" val="1110571621"/>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859340"/>
            <a:ext cx="8001000" cy="3046988"/>
          </a:xfrm>
          <a:prstGeom prst="rect">
            <a:avLst/>
          </a:prstGeom>
        </p:spPr>
        <p:txBody>
          <a:bodyPr wrap="square">
            <a:spAutoFit/>
          </a:bodyPr>
          <a:lstStyle/>
          <a:p>
            <a:pPr algn="r" rtl="1"/>
            <a:r>
              <a:rPr lang="ar-IQ" sz="2400" dirty="0">
                <a:solidFill>
                  <a:srgbClr val="000000"/>
                </a:solidFill>
                <a:latin typeface="Calibri"/>
                <a:ea typeface="Calibri"/>
              </a:rPr>
              <a:t>إ</a:t>
            </a:r>
            <a:r>
              <a:rPr lang="ar-SA" sz="2400" dirty="0">
                <a:solidFill>
                  <a:srgbClr val="000000"/>
                </a:solidFill>
                <a:latin typeface="Calibri"/>
                <a:ea typeface="Calibri"/>
              </a:rPr>
              <a:t>ن هذا الوصف لدور الموجود المعرفي، وفي الاطار الجديد لإستراتيجية الجذب والاستقطاب، يجعل الإدارة امام حال</a:t>
            </a:r>
            <a:r>
              <a:rPr lang="ar-IQ" sz="2400" dirty="0">
                <a:solidFill>
                  <a:srgbClr val="000000"/>
                </a:solidFill>
                <a:latin typeface="Calibri"/>
                <a:ea typeface="Calibri"/>
              </a:rPr>
              <a:t>ة</a:t>
            </a:r>
            <a:r>
              <a:rPr lang="ar-SA" sz="2400" dirty="0">
                <a:solidFill>
                  <a:srgbClr val="000000"/>
                </a:solidFill>
                <a:latin typeface="Calibri"/>
                <a:ea typeface="Calibri"/>
              </a:rPr>
              <a:t> إشاعة الامان الوظيفي، اذ ان خوف العاملين من الطرد والتخفيض قد يكون سبباً في عدم المشاركة بالمعرفة او التصريح بها. وهذا بحد ذاته يعني ضياع فرص استثمارية تتجنبها المنظمة. وفي هذا الصدد حث </a:t>
            </a:r>
            <a:r>
              <a:rPr lang="en-US" sz="2400" dirty="0">
                <a:solidFill>
                  <a:srgbClr val="000000"/>
                </a:solidFill>
                <a:latin typeface="Calibri"/>
                <a:ea typeface="Calibri"/>
                <a:cs typeface="Arial"/>
              </a:rPr>
              <a:t>( </a:t>
            </a:r>
            <a:r>
              <a:rPr lang="en-US" sz="2400" dirty="0" err="1">
                <a:solidFill>
                  <a:srgbClr val="000000"/>
                </a:solidFill>
                <a:latin typeface="Calibri"/>
                <a:ea typeface="Calibri"/>
                <a:cs typeface="Arial"/>
              </a:rPr>
              <a:t>Nonaka</a:t>
            </a:r>
            <a:r>
              <a:rPr lang="en-US" sz="2400" dirty="0">
                <a:solidFill>
                  <a:srgbClr val="000000"/>
                </a:solidFill>
                <a:latin typeface="Calibri"/>
                <a:ea typeface="Calibri"/>
                <a:cs typeface="Arial"/>
              </a:rPr>
              <a:t> &amp; </a:t>
            </a:r>
            <a:r>
              <a:rPr lang="en-US" sz="2400" dirty="0" err="1">
                <a:solidFill>
                  <a:srgbClr val="000000"/>
                </a:solidFill>
                <a:latin typeface="Calibri"/>
                <a:ea typeface="Calibri"/>
                <a:cs typeface="Arial"/>
              </a:rPr>
              <a:t>Tackeuchi</a:t>
            </a:r>
            <a:r>
              <a:rPr lang="en-US" sz="2400" dirty="0">
                <a:solidFill>
                  <a:srgbClr val="000000"/>
                </a:solidFill>
                <a:latin typeface="Calibri"/>
                <a:ea typeface="Calibri"/>
                <a:cs typeface="Arial"/>
              </a:rPr>
              <a:t> , 1995 )</a:t>
            </a:r>
            <a:r>
              <a:rPr lang="ar-SA" sz="2400" dirty="0">
                <a:solidFill>
                  <a:srgbClr val="000000"/>
                </a:solidFill>
                <a:latin typeface="Calibri"/>
                <a:ea typeface="Calibri"/>
              </a:rPr>
              <a:t> على المشاركة في المعرفة كونها تؤدي إلى تحويلها من وصفها الضمني الى الظاهر ، وهذا يعد موضوعاً مهماً في قضية صياغة الإستراتيجية وذلك بالاستفاد</a:t>
            </a:r>
            <a:r>
              <a:rPr lang="ar-IQ" sz="2400" dirty="0">
                <a:solidFill>
                  <a:srgbClr val="000000"/>
                </a:solidFill>
                <a:latin typeface="Calibri"/>
                <a:ea typeface="Calibri"/>
              </a:rPr>
              <a:t>ة</a:t>
            </a:r>
            <a:r>
              <a:rPr lang="ar-SA" sz="2400" dirty="0">
                <a:solidFill>
                  <a:srgbClr val="000000"/>
                </a:solidFill>
                <a:latin typeface="Calibri"/>
                <a:ea typeface="Calibri"/>
              </a:rPr>
              <a:t> منها كونها تمثل رافعة لابد من تجنيبها العوائق ، ويقصد بها كل العوائق التي تمنع من المشاركة في المعرفة . </a:t>
            </a:r>
            <a:endParaRPr lang="en-US" sz="2400" dirty="0"/>
          </a:p>
        </p:txBody>
      </p:sp>
    </p:spTree>
    <p:extLst>
      <p:ext uri="{BB962C8B-B14F-4D97-AF65-F5344CB8AC3E}">
        <p14:creationId xmlns:p14="http://schemas.microsoft.com/office/powerpoint/2010/main" val="74546836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457200"/>
            <a:ext cx="7696200" cy="4693593"/>
          </a:xfrm>
          <a:prstGeom prst="rect">
            <a:avLst/>
          </a:prstGeom>
        </p:spPr>
        <p:txBody>
          <a:bodyPr wrap="square">
            <a:spAutoFit/>
          </a:bodyPr>
          <a:lstStyle/>
          <a:p>
            <a:pPr marL="73660" marR="171450" algn="r" rtl="1">
              <a:lnSpc>
                <a:spcPct val="115000"/>
              </a:lnSpc>
              <a:spcBef>
                <a:spcPts val="0"/>
              </a:spcBef>
              <a:spcAft>
                <a:spcPts val="1000"/>
              </a:spcAft>
            </a:pPr>
            <a:r>
              <a:rPr lang="ar-SA" sz="2000" dirty="0">
                <a:solidFill>
                  <a:srgbClr val="000000"/>
                </a:solidFill>
                <a:latin typeface="Calibri"/>
                <a:ea typeface="Calibri"/>
              </a:rPr>
              <a:t>ومما هو جدير بالذكر ان دراسة</a:t>
            </a:r>
            <a:r>
              <a:rPr lang="en-US" sz="2000" dirty="0">
                <a:solidFill>
                  <a:srgbClr val="000000"/>
                </a:solidFill>
                <a:latin typeface="Calibri"/>
                <a:ea typeface="Calibri"/>
                <a:cs typeface="Arial"/>
              </a:rPr>
              <a:t>( </a:t>
            </a:r>
            <a:r>
              <a:rPr lang="en-US" sz="2000" dirty="0" err="1">
                <a:solidFill>
                  <a:srgbClr val="000000"/>
                </a:solidFill>
                <a:latin typeface="Calibri"/>
                <a:ea typeface="Calibri"/>
                <a:cs typeface="Arial"/>
              </a:rPr>
              <a:t>Auh</a:t>
            </a:r>
            <a:r>
              <a:rPr lang="en-US" sz="2000" dirty="0">
                <a:solidFill>
                  <a:srgbClr val="000000"/>
                </a:solidFill>
                <a:latin typeface="Calibri"/>
                <a:ea typeface="Calibri"/>
                <a:cs typeface="Arial"/>
              </a:rPr>
              <a:t> &amp; </a:t>
            </a:r>
            <a:r>
              <a:rPr lang="en-US" sz="2000" dirty="0" err="1">
                <a:solidFill>
                  <a:srgbClr val="000000"/>
                </a:solidFill>
                <a:latin typeface="Calibri"/>
                <a:ea typeface="Calibri"/>
                <a:cs typeface="Arial"/>
              </a:rPr>
              <a:t>Kleiner</a:t>
            </a:r>
            <a:r>
              <a:rPr lang="en-US" sz="2000" dirty="0">
                <a:solidFill>
                  <a:srgbClr val="000000"/>
                </a:solidFill>
                <a:latin typeface="Calibri"/>
                <a:ea typeface="Calibri"/>
                <a:cs typeface="Arial"/>
              </a:rPr>
              <a:t> , 2005 : 101 ) </a:t>
            </a:r>
            <a:r>
              <a:rPr lang="ar-SA" sz="2000" dirty="0">
                <a:solidFill>
                  <a:srgbClr val="000000"/>
                </a:solidFill>
                <a:latin typeface="Calibri"/>
                <a:ea typeface="Calibri"/>
              </a:rPr>
              <a:t> اشارت إلى ان المنظمات اخذت تركز في إستراتيجيات الجذب والاستقطاب على ما يتفق بشكل افضل مع مكونات ثقافتها وقدراتها </a:t>
            </a:r>
            <a:r>
              <a:rPr lang="ar-IQ" sz="2000" dirty="0">
                <a:solidFill>
                  <a:srgbClr val="000000"/>
                </a:solidFill>
                <a:latin typeface="Calibri"/>
                <a:ea typeface="Calibri"/>
              </a:rPr>
              <a:t>ا</a:t>
            </a:r>
            <a:r>
              <a:rPr lang="ar-SA" sz="2000" dirty="0">
                <a:solidFill>
                  <a:srgbClr val="000000"/>
                </a:solidFill>
                <a:latin typeface="Calibri"/>
                <a:ea typeface="Calibri"/>
              </a:rPr>
              <a:t>لجوهرية، فالمنظمات الكورية على سبيل المثال اعتمدت إستراتيجية فاعل</a:t>
            </a:r>
            <a:r>
              <a:rPr lang="ar-IQ" sz="2000" dirty="0">
                <a:solidFill>
                  <a:srgbClr val="000000"/>
                </a:solidFill>
                <a:latin typeface="Calibri"/>
                <a:ea typeface="Calibri"/>
              </a:rPr>
              <a:t>ة</a:t>
            </a:r>
            <a:r>
              <a:rPr lang="ar-SA" sz="2000" dirty="0">
                <a:solidFill>
                  <a:srgbClr val="000000"/>
                </a:solidFill>
                <a:latin typeface="Calibri"/>
                <a:ea typeface="Calibri"/>
              </a:rPr>
              <a:t> لجذب واستقطاب صناع المعرفة، وذلك باعتماد الرواتب والتعويضات على اساس زيادة استقلالية العاملين في بيئة العمل والتركيز على الجدار</a:t>
            </a:r>
            <a:r>
              <a:rPr lang="ar-IQ" sz="2000" dirty="0">
                <a:solidFill>
                  <a:srgbClr val="000000"/>
                </a:solidFill>
                <a:latin typeface="Calibri"/>
                <a:ea typeface="Calibri"/>
              </a:rPr>
              <a:t>ة</a:t>
            </a:r>
            <a:r>
              <a:rPr lang="ar-SA" sz="2000" dirty="0">
                <a:solidFill>
                  <a:srgbClr val="000000"/>
                </a:solidFill>
                <a:latin typeface="Calibri"/>
                <a:ea typeface="Calibri"/>
              </a:rPr>
              <a:t> من دون الأقدمية في الوظيفة ، ومنحهم خيار ملكية </a:t>
            </a:r>
            <a:r>
              <a:rPr lang="ar-IQ" sz="2000" dirty="0">
                <a:solidFill>
                  <a:srgbClr val="000000"/>
                </a:solidFill>
                <a:latin typeface="Calibri"/>
                <a:ea typeface="Calibri"/>
              </a:rPr>
              <a:t>ا</a:t>
            </a:r>
            <a:r>
              <a:rPr lang="ar-SA" sz="2000" dirty="0">
                <a:solidFill>
                  <a:srgbClr val="000000"/>
                </a:solidFill>
                <a:latin typeface="Calibri"/>
                <a:ea typeface="Calibri"/>
              </a:rPr>
              <a:t>سهم المنظمة  </a:t>
            </a:r>
            <a:r>
              <a:rPr lang="en-US" sz="2000" dirty="0">
                <a:solidFill>
                  <a:srgbClr val="000000"/>
                </a:solidFill>
                <a:latin typeface="Calibri"/>
                <a:ea typeface="Calibri"/>
                <a:cs typeface="Arial"/>
              </a:rPr>
              <a:t>( Park &amp; </a:t>
            </a:r>
            <a:r>
              <a:rPr lang="en-US" sz="2000" dirty="0" err="1">
                <a:solidFill>
                  <a:srgbClr val="000000"/>
                </a:solidFill>
                <a:latin typeface="Calibri"/>
                <a:ea typeface="Calibri"/>
                <a:cs typeface="Arial"/>
              </a:rPr>
              <a:t>Yo</a:t>
            </a:r>
            <a:r>
              <a:rPr lang="en-US" sz="2000" dirty="0">
                <a:solidFill>
                  <a:srgbClr val="000000"/>
                </a:solidFill>
                <a:latin typeface="Calibri"/>
                <a:ea typeface="Calibri"/>
                <a:cs typeface="Arial"/>
              </a:rPr>
              <a:t> , 2001 : 1 –17)</a:t>
            </a:r>
            <a:r>
              <a:rPr lang="en-US" sz="2000" dirty="0">
                <a:solidFill>
                  <a:srgbClr val="000000"/>
                </a:solidFill>
                <a:latin typeface="Arial"/>
                <a:ea typeface="Calibri"/>
                <a:cs typeface="Arial"/>
              </a:rPr>
              <a:t> </a:t>
            </a:r>
            <a:r>
              <a:rPr lang="ar-IQ" sz="2000" dirty="0">
                <a:solidFill>
                  <a:srgbClr val="000000"/>
                </a:solidFill>
                <a:latin typeface="Calibri"/>
                <a:ea typeface="Calibri"/>
              </a:rPr>
              <a:t>، </a:t>
            </a:r>
            <a:r>
              <a:rPr lang="ar-SA" sz="2000" dirty="0">
                <a:solidFill>
                  <a:srgbClr val="000000"/>
                </a:solidFill>
                <a:latin typeface="Calibri"/>
                <a:ea typeface="Calibri"/>
              </a:rPr>
              <a:t>كما ان من بين الإستراتيجيات المعتمدة في تفعيل إستراتيجية الجذب والاستقطاب هو الاعتماد على قوة العمل الطارئ</a:t>
            </a:r>
            <a:r>
              <a:rPr lang="ar-IQ" sz="2000" dirty="0">
                <a:solidFill>
                  <a:srgbClr val="000000"/>
                </a:solidFill>
                <a:latin typeface="Calibri"/>
                <a:ea typeface="Calibri"/>
              </a:rPr>
              <a:t>ـ</a:t>
            </a:r>
            <a:r>
              <a:rPr lang="ar-SA" sz="2000" dirty="0">
                <a:solidFill>
                  <a:srgbClr val="000000"/>
                </a:solidFill>
                <a:latin typeface="Calibri"/>
                <a:ea typeface="Calibri"/>
              </a:rPr>
              <a:t>ة</a:t>
            </a:r>
            <a:r>
              <a:rPr lang="ar-IQ" sz="2000" dirty="0">
                <a:solidFill>
                  <a:srgbClr val="000000"/>
                </a:solidFill>
                <a:latin typeface="Calibri"/>
                <a:ea typeface="Calibri"/>
              </a:rPr>
              <a:t>، </a:t>
            </a:r>
            <a:r>
              <a:rPr lang="ar-SA" sz="2000" dirty="0">
                <a:solidFill>
                  <a:srgbClr val="000000"/>
                </a:solidFill>
                <a:latin typeface="Calibri"/>
                <a:ea typeface="Calibri"/>
              </a:rPr>
              <a:t>وذلك للمرونة التي يقدمونها في مواجهة البيئة المتحولة والسريعة التغيير، ولعل المحكات التي اعتمدتها إدارة الموارد البشرية الكورية ركزت على الإبداع والتحدي والامانة والتعاون والكفاءة الفنية، ولازالت هذه المحكات قائمة في إستراتيجية الجذب والاستقطاب  ، وتمثل السوق الخارجية اساس إستراتيجية الجذب والاستقطاب للمنظمات التي تفتقد القدرة على توليد المعرفة ، باستثناء الأعمال الادارية التي تعتمد على الترقية من الداخل.</a:t>
            </a:r>
            <a:endParaRPr lang="en-US" sz="2000" dirty="0">
              <a:effectLst/>
              <a:latin typeface="Calibri"/>
              <a:ea typeface="Calibri"/>
              <a:cs typeface="Arial"/>
            </a:endParaRPr>
          </a:p>
        </p:txBody>
      </p:sp>
    </p:spTree>
    <p:extLst>
      <p:ext uri="{BB962C8B-B14F-4D97-AF65-F5344CB8AC3E}">
        <p14:creationId xmlns:p14="http://schemas.microsoft.com/office/powerpoint/2010/main" val="239813316"/>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1790090"/>
            <a:ext cx="7772400" cy="3490186"/>
          </a:xfrm>
          <a:prstGeom prst="rect">
            <a:avLst/>
          </a:prstGeom>
        </p:spPr>
        <p:txBody>
          <a:bodyPr wrap="square">
            <a:spAutoFit/>
          </a:bodyPr>
          <a:lstStyle/>
          <a:p>
            <a:pPr marL="73660" marR="171450" algn="justLow" rtl="1">
              <a:lnSpc>
                <a:spcPct val="115000"/>
              </a:lnSpc>
              <a:spcBef>
                <a:spcPts val="0"/>
              </a:spcBef>
              <a:spcAft>
                <a:spcPts val="1000"/>
              </a:spcAft>
            </a:pPr>
            <a:r>
              <a:rPr lang="ar-IQ" sz="2400" dirty="0">
                <a:solidFill>
                  <a:srgbClr val="000000"/>
                </a:solidFill>
                <a:latin typeface="Calibri"/>
                <a:ea typeface="Calibri"/>
              </a:rPr>
              <a:t>تبدأ إدارة الموارد البشرية في مهمة أساسية لوضع خططها على أرض الواقع، هذه المهمة هي جذب الكفاءات المطلوبة وفق أوصاف ومتطلبات كل وظيفة متوفرة حالياً أو التي من الممكن التنبؤ بها مستقبلاً إذ تعتمد عملية جذب واستقطاب الموارد البشرية الكفوءة سواء من داخل أم خارج المنظمة على إستراتيجية الموارد البشرية </a:t>
            </a:r>
            <a:r>
              <a:rPr lang="en-US" sz="2400" dirty="0">
                <a:solidFill>
                  <a:srgbClr val="000000"/>
                </a:solidFill>
                <a:latin typeface="Calibri"/>
                <a:ea typeface="Calibri"/>
                <a:cs typeface="Arial"/>
              </a:rPr>
              <a:t>(</a:t>
            </a:r>
            <a:r>
              <a:rPr lang="en-US" sz="2400" dirty="0" err="1">
                <a:solidFill>
                  <a:srgbClr val="000000"/>
                </a:solidFill>
                <a:latin typeface="Calibri"/>
                <a:ea typeface="Calibri"/>
                <a:cs typeface="Arial"/>
              </a:rPr>
              <a:t>Henkeus</a:t>
            </a:r>
            <a:r>
              <a:rPr lang="en-US" sz="2400" dirty="0">
                <a:solidFill>
                  <a:srgbClr val="000000"/>
                </a:solidFill>
                <a:latin typeface="Calibri"/>
                <a:ea typeface="Calibri"/>
                <a:cs typeface="Arial"/>
              </a:rPr>
              <a:t> &amp; </a:t>
            </a:r>
            <a:r>
              <a:rPr lang="en-US" sz="2400" dirty="0" err="1">
                <a:solidFill>
                  <a:srgbClr val="000000"/>
                </a:solidFill>
                <a:latin typeface="Calibri"/>
                <a:ea typeface="Calibri"/>
                <a:cs typeface="Arial"/>
              </a:rPr>
              <a:t>Remery</a:t>
            </a:r>
            <a:r>
              <a:rPr lang="en-US" sz="2400" dirty="0">
                <a:solidFill>
                  <a:srgbClr val="000000"/>
                </a:solidFill>
                <a:latin typeface="Calibri"/>
                <a:ea typeface="Calibri"/>
                <a:cs typeface="Arial"/>
              </a:rPr>
              <a:t>, 2005, 422)</a:t>
            </a:r>
            <a:r>
              <a:rPr lang="ar-IQ" sz="2400" dirty="0">
                <a:solidFill>
                  <a:srgbClr val="000000"/>
                </a:solidFill>
                <a:latin typeface="Calibri"/>
                <a:ea typeface="Calibri"/>
              </a:rPr>
              <a:t>، فضلاً عن أن التوظيف الفاعل يتطلب معرفة مكان وكيفية الحصول على المرشحين للوظيفة، إذ من الصعب التعميم حول أفضل مصدر لكل الأعمال </a:t>
            </a:r>
            <a:r>
              <a:rPr lang="en-US" sz="2400" dirty="0">
                <a:solidFill>
                  <a:srgbClr val="000000"/>
                </a:solidFill>
                <a:latin typeface="Calibri"/>
                <a:ea typeface="Calibri"/>
                <a:cs typeface="Arial"/>
              </a:rPr>
              <a:t>(Roberts, et al., 2001, 8)</a:t>
            </a:r>
            <a:r>
              <a:rPr lang="ar-IQ" sz="2400" dirty="0">
                <a:solidFill>
                  <a:srgbClr val="000000"/>
                </a:solidFill>
                <a:latin typeface="Calibri"/>
                <a:ea typeface="Calibri"/>
              </a:rPr>
              <a:t>.</a:t>
            </a:r>
            <a:endParaRPr lang="en-US" sz="2400" dirty="0">
              <a:effectLst/>
              <a:latin typeface="Calibri"/>
              <a:ea typeface="Calibri"/>
              <a:cs typeface="Arial"/>
            </a:endParaRPr>
          </a:p>
        </p:txBody>
      </p:sp>
    </p:spTree>
    <p:extLst>
      <p:ext uri="{BB962C8B-B14F-4D97-AF65-F5344CB8AC3E}">
        <p14:creationId xmlns:p14="http://schemas.microsoft.com/office/powerpoint/2010/main" val="136336397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458700"/>
            <a:ext cx="7848600" cy="5834418"/>
          </a:xfrm>
          <a:prstGeom prst="rect">
            <a:avLst/>
          </a:prstGeom>
        </p:spPr>
        <p:txBody>
          <a:bodyPr wrap="square">
            <a:spAutoFit/>
          </a:bodyPr>
          <a:lstStyle/>
          <a:p>
            <a:pPr marL="73660" marR="171450" algn="justLow" rtl="1">
              <a:lnSpc>
                <a:spcPct val="115000"/>
              </a:lnSpc>
              <a:spcBef>
                <a:spcPts val="0"/>
              </a:spcBef>
              <a:spcAft>
                <a:spcPts val="1000"/>
              </a:spcAft>
            </a:pPr>
            <a:r>
              <a:rPr lang="ar-SA" sz="2400" dirty="0">
                <a:solidFill>
                  <a:srgbClr val="000000"/>
                </a:solidFill>
                <a:latin typeface="Calibri"/>
                <a:ea typeface="Calibri"/>
              </a:rPr>
              <a:t>ان إستراتيجية الجذب والاستقطاب ينظر اليها اليوم في اطار اقتصاد المعرفة </a:t>
            </a:r>
            <a:r>
              <a:rPr lang="ar-IQ" sz="2400" dirty="0">
                <a:solidFill>
                  <a:srgbClr val="000000"/>
                </a:solidFill>
                <a:latin typeface="Calibri"/>
                <a:ea typeface="Calibri"/>
              </a:rPr>
              <a:t>بوصفها </a:t>
            </a:r>
            <a:r>
              <a:rPr lang="ar-SA" sz="2400" dirty="0">
                <a:solidFill>
                  <a:srgbClr val="000000"/>
                </a:solidFill>
                <a:latin typeface="Calibri"/>
                <a:ea typeface="Calibri"/>
              </a:rPr>
              <a:t>متطلب اساس للنجاح في الاقتصاد الذي يعتمـد على التنافس من خلال إدارة المعرفة </a:t>
            </a:r>
            <a:r>
              <a:rPr lang="en-US" sz="2400" dirty="0">
                <a:solidFill>
                  <a:srgbClr val="000000"/>
                </a:solidFill>
                <a:latin typeface="Calibri"/>
                <a:ea typeface="Calibri"/>
                <a:cs typeface="Arial"/>
              </a:rPr>
              <a:t>)</a:t>
            </a:r>
            <a:r>
              <a:rPr lang="en-US" sz="2400" dirty="0">
                <a:solidFill>
                  <a:srgbClr val="000000"/>
                </a:solidFill>
                <a:latin typeface="Arial"/>
                <a:ea typeface="Calibri"/>
                <a:cs typeface="Arial"/>
              </a:rPr>
              <a:t> </a:t>
            </a:r>
            <a:r>
              <a:rPr lang="en-US" sz="2400" dirty="0">
                <a:solidFill>
                  <a:srgbClr val="000000"/>
                </a:solidFill>
                <a:latin typeface="Calibri"/>
                <a:ea typeface="Calibri"/>
                <a:cs typeface="Arial"/>
              </a:rPr>
              <a:t>( </a:t>
            </a:r>
            <a:r>
              <a:rPr lang="en-US" sz="2400" dirty="0" err="1">
                <a:solidFill>
                  <a:srgbClr val="000000"/>
                </a:solidFill>
                <a:latin typeface="Calibri"/>
                <a:ea typeface="Calibri"/>
                <a:cs typeface="Arial"/>
              </a:rPr>
              <a:t>Becksead</a:t>
            </a:r>
            <a:r>
              <a:rPr lang="en-US" sz="2400" dirty="0">
                <a:solidFill>
                  <a:srgbClr val="000000"/>
                </a:solidFill>
                <a:latin typeface="Calibri"/>
                <a:ea typeface="Calibri"/>
                <a:cs typeface="Arial"/>
              </a:rPr>
              <a:t> &amp; </a:t>
            </a:r>
            <a:r>
              <a:rPr lang="en-US" sz="2400" dirty="0" err="1">
                <a:solidFill>
                  <a:srgbClr val="000000"/>
                </a:solidFill>
                <a:latin typeface="Calibri"/>
                <a:ea typeface="Calibri"/>
                <a:cs typeface="Arial"/>
              </a:rPr>
              <a:t>Gellatly</a:t>
            </a:r>
            <a:r>
              <a:rPr lang="en-US" sz="2400" dirty="0">
                <a:solidFill>
                  <a:srgbClr val="000000"/>
                </a:solidFill>
                <a:latin typeface="Calibri"/>
                <a:ea typeface="Calibri"/>
                <a:cs typeface="Arial"/>
              </a:rPr>
              <a:t> , 2004 : 6</a:t>
            </a:r>
            <a:r>
              <a:rPr lang="ar-SA" sz="2400" dirty="0">
                <a:solidFill>
                  <a:srgbClr val="000000"/>
                </a:solidFill>
                <a:latin typeface="Calibri"/>
                <a:ea typeface="Calibri"/>
              </a:rPr>
              <a:t> ، كما اشار الباحثان الى ان الطلب على العاملين </a:t>
            </a:r>
            <a:r>
              <a:rPr lang="ar-IQ" sz="2400" dirty="0">
                <a:solidFill>
                  <a:srgbClr val="000000"/>
                </a:solidFill>
                <a:latin typeface="Calibri"/>
                <a:ea typeface="Calibri"/>
              </a:rPr>
              <a:t>ا</a:t>
            </a:r>
            <a:r>
              <a:rPr lang="ar-SA" sz="2400" dirty="0">
                <a:solidFill>
                  <a:srgbClr val="000000"/>
                </a:solidFill>
                <a:latin typeface="Calibri"/>
                <a:ea typeface="Calibri"/>
              </a:rPr>
              <a:t>صحاب المهارة العالية يجب ان يمتد إلى ما وراء حدود عملية الاختيار الدارجة في الصناعات المعتمدة على التكنلوجيا . ويقصد بها الصناعات والمنتجات الملموسة ، وقد حددهم</a:t>
            </a:r>
            <a:r>
              <a:rPr lang="en-US" sz="2400" dirty="0">
                <a:solidFill>
                  <a:srgbClr val="000000"/>
                </a:solidFill>
                <a:latin typeface="Calibri"/>
                <a:ea typeface="Calibri"/>
                <a:cs typeface="Arial"/>
              </a:rPr>
              <a:t>( </a:t>
            </a:r>
            <a:r>
              <a:rPr lang="en-US" sz="2400" dirty="0" err="1">
                <a:solidFill>
                  <a:srgbClr val="000000"/>
                </a:solidFill>
                <a:latin typeface="Calibri"/>
                <a:ea typeface="Calibri"/>
                <a:cs typeface="Arial"/>
              </a:rPr>
              <a:t>Auh</a:t>
            </a:r>
            <a:r>
              <a:rPr lang="en-US" sz="2400" dirty="0">
                <a:solidFill>
                  <a:srgbClr val="000000"/>
                </a:solidFill>
                <a:latin typeface="Calibri"/>
                <a:ea typeface="Calibri"/>
                <a:cs typeface="Arial"/>
              </a:rPr>
              <a:t> &amp; </a:t>
            </a:r>
            <a:r>
              <a:rPr lang="en-US" sz="2400" dirty="0" err="1">
                <a:solidFill>
                  <a:srgbClr val="000000"/>
                </a:solidFill>
                <a:latin typeface="Calibri"/>
                <a:ea typeface="Calibri"/>
                <a:cs typeface="Arial"/>
              </a:rPr>
              <a:t>Kleiner</a:t>
            </a:r>
            <a:r>
              <a:rPr lang="en-US" sz="2400" dirty="0">
                <a:solidFill>
                  <a:srgbClr val="000000"/>
                </a:solidFill>
                <a:latin typeface="Calibri"/>
                <a:ea typeface="Calibri"/>
                <a:cs typeface="Arial"/>
              </a:rPr>
              <a:t> , 2005 : 101 ) </a:t>
            </a:r>
            <a:r>
              <a:rPr lang="ar-SA" sz="2400" dirty="0">
                <a:solidFill>
                  <a:srgbClr val="000000"/>
                </a:solidFill>
                <a:latin typeface="Calibri"/>
                <a:ea typeface="Calibri"/>
              </a:rPr>
              <a:t> باولئك الذين يطابقون إعمال المنظمة والذين يمكن المحافظة عليهم وإبقائهم فيها .</a:t>
            </a:r>
            <a:endParaRPr lang="en-US" sz="2400" dirty="0">
              <a:latin typeface="Calibri"/>
              <a:ea typeface="Calibri"/>
              <a:cs typeface="Arial"/>
            </a:endParaRPr>
          </a:p>
          <a:p>
            <a:pPr algn="r" rtl="1"/>
            <a:r>
              <a:rPr lang="ar-SA" sz="2400" dirty="0">
                <a:solidFill>
                  <a:srgbClr val="000000"/>
                </a:solidFill>
                <a:latin typeface="Calibri"/>
                <a:ea typeface="Calibri"/>
              </a:rPr>
              <a:t>لقد وصف </a:t>
            </a:r>
            <a:r>
              <a:rPr lang="en-US" sz="2400" dirty="0">
                <a:solidFill>
                  <a:srgbClr val="000000"/>
                </a:solidFill>
                <a:latin typeface="Calibri"/>
                <a:ea typeface="Calibri"/>
                <a:cs typeface="Arial"/>
              </a:rPr>
              <a:t>( </a:t>
            </a:r>
            <a:r>
              <a:rPr lang="en-US" sz="2400" dirty="0" err="1">
                <a:solidFill>
                  <a:srgbClr val="000000"/>
                </a:solidFill>
                <a:latin typeface="Calibri"/>
                <a:ea typeface="Calibri"/>
                <a:cs typeface="Arial"/>
              </a:rPr>
              <a:t>Sveiby</a:t>
            </a:r>
            <a:r>
              <a:rPr lang="en-US" sz="2400" dirty="0">
                <a:solidFill>
                  <a:srgbClr val="000000"/>
                </a:solidFill>
                <a:latin typeface="Calibri"/>
                <a:ea typeface="Calibri"/>
                <a:cs typeface="Arial"/>
              </a:rPr>
              <a:t> , 1997 : 10 )</a:t>
            </a:r>
            <a:r>
              <a:rPr lang="ar-SA" sz="2400" dirty="0">
                <a:solidFill>
                  <a:srgbClr val="000000"/>
                </a:solidFill>
                <a:latin typeface="Calibri"/>
                <a:ea typeface="Calibri"/>
              </a:rPr>
              <a:t> الفلسفة الجديدة لاستقطاب الموارد البشرية بكونها قرارات استثمار مهمة جداً بالنسبة للإدارة ، وهي ربما تكون </a:t>
            </a:r>
            <a:r>
              <a:rPr lang="ar-IQ" sz="2400" dirty="0">
                <a:solidFill>
                  <a:srgbClr val="000000"/>
                </a:solidFill>
                <a:latin typeface="Calibri"/>
                <a:ea typeface="Calibri"/>
              </a:rPr>
              <a:t>ا</a:t>
            </a:r>
            <a:r>
              <a:rPr lang="ar-SA" sz="2400" dirty="0">
                <a:solidFill>
                  <a:srgbClr val="000000"/>
                </a:solidFill>
                <a:latin typeface="Calibri"/>
                <a:ea typeface="Calibri"/>
              </a:rPr>
              <a:t>هم قراراتها الإستراتيجية ، اذ ان مفهوم الاستثمار في الموارد البشرية في منظمة التعلم يشبه إلى حد كبير قرارات الاستثمار في المكننة الجديدة بالمنظمات الصناعية التي تعتمد المداخل الصناعية في التنافس . يشير المعنى القريب لإستراتيجية الجذب والاستقطاب</a:t>
            </a:r>
            <a:r>
              <a:rPr lang="ar-SA" sz="2400" dirty="0">
                <a:solidFill>
                  <a:srgbClr val="000000"/>
                </a:solidFill>
                <a:ea typeface="Calibri"/>
                <a:cs typeface="Calibri"/>
              </a:rPr>
              <a:t> </a:t>
            </a:r>
            <a:r>
              <a:rPr lang="ar-SA" sz="2400" dirty="0">
                <a:solidFill>
                  <a:srgbClr val="000000"/>
                </a:solidFill>
                <a:latin typeface="Calibri"/>
                <a:ea typeface="Calibri"/>
              </a:rPr>
              <a:t>الى مدلولات تعكس </a:t>
            </a:r>
            <a:endParaRPr lang="en-US" sz="2400" dirty="0"/>
          </a:p>
        </p:txBody>
      </p:sp>
    </p:spTree>
    <p:extLst>
      <p:ext uri="{BB962C8B-B14F-4D97-AF65-F5344CB8AC3E}">
        <p14:creationId xmlns:p14="http://schemas.microsoft.com/office/powerpoint/2010/main" val="419508742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84018" y="457200"/>
            <a:ext cx="8382000" cy="6166816"/>
          </a:xfrm>
          <a:prstGeom prst="rect">
            <a:avLst/>
          </a:prstGeom>
        </p:spPr>
        <p:txBody>
          <a:bodyPr wrap="square">
            <a:spAutoFit/>
          </a:bodyPr>
          <a:lstStyle/>
          <a:p>
            <a:pPr marL="73660" marR="171450" algn="justLow" rtl="1">
              <a:lnSpc>
                <a:spcPct val="115000"/>
              </a:lnSpc>
              <a:spcBef>
                <a:spcPts val="0"/>
              </a:spcBef>
              <a:spcAft>
                <a:spcPts val="1000"/>
              </a:spcAft>
            </a:pPr>
            <a:r>
              <a:rPr lang="ar-SA" sz="2400" dirty="0">
                <a:solidFill>
                  <a:srgbClr val="000000"/>
                </a:solidFill>
                <a:latin typeface="Calibri"/>
                <a:ea typeface="Calibri"/>
              </a:rPr>
              <a:t>اهمية الموارد البشرية، لما لهذا المصطلح من انطباع نفسي يعكس جانب الاهتمام العالي باهمية هذا المورد، وعلى نحو مغاير تأتي اشارة </a:t>
            </a:r>
            <a:r>
              <a:rPr lang="en-US" sz="2400" dirty="0">
                <a:solidFill>
                  <a:srgbClr val="000000"/>
                </a:solidFill>
                <a:latin typeface="Calibri"/>
                <a:ea typeface="Calibri"/>
                <a:cs typeface="Arial"/>
              </a:rPr>
              <a:t>( </a:t>
            </a:r>
            <a:r>
              <a:rPr lang="en-US" sz="2400" dirty="0" err="1">
                <a:solidFill>
                  <a:srgbClr val="000000"/>
                </a:solidFill>
                <a:latin typeface="Calibri"/>
                <a:ea typeface="Calibri"/>
                <a:cs typeface="Arial"/>
              </a:rPr>
              <a:t>Mckenna</a:t>
            </a:r>
            <a:r>
              <a:rPr lang="en-US" sz="2400" dirty="0">
                <a:solidFill>
                  <a:srgbClr val="000000"/>
                </a:solidFill>
                <a:latin typeface="Calibri"/>
                <a:ea typeface="Calibri"/>
                <a:cs typeface="Arial"/>
              </a:rPr>
              <a:t> , 2000 : 525 )</a:t>
            </a:r>
            <a:r>
              <a:rPr lang="ar-SA" sz="2400" dirty="0">
                <a:solidFill>
                  <a:srgbClr val="000000"/>
                </a:solidFill>
                <a:latin typeface="Calibri"/>
                <a:ea typeface="Calibri"/>
              </a:rPr>
              <a:t> إلى هذه الإستراتيجية هي إستراتيجية الاختيار، والتي تمثل المرحل</a:t>
            </a:r>
            <a:r>
              <a:rPr lang="ar-IQ" sz="2400" dirty="0">
                <a:solidFill>
                  <a:srgbClr val="000000"/>
                </a:solidFill>
                <a:latin typeface="Calibri"/>
                <a:ea typeface="Calibri"/>
              </a:rPr>
              <a:t>ة</a:t>
            </a:r>
            <a:r>
              <a:rPr lang="ar-SA" sz="2400" dirty="0">
                <a:solidFill>
                  <a:srgbClr val="000000"/>
                </a:solidFill>
                <a:latin typeface="Calibri"/>
                <a:ea typeface="Calibri"/>
              </a:rPr>
              <a:t> النهائية من عملية استقطاب </a:t>
            </a:r>
            <a:r>
              <a:rPr lang="en-US" sz="2400" dirty="0">
                <a:solidFill>
                  <a:srgbClr val="000000"/>
                </a:solidFill>
                <a:latin typeface="Calibri"/>
                <a:ea typeface="Calibri"/>
                <a:cs typeface="Arial"/>
              </a:rPr>
              <a:t>( Recruitment )</a:t>
            </a:r>
            <a:r>
              <a:rPr lang="ar-SA" sz="2400" dirty="0">
                <a:solidFill>
                  <a:srgbClr val="000000"/>
                </a:solidFill>
                <a:latin typeface="Calibri"/>
                <a:ea typeface="Calibri"/>
              </a:rPr>
              <a:t> العاملين، وهو وصف كان منسجماً تماماً مع مفهوم الاقتصاد الصناعي.</a:t>
            </a:r>
            <a:endParaRPr lang="en-US" sz="2400" dirty="0">
              <a:latin typeface="Calibri"/>
              <a:ea typeface="Calibri"/>
              <a:cs typeface="Arial"/>
            </a:endParaRPr>
          </a:p>
          <a:p>
            <a:pPr marL="73660" marR="171450" algn="justLow" rtl="1">
              <a:lnSpc>
                <a:spcPct val="115000"/>
              </a:lnSpc>
              <a:spcBef>
                <a:spcPts val="0"/>
              </a:spcBef>
              <a:spcAft>
                <a:spcPts val="1000"/>
              </a:spcAft>
            </a:pPr>
            <a:r>
              <a:rPr lang="ar-SA" sz="2400" dirty="0">
                <a:solidFill>
                  <a:srgbClr val="000000"/>
                </a:solidFill>
                <a:latin typeface="Calibri"/>
                <a:ea typeface="Calibri"/>
              </a:rPr>
              <a:t>ان استقدام افضل المرشحين لتوفير حاجة المنظمة من الموارد البشرية المخطط لها ، لشغل الوظائف عن طريق الوسائل الإعلانية المختلفة ، لا يشكل نهاية حـدود هـذه الإستراتيجية . فاستقطاب</a:t>
            </a:r>
            <a:r>
              <a:rPr lang="en-US" sz="2400" dirty="0">
                <a:solidFill>
                  <a:srgbClr val="000000"/>
                </a:solidFill>
                <a:latin typeface="Calibri"/>
                <a:ea typeface="Calibri"/>
                <a:cs typeface="Arial"/>
              </a:rPr>
              <a:t>( Recruiting )</a:t>
            </a:r>
            <a:r>
              <a:rPr lang="ar-SA" sz="2400" dirty="0">
                <a:solidFill>
                  <a:srgbClr val="000000"/>
                </a:solidFill>
                <a:latin typeface="Calibri"/>
                <a:ea typeface="Calibri"/>
              </a:rPr>
              <a:t> الأشخاص المهيئين للعمل ، يعد في حقيقته الجوهر الذي تبنى عليه إستراتيجية التوظيف . ومفهوم الاستقطاب، هنا لا يتوقف عند حدود تقديم مغريات التوظيف فحسب، بل حدد </a:t>
            </a:r>
            <a:r>
              <a:rPr lang="en-US" sz="2400" dirty="0">
                <a:solidFill>
                  <a:srgbClr val="000000"/>
                </a:solidFill>
                <a:latin typeface="Calibri"/>
                <a:ea typeface="Calibri"/>
                <a:cs typeface="Arial"/>
              </a:rPr>
              <a:t>( French ; 1993 : 10 ) , ( </a:t>
            </a:r>
            <a:r>
              <a:rPr lang="en-US" sz="2400" dirty="0" err="1">
                <a:solidFill>
                  <a:srgbClr val="000000"/>
                </a:solidFill>
                <a:latin typeface="Calibri"/>
                <a:ea typeface="Calibri"/>
                <a:cs typeface="Arial"/>
              </a:rPr>
              <a:t>Decenzo</a:t>
            </a:r>
            <a:r>
              <a:rPr lang="en-US" sz="2400" dirty="0">
                <a:solidFill>
                  <a:srgbClr val="000000"/>
                </a:solidFill>
                <a:latin typeface="Calibri"/>
                <a:ea typeface="Calibri"/>
                <a:cs typeface="Arial"/>
              </a:rPr>
              <a:t> &amp; Robbins , 1999 : 12 </a:t>
            </a:r>
            <a:r>
              <a:rPr lang="en-US" sz="2400" dirty="0">
                <a:solidFill>
                  <a:srgbClr val="000000"/>
                </a:solidFill>
                <a:latin typeface="Arial"/>
                <a:ea typeface="Calibri"/>
                <a:cs typeface="Arial"/>
              </a:rPr>
              <a:t> </a:t>
            </a:r>
            <a:r>
              <a:rPr lang="en-US" sz="2400" dirty="0">
                <a:solidFill>
                  <a:srgbClr val="000000"/>
                </a:solidFill>
                <a:latin typeface="Calibri"/>
                <a:ea typeface="Calibri"/>
                <a:cs typeface="Arial"/>
              </a:rPr>
              <a:t> (</a:t>
            </a:r>
            <a:r>
              <a:rPr lang="ar-SA" sz="2400" dirty="0">
                <a:solidFill>
                  <a:srgbClr val="000000"/>
                </a:solidFill>
                <a:latin typeface="Calibri"/>
                <a:ea typeface="Calibri"/>
              </a:rPr>
              <a:t>امتدادات هذه الإستراتيجية والمتمثلة بالاختيار </a:t>
            </a:r>
            <a:r>
              <a:rPr lang="en-US" sz="2400" dirty="0">
                <a:solidFill>
                  <a:srgbClr val="000000"/>
                </a:solidFill>
                <a:latin typeface="Calibri"/>
                <a:ea typeface="Calibri"/>
                <a:cs typeface="Arial"/>
              </a:rPr>
              <a:t>( Selection )</a:t>
            </a:r>
            <a:r>
              <a:rPr lang="ar-SA" sz="2400" dirty="0">
                <a:solidFill>
                  <a:srgbClr val="000000"/>
                </a:solidFill>
                <a:latin typeface="Calibri"/>
                <a:ea typeface="Calibri"/>
              </a:rPr>
              <a:t> من بين المتقدمين على وفق شروط شغل الوظيفة التي جرى تحديدها من خلال إستراتيجية تحليل الوظيفة وتصميمها ثم القرار بتعيينهم </a:t>
            </a:r>
            <a:r>
              <a:rPr lang="en-US" sz="2400" dirty="0">
                <a:solidFill>
                  <a:srgbClr val="000000"/>
                </a:solidFill>
                <a:latin typeface="Calibri"/>
                <a:ea typeface="Calibri"/>
                <a:cs typeface="Arial"/>
              </a:rPr>
              <a:t>( Placement</a:t>
            </a:r>
            <a:endParaRPr lang="en-US" sz="2400" dirty="0">
              <a:effectLst/>
              <a:latin typeface="Calibri"/>
              <a:ea typeface="Calibri"/>
              <a:cs typeface="Arial"/>
            </a:endParaRPr>
          </a:p>
        </p:txBody>
      </p:sp>
    </p:spTree>
    <p:extLst>
      <p:ext uri="{BB962C8B-B14F-4D97-AF65-F5344CB8AC3E}">
        <p14:creationId xmlns:p14="http://schemas.microsoft.com/office/powerpoint/2010/main" val="1034341814"/>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09600" y="762000"/>
            <a:ext cx="8001000" cy="4316887"/>
          </a:xfrm>
          <a:prstGeom prst="rect">
            <a:avLst/>
          </a:prstGeom>
        </p:spPr>
        <p:txBody>
          <a:bodyPr wrap="square">
            <a:spAutoFit/>
          </a:bodyPr>
          <a:lstStyle/>
          <a:p>
            <a:pPr marL="73660" marR="171450" algn="justLow" rtl="1">
              <a:lnSpc>
                <a:spcPct val="115000"/>
              </a:lnSpc>
              <a:spcBef>
                <a:spcPts val="0"/>
              </a:spcBef>
              <a:spcAft>
                <a:spcPts val="1000"/>
              </a:spcAft>
            </a:pPr>
            <a:r>
              <a:rPr lang="ar-SA" sz="2000" dirty="0">
                <a:solidFill>
                  <a:srgbClr val="000000"/>
                </a:solidFill>
                <a:latin typeface="Calibri"/>
                <a:ea typeface="Calibri"/>
              </a:rPr>
              <a:t>يمثل الاستقطاب اليوم مشكلة كبيرة امام المنظمات المتعلمة، فصناع المعرفة المتمكن</a:t>
            </a:r>
            <a:r>
              <a:rPr lang="ar-IQ" sz="2000" dirty="0">
                <a:solidFill>
                  <a:srgbClr val="000000"/>
                </a:solidFill>
                <a:latin typeface="Calibri"/>
                <a:ea typeface="Calibri"/>
              </a:rPr>
              <a:t>و</a:t>
            </a:r>
            <a:r>
              <a:rPr lang="ar-SA" sz="2000" dirty="0">
                <a:solidFill>
                  <a:srgbClr val="000000"/>
                </a:solidFill>
                <a:latin typeface="Calibri"/>
                <a:ea typeface="Calibri"/>
              </a:rPr>
              <a:t>ن من الصعب إيجادهم، وهي مشكل</a:t>
            </a:r>
            <a:r>
              <a:rPr lang="ar-IQ" sz="2000" dirty="0">
                <a:solidFill>
                  <a:srgbClr val="000000"/>
                </a:solidFill>
                <a:latin typeface="Calibri"/>
                <a:ea typeface="Calibri"/>
              </a:rPr>
              <a:t>ة</a:t>
            </a:r>
            <a:r>
              <a:rPr lang="ar-SA" sz="2000" dirty="0">
                <a:solidFill>
                  <a:srgbClr val="000000"/>
                </a:solidFill>
                <a:latin typeface="Calibri"/>
                <a:ea typeface="Calibri"/>
              </a:rPr>
              <a:t> عالمية قبل ان تكون مشكل</a:t>
            </a:r>
            <a:r>
              <a:rPr lang="ar-IQ" sz="2000" dirty="0">
                <a:solidFill>
                  <a:srgbClr val="000000"/>
                </a:solidFill>
                <a:latin typeface="Calibri"/>
                <a:ea typeface="Calibri"/>
              </a:rPr>
              <a:t>ة</a:t>
            </a:r>
            <a:r>
              <a:rPr lang="ar-SA" sz="2000" dirty="0">
                <a:solidFill>
                  <a:srgbClr val="000000"/>
                </a:solidFill>
                <a:latin typeface="Calibri"/>
                <a:ea typeface="Calibri"/>
              </a:rPr>
              <a:t> محدودة بمنظمة او بدولة او مجموعة دول، لذا يلاحظ ان المنظمات المتعلمة تبحث عن صناع المعرفة كما تبحث عن زبائنها وتقدم الاستثمارات لإغرائهم وجذبهم كما هو دور</a:t>
            </a:r>
            <a:r>
              <a:rPr lang="ar-IQ" sz="2000" dirty="0">
                <a:solidFill>
                  <a:srgbClr val="000000"/>
                </a:solidFill>
                <a:latin typeface="Calibri"/>
                <a:ea typeface="Calibri"/>
              </a:rPr>
              <a:t>ها </a:t>
            </a:r>
            <a:r>
              <a:rPr lang="ar-SA" sz="2000" dirty="0">
                <a:solidFill>
                  <a:srgbClr val="000000"/>
                </a:solidFill>
                <a:latin typeface="Calibri"/>
                <a:ea typeface="Calibri"/>
              </a:rPr>
              <a:t>في استمال</a:t>
            </a:r>
            <a:r>
              <a:rPr lang="ar-IQ" sz="2000" dirty="0">
                <a:solidFill>
                  <a:srgbClr val="000000"/>
                </a:solidFill>
                <a:latin typeface="Calibri"/>
                <a:ea typeface="Calibri"/>
              </a:rPr>
              <a:t>ة</a:t>
            </a:r>
            <a:r>
              <a:rPr lang="ar-SA" sz="2000" dirty="0">
                <a:solidFill>
                  <a:srgbClr val="000000"/>
                </a:solidFill>
                <a:latin typeface="Calibri"/>
                <a:ea typeface="Calibri"/>
              </a:rPr>
              <a:t> الزبائن، وهذا هو منطق عمل الإستراتيجي</a:t>
            </a:r>
            <a:r>
              <a:rPr lang="ar-IQ" sz="2000" dirty="0">
                <a:solidFill>
                  <a:srgbClr val="000000"/>
                </a:solidFill>
                <a:latin typeface="Calibri"/>
                <a:ea typeface="Calibri"/>
              </a:rPr>
              <a:t>ي</a:t>
            </a:r>
            <a:r>
              <a:rPr lang="ar-SA" sz="2000" dirty="0">
                <a:solidFill>
                  <a:srgbClr val="000000"/>
                </a:solidFill>
                <a:latin typeface="Calibri"/>
                <a:ea typeface="Calibri"/>
              </a:rPr>
              <a:t>ن اليوم في منظمات المعرفة، بان يقوموا بوضع إستراتيجية لأسواق صناع المعرفة، سواءً </a:t>
            </a:r>
            <a:r>
              <a:rPr lang="ar-IQ" sz="2000" dirty="0">
                <a:solidFill>
                  <a:srgbClr val="000000"/>
                </a:solidFill>
                <a:latin typeface="Calibri"/>
                <a:ea typeface="Calibri"/>
              </a:rPr>
              <a:t>أ</a:t>
            </a:r>
            <a:r>
              <a:rPr lang="ar-SA" sz="2000" dirty="0">
                <a:solidFill>
                  <a:srgbClr val="000000"/>
                </a:solidFill>
                <a:latin typeface="Calibri"/>
                <a:ea typeface="Calibri"/>
              </a:rPr>
              <a:t>كانت اسواقاً خارجية ام داخلية على نحو مماثل لحاجة المنظمة لتشخيص </a:t>
            </a:r>
            <a:r>
              <a:rPr lang="ar-IQ" sz="2000" dirty="0">
                <a:solidFill>
                  <a:srgbClr val="000000"/>
                </a:solidFill>
                <a:latin typeface="Calibri"/>
                <a:ea typeface="Calibri"/>
              </a:rPr>
              <a:t>ا</a:t>
            </a:r>
            <a:r>
              <a:rPr lang="ar-SA" sz="2000" dirty="0">
                <a:solidFill>
                  <a:srgbClr val="000000"/>
                </a:solidFill>
                <a:latin typeface="Calibri"/>
                <a:ea typeface="Calibri"/>
              </a:rPr>
              <a:t>سواقها من الزبائن المرتقبين .</a:t>
            </a:r>
            <a:r>
              <a:rPr lang="ar-IQ" sz="2000" dirty="0">
                <a:solidFill>
                  <a:srgbClr val="000000"/>
                </a:solidFill>
                <a:latin typeface="Calibri"/>
                <a:ea typeface="Calibri"/>
              </a:rPr>
              <a:t> فالاستقطاب عبارة عن مجموعة من النشاطات والإجراءات الخاصة بالبحث عن وجذب مرشحين لملء الفجوة الوظيفية بالعدد والنوعية المطلوبة وفي المكان والزمان المناسبين للمنظمة (حمود والخرشة، 2007، 91). وأوضح (ماهر، 2006، 141) إن الاستقطاب يشير إلى المراحل أو العمليات المختلفة للبحث عن المرشحين الملائمين لملء الوظائف الشاغرة بالمنظمة. أما (برنوطي، 2007، 213) فتعرف الاستقطاب بأنه جذب الأفراد بالعدد والوقت والمؤهلات المناسبة، وتشجيعهم على طلب التعيين في المنظمة.</a:t>
            </a:r>
            <a:endParaRPr lang="en-US" sz="2000" dirty="0">
              <a:effectLst/>
              <a:latin typeface="Calibri"/>
              <a:ea typeface="Calibri"/>
              <a:cs typeface="Arial"/>
            </a:endParaRPr>
          </a:p>
        </p:txBody>
      </p:sp>
    </p:spTree>
    <p:extLst>
      <p:ext uri="{BB962C8B-B14F-4D97-AF65-F5344CB8AC3E}">
        <p14:creationId xmlns:p14="http://schemas.microsoft.com/office/powerpoint/2010/main" val="408691396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219200" y="1362281"/>
            <a:ext cx="7162800" cy="4558171"/>
          </a:xfrm>
          <a:prstGeom prst="rect">
            <a:avLst/>
          </a:prstGeom>
        </p:spPr>
        <p:txBody>
          <a:bodyPr wrap="square">
            <a:spAutoFit/>
          </a:bodyPr>
          <a:lstStyle/>
          <a:p>
            <a:pPr marL="73660" marR="171450" algn="justLow" rtl="1">
              <a:lnSpc>
                <a:spcPct val="115000"/>
              </a:lnSpc>
              <a:spcBef>
                <a:spcPts val="0"/>
              </a:spcBef>
              <a:spcAft>
                <a:spcPts val="1000"/>
              </a:spcAft>
            </a:pPr>
            <a:r>
              <a:rPr lang="ar-IQ" sz="2400" dirty="0">
                <a:solidFill>
                  <a:srgbClr val="000000"/>
                </a:solidFill>
                <a:latin typeface="Calibri"/>
                <a:ea typeface="Calibri"/>
              </a:rPr>
              <a:t>وبهذا فإن أهمية الاستقطاب تكمن في:</a:t>
            </a:r>
            <a:endParaRPr lang="en-US" sz="2400" dirty="0">
              <a:latin typeface="Calibri"/>
              <a:ea typeface="Calibri"/>
              <a:cs typeface="Arial"/>
            </a:endParaRPr>
          </a:p>
          <a:p>
            <a:pPr marL="342900" marR="171450" lvl="0" indent="-342900" algn="justLow" rtl="1">
              <a:lnSpc>
                <a:spcPct val="115000"/>
              </a:lnSpc>
              <a:spcBef>
                <a:spcPts val="0"/>
              </a:spcBef>
              <a:spcAft>
                <a:spcPts val="1000"/>
              </a:spcAft>
              <a:buFont typeface="+mj-lt"/>
              <a:buAutoNum type="arabicPeriod"/>
              <a:tabLst>
                <a:tab pos="245110" algn="l"/>
                <a:tab pos="1371600" algn="l"/>
              </a:tabLst>
            </a:pPr>
            <a:r>
              <a:rPr lang="ar-IQ" sz="2400" dirty="0">
                <a:solidFill>
                  <a:srgbClr val="000000"/>
                </a:solidFill>
                <a:latin typeface="Calibri"/>
                <a:ea typeface="Calibri"/>
              </a:rPr>
              <a:t>البحث عن المرشحين وجذبهم لشغل وظائف شاغرة داخل المنظمة (نصر الله، 2002، 107).</a:t>
            </a:r>
            <a:endParaRPr lang="en-US" sz="2400" dirty="0">
              <a:latin typeface="Calibri"/>
              <a:ea typeface="Calibri"/>
              <a:cs typeface="Arial"/>
            </a:endParaRPr>
          </a:p>
          <a:p>
            <a:pPr marL="342900" marR="171450" lvl="0" indent="-342900" algn="justLow" rtl="1">
              <a:lnSpc>
                <a:spcPct val="115000"/>
              </a:lnSpc>
              <a:spcBef>
                <a:spcPts val="0"/>
              </a:spcBef>
              <a:spcAft>
                <a:spcPts val="1000"/>
              </a:spcAft>
              <a:buFont typeface="+mj-lt"/>
              <a:buAutoNum type="arabicPeriod"/>
              <a:tabLst>
                <a:tab pos="245110" algn="l"/>
                <a:tab pos="1371600" algn="l"/>
              </a:tabLst>
            </a:pPr>
            <a:r>
              <a:rPr lang="ar-IQ" sz="2400" dirty="0">
                <a:solidFill>
                  <a:srgbClr val="000000"/>
                </a:solidFill>
                <a:latin typeface="Calibri"/>
                <a:ea typeface="Calibri"/>
              </a:rPr>
              <a:t>تحديد سوق العمل المستهدف إذ يعد هذا النشاط من الأنشطة الداعمة لعمليات الاستقطاب، فسوء اختيار سوق العمل يحمل المنظمة تكاليف مالية عالية، وتكاليف وقت ضياع فرصة الاستقطاب </a:t>
            </a:r>
            <a:r>
              <a:rPr lang="en-US" sz="2400" dirty="0">
                <a:solidFill>
                  <a:srgbClr val="000000"/>
                </a:solidFill>
                <a:latin typeface="Calibri"/>
                <a:ea typeface="Calibri"/>
                <a:cs typeface="Arial"/>
              </a:rPr>
              <a:t>(Mathis &amp; Jackson, 2003, 208)</a:t>
            </a:r>
            <a:r>
              <a:rPr lang="ar-IQ" sz="2400" dirty="0">
                <a:solidFill>
                  <a:srgbClr val="000000"/>
                </a:solidFill>
                <a:latin typeface="Calibri"/>
                <a:ea typeface="Calibri"/>
              </a:rPr>
              <a:t>.</a:t>
            </a:r>
            <a:endParaRPr lang="en-US" sz="2400" dirty="0">
              <a:latin typeface="Calibri"/>
              <a:ea typeface="Calibri"/>
              <a:cs typeface="Arial"/>
            </a:endParaRPr>
          </a:p>
          <a:p>
            <a:pPr algn="r" rtl="1"/>
            <a:r>
              <a:rPr lang="en-US" sz="2400" dirty="0" smtClean="0">
                <a:solidFill>
                  <a:srgbClr val="000000"/>
                </a:solidFill>
                <a:latin typeface="Calibri"/>
                <a:ea typeface="Calibri"/>
              </a:rPr>
              <a:t> .3</a:t>
            </a:r>
            <a:r>
              <a:rPr lang="ar-IQ" sz="2400" dirty="0" smtClean="0">
                <a:solidFill>
                  <a:srgbClr val="000000"/>
                </a:solidFill>
                <a:latin typeface="Calibri"/>
                <a:ea typeface="Calibri"/>
              </a:rPr>
              <a:t>تركز </a:t>
            </a:r>
            <a:r>
              <a:rPr lang="ar-IQ" sz="2400" dirty="0">
                <a:solidFill>
                  <a:srgbClr val="000000"/>
                </a:solidFill>
                <a:latin typeface="Calibri"/>
                <a:ea typeface="Calibri"/>
              </a:rPr>
              <a:t>عملية الاستقطاب على تهيئة المدخلات لعملية الاختيار، لذا يفترض في هذه العملية أن تستهدف تحقيق الملائمة بين خصائص الوظيفة ومؤهلات شاغلي هذه الوظائف </a:t>
            </a:r>
            <a:r>
              <a:rPr lang="en-US" sz="2400" dirty="0">
                <a:solidFill>
                  <a:srgbClr val="000000"/>
                </a:solidFill>
                <a:latin typeface="Calibri"/>
                <a:ea typeface="Calibri"/>
                <a:cs typeface="Arial"/>
              </a:rPr>
              <a:t>(</a:t>
            </a:r>
            <a:r>
              <a:rPr lang="en-US" sz="2400" dirty="0" err="1">
                <a:solidFill>
                  <a:srgbClr val="000000"/>
                </a:solidFill>
                <a:latin typeface="Calibri"/>
                <a:ea typeface="Calibri"/>
                <a:cs typeface="Arial"/>
              </a:rPr>
              <a:t>Dessler</a:t>
            </a:r>
            <a:r>
              <a:rPr lang="en-US" sz="2400" dirty="0">
                <a:solidFill>
                  <a:srgbClr val="000000"/>
                </a:solidFill>
                <a:latin typeface="Calibri"/>
                <a:ea typeface="Calibri"/>
                <a:cs typeface="Arial"/>
              </a:rPr>
              <a:t>, 2005, 3)</a:t>
            </a:r>
            <a:endParaRPr lang="en-US" sz="2400" dirty="0"/>
          </a:p>
        </p:txBody>
      </p:sp>
    </p:spTree>
    <p:extLst>
      <p:ext uri="{BB962C8B-B14F-4D97-AF65-F5344CB8AC3E}">
        <p14:creationId xmlns:p14="http://schemas.microsoft.com/office/powerpoint/2010/main" val="1271753338"/>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143000" y="546929"/>
            <a:ext cx="7315200" cy="4596130"/>
          </a:xfrm>
          <a:prstGeom prst="rect">
            <a:avLst/>
          </a:prstGeom>
        </p:spPr>
        <p:txBody>
          <a:bodyPr wrap="square">
            <a:spAutoFit/>
          </a:bodyPr>
          <a:lstStyle/>
          <a:p>
            <a:pPr marL="73660" marR="171450" algn="justLow" rtl="1">
              <a:lnSpc>
                <a:spcPct val="115000"/>
              </a:lnSpc>
              <a:spcBef>
                <a:spcPts val="0"/>
              </a:spcBef>
              <a:spcAft>
                <a:spcPts val="1000"/>
              </a:spcAft>
            </a:pPr>
            <a:r>
              <a:rPr lang="ar-IQ" sz="2000" dirty="0">
                <a:solidFill>
                  <a:srgbClr val="000000"/>
                </a:solidFill>
                <a:latin typeface="Calibri"/>
                <a:ea typeface="Calibri"/>
              </a:rPr>
              <a:t>وأشار </a:t>
            </a:r>
            <a:r>
              <a:rPr lang="en-US" sz="2000" dirty="0">
                <a:solidFill>
                  <a:srgbClr val="000000"/>
                </a:solidFill>
                <a:latin typeface="Calibri"/>
                <a:ea typeface="Calibri"/>
                <a:cs typeface="Arial"/>
              </a:rPr>
              <a:t>(Muller, 2010, 16)</a:t>
            </a:r>
            <a:r>
              <a:rPr lang="ar-IQ" sz="2000" dirty="0">
                <a:solidFill>
                  <a:srgbClr val="000000"/>
                </a:solidFill>
                <a:latin typeface="Calibri"/>
                <a:ea typeface="Calibri"/>
              </a:rPr>
              <a:t> إلى أنّ الاختيار هو العملية التي تقوم بها المنظمة لانتقاء أكثر المرشحين ملائمة للوظيفة، والذين تتوفر فيهم المهارات، والخبرات، والمؤهلات اللازمة لشغلها.</a:t>
            </a:r>
            <a:endParaRPr lang="en-US" sz="2000" dirty="0">
              <a:latin typeface="Calibri"/>
              <a:ea typeface="Calibri"/>
              <a:cs typeface="Arial"/>
            </a:endParaRPr>
          </a:p>
          <a:p>
            <a:pPr marL="73660" marR="171450" algn="justLow" rtl="1">
              <a:lnSpc>
                <a:spcPct val="115000"/>
              </a:lnSpc>
              <a:spcBef>
                <a:spcPts val="0"/>
              </a:spcBef>
              <a:spcAft>
                <a:spcPts val="1000"/>
              </a:spcAft>
            </a:pPr>
            <a:r>
              <a:rPr lang="ar-IQ" sz="2000" dirty="0">
                <a:solidFill>
                  <a:srgbClr val="000000"/>
                </a:solidFill>
                <a:latin typeface="Calibri"/>
                <a:ea typeface="Calibri"/>
              </a:rPr>
              <a:t>ويوضح </a:t>
            </a:r>
            <a:r>
              <a:rPr lang="en-US" sz="2000" dirty="0">
                <a:solidFill>
                  <a:srgbClr val="000000"/>
                </a:solidFill>
                <a:latin typeface="Calibri"/>
                <a:ea typeface="Calibri"/>
                <a:cs typeface="Arial"/>
              </a:rPr>
              <a:t>(</a:t>
            </a:r>
            <a:r>
              <a:rPr lang="en-US" sz="2000" dirty="0" err="1">
                <a:solidFill>
                  <a:srgbClr val="000000"/>
                </a:solidFill>
                <a:latin typeface="Calibri"/>
                <a:ea typeface="Calibri"/>
                <a:cs typeface="Arial"/>
              </a:rPr>
              <a:t>Ivancevich</a:t>
            </a:r>
            <a:r>
              <a:rPr lang="en-US" sz="2000" dirty="0">
                <a:solidFill>
                  <a:srgbClr val="000000"/>
                </a:solidFill>
                <a:latin typeface="Calibri"/>
                <a:ea typeface="Calibri"/>
                <a:cs typeface="Arial"/>
              </a:rPr>
              <a:t>, 1998, 212)</a:t>
            </a:r>
            <a:r>
              <a:rPr lang="ar-IQ" sz="2000" dirty="0">
                <a:solidFill>
                  <a:srgbClr val="000000"/>
                </a:solidFill>
                <a:latin typeface="Calibri"/>
                <a:ea typeface="Calibri"/>
              </a:rPr>
              <a:t> الاختيار على أنه العملية التي تقوم المنظمة من خلالها بالاختيار من بين عدد من المتقدمين إلى الوظيفة ممن تتوافر فيهم أعلى فرصة لتلبية احتياجات المنظمة. ويرى </a:t>
            </a:r>
            <a:r>
              <a:rPr lang="en-US" sz="2000" dirty="0">
                <a:solidFill>
                  <a:srgbClr val="000000"/>
                </a:solidFill>
                <a:latin typeface="Calibri"/>
                <a:ea typeface="Calibri"/>
                <a:cs typeface="Arial"/>
              </a:rPr>
              <a:t>(Bateman &amp; Snell, 2007, 326)</a:t>
            </a:r>
            <a:r>
              <a:rPr lang="ar-IQ" sz="2000" dirty="0">
                <a:solidFill>
                  <a:srgbClr val="000000"/>
                </a:solidFill>
                <a:latin typeface="Calibri"/>
                <a:ea typeface="Calibri"/>
              </a:rPr>
              <a:t> الاختيار بأنه العملية التي تجري خلالها جمع المعلومات عن المرشحين للعمل من أجل تحديد الذي ينبغي توظيفه في الوظيفة الشاغرة.</a:t>
            </a:r>
            <a:endParaRPr lang="en-US" sz="2000" dirty="0">
              <a:latin typeface="Calibri"/>
              <a:ea typeface="Calibri"/>
              <a:cs typeface="Arial"/>
            </a:endParaRPr>
          </a:p>
          <a:p>
            <a:pPr marL="73660" marR="171450" algn="justLow" rtl="1">
              <a:lnSpc>
                <a:spcPct val="115000"/>
              </a:lnSpc>
              <a:spcBef>
                <a:spcPts val="0"/>
              </a:spcBef>
              <a:spcAft>
                <a:spcPts val="1000"/>
              </a:spcAft>
            </a:pPr>
            <a:r>
              <a:rPr lang="ar-IQ" sz="2000" dirty="0">
                <a:solidFill>
                  <a:srgbClr val="000000"/>
                </a:solidFill>
                <a:latin typeface="Calibri"/>
                <a:ea typeface="Calibri"/>
              </a:rPr>
              <a:t>وعلى ضوء ما تقدم، فإن عملية اختيار الأفراد له أهمية في إعداد الأنشطة الأخرى كالتقويم، والتدريب والتطوير، والتحفيز وغيرها، وبالتالي فإن تطبيق سياسات تتوخى العدالة والمساواة في التعيين يحقق للمنظمة السمعة الجيدة، ويوفر لها مستويات من الكفاءات المتخصصة (نصرالله، 2002، 122).</a:t>
            </a:r>
            <a:endParaRPr lang="en-US" sz="2000" dirty="0">
              <a:effectLst/>
              <a:latin typeface="Calibri"/>
              <a:ea typeface="Calibri"/>
              <a:cs typeface="Arial"/>
            </a:endParaRPr>
          </a:p>
        </p:txBody>
      </p:sp>
    </p:spTree>
    <p:extLst>
      <p:ext uri="{BB962C8B-B14F-4D97-AF65-F5344CB8AC3E}">
        <p14:creationId xmlns:p14="http://schemas.microsoft.com/office/powerpoint/2010/main" val="1839722849"/>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577963"/>
            <a:ext cx="7696200" cy="6126805"/>
          </a:xfrm>
          <a:prstGeom prst="rect">
            <a:avLst/>
          </a:prstGeom>
        </p:spPr>
        <p:txBody>
          <a:bodyPr wrap="square">
            <a:spAutoFit/>
          </a:bodyPr>
          <a:lstStyle/>
          <a:p>
            <a:pPr marL="73660" marR="171450" algn="justLow" rtl="1">
              <a:lnSpc>
                <a:spcPct val="115000"/>
              </a:lnSpc>
              <a:spcBef>
                <a:spcPts val="0"/>
              </a:spcBef>
              <a:spcAft>
                <a:spcPts val="1000"/>
              </a:spcAft>
            </a:pPr>
            <a:r>
              <a:rPr lang="ar-IQ" sz="2400" dirty="0">
                <a:solidFill>
                  <a:srgbClr val="000000"/>
                </a:solidFill>
                <a:latin typeface="Calibri"/>
                <a:ea typeface="Calibri"/>
              </a:rPr>
              <a:t>ويمكن تصنيف أساليب الاستقطاب بطرق مختلفة، وكثير من المنظمات تجمع بين مختلف هذه الأساليب، ومن أهمها: </a:t>
            </a:r>
            <a:r>
              <a:rPr lang="en-US" sz="2400" dirty="0">
                <a:solidFill>
                  <a:srgbClr val="000000"/>
                </a:solidFill>
                <a:latin typeface="Calibri"/>
                <a:ea typeface="Calibri"/>
                <a:cs typeface="Arial"/>
              </a:rPr>
              <a:t>(</a:t>
            </a:r>
            <a:r>
              <a:rPr lang="en-US" sz="2400" dirty="0" err="1">
                <a:solidFill>
                  <a:srgbClr val="000000"/>
                </a:solidFill>
                <a:latin typeface="Calibri"/>
                <a:ea typeface="Calibri"/>
                <a:cs typeface="Arial"/>
              </a:rPr>
              <a:t>Henkens</a:t>
            </a:r>
            <a:r>
              <a:rPr lang="en-US" sz="2400" dirty="0">
                <a:solidFill>
                  <a:srgbClr val="000000"/>
                </a:solidFill>
                <a:latin typeface="Calibri"/>
                <a:ea typeface="Calibri"/>
                <a:cs typeface="Arial"/>
              </a:rPr>
              <a:t> &amp;</a:t>
            </a:r>
            <a:r>
              <a:rPr lang="en-US" sz="2400" dirty="0" err="1">
                <a:solidFill>
                  <a:srgbClr val="000000"/>
                </a:solidFill>
                <a:latin typeface="Calibri"/>
                <a:ea typeface="Calibri"/>
                <a:cs typeface="Arial"/>
              </a:rPr>
              <a:t>Remery</a:t>
            </a:r>
            <a:r>
              <a:rPr lang="en-US" sz="2400" dirty="0">
                <a:solidFill>
                  <a:srgbClr val="000000"/>
                </a:solidFill>
                <a:latin typeface="Calibri"/>
                <a:ea typeface="Calibri"/>
                <a:cs typeface="Arial"/>
              </a:rPr>
              <a:t>, 2005, 423–426)</a:t>
            </a:r>
            <a:endParaRPr lang="en-US" sz="2400" dirty="0">
              <a:latin typeface="Calibri"/>
              <a:ea typeface="Calibri"/>
              <a:cs typeface="Arial"/>
            </a:endParaRPr>
          </a:p>
          <a:p>
            <a:pPr marL="342900" marR="171450" lvl="0" indent="-342900" algn="justLow" rtl="1">
              <a:lnSpc>
                <a:spcPct val="115000"/>
              </a:lnSpc>
              <a:spcBef>
                <a:spcPts val="0"/>
              </a:spcBef>
              <a:spcAft>
                <a:spcPts val="1000"/>
              </a:spcAft>
              <a:buFont typeface="+mj-cs"/>
              <a:buAutoNum type="arabic1Minus"/>
              <a:tabLst>
                <a:tab pos="-212090" algn="l"/>
                <a:tab pos="245110" algn="l"/>
                <a:tab pos="930910" algn="r"/>
              </a:tabLst>
            </a:pPr>
            <a:r>
              <a:rPr lang="ar-IQ" sz="2400" dirty="0">
                <a:solidFill>
                  <a:srgbClr val="000000"/>
                </a:solidFill>
                <a:latin typeface="Calibri"/>
                <a:ea typeface="Calibri"/>
              </a:rPr>
              <a:t>الاستقطاب السلبي: وهي الطريقة أو الأسلوب الذي ينتظر فيه صاحب الطلب حتى يتم الاتصال به من قبل المنظمة.</a:t>
            </a:r>
            <a:endParaRPr lang="en-US" sz="2400" dirty="0">
              <a:latin typeface="Calibri"/>
              <a:ea typeface="Calibri"/>
              <a:cs typeface="Arial"/>
            </a:endParaRPr>
          </a:p>
          <a:p>
            <a:pPr marL="342900" marR="171450" lvl="0" indent="-342900" algn="justLow" rtl="1">
              <a:lnSpc>
                <a:spcPct val="115000"/>
              </a:lnSpc>
              <a:spcBef>
                <a:spcPts val="0"/>
              </a:spcBef>
              <a:spcAft>
                <a:spcPts val="1000"/>
              </a:spcAft>
              <a:buFont typeface="+mj-cs"/>
              <a:buAutoNum type="arabic1Minus"/>
              <a:tabLst>
                <a:tab pos="-212090" algn="l"/>
                <a:tab pos="245110" algn="l"/>
                <a:tab pos="930910" algn="r"/>
              </a:tabLst>
            </a:pPr>
            <a:r>
              <a:rPr lang="ar-IQ" sz="2400" dirty="0">
                <a:solidFill>
                  <a:srgbClr val="000000"/>
                </a:solidFill>
                <a:latin typeface="Calibri"/>
                <a:ea typeface="Calibri"/>
              </a:rPr>
              <a:t>الاستقطاب النشط: وفيه تقوم المنظمة بالبحث عن المرشحين الملائمين من خلال مصادر الاستقطاب الخارجية كالبحث عن قواعد البيانات في شبكة الانترنت.</a:t>
            </a:r>
            <a:endParaRPr lang="en-US" sz="2400" dirty="0">
              <a:latin typeface="Calibri"/>
              <a:ea typeface="Calibri"/>
              <a:cs typeface="Arial"/>
            </a:endParaRPr>
          </a:p>
          <a:p>
            <a:pPr marL="342900" marR="171450" lvl="0" indent="-342900" algn="justLow" rtl="1">
              <a:lnSpc>
                <a:spcPct val="115000"/>
              </a:lnSpc>
              <a:spcBef>
                <a:spcPts val="0"/>
              </a:spcBef>
              <a:spcAft>
                <a:spcPts val="1000"/>
              </a:spcAft>
              <a:buFont typeface="+mj-cs"/>
              <a:buAutoNum type="arabic1Minus"/>
              <a:tabLst>
                <a:tab pos="-212090" algn="l"/>
                <a:tab pos="245110" algn="l"/>
                <a:tab pos="930910" algn="r"/>
              </a:tabLst>
            </a:pPr>
            <a:r>
              <a:rPr lang="ar-IQ" sz="2400" dirty="0">
                <a:solidFill>
                  <a:srgbClr val="000000"/>
                </a:solidFill>
                <a:latin typeface="Calibri"/>
                <a:ea typeface="Calibri"/>
              </a:rPr>
              <a:t>الاستقطاب الرسمي: وهذا النوع يتم عن طريق نشر الإعلان عن الوظيفة في صحيفة أو مجلة أو استخدام وسيط بين المنظمة والعامل المحتمل.</a:t>
            </a:r>
            <a:endParaRPr lang="en-US" sz="2400" dirty="0">
              <a:latin typeface="Calibri"/>
              <a:ea typeface="Calibri"/>
              <a:cs typeface="Arial"/>
            </a:endParaRPr>
          </a:p>
          <a:p>
            <a:pPr marL="342900" marR="171450" lvl="0" indent="-342900" algn="justLow" rtl="1">
              <a:lnSpc>
                <a:spcPct val="115000"/>
              </a:lnSpc>
              <a:spcBef>
                <a:spcPts val="0"/>
              </a:spcBef>
              <a:spcAft>
                <a:spcPts val="1000"/>
              </a:spcAft>
              <a:buFont typeface="+mj-cs"/>
              <a:buAutoNum type="arabic1Minus"/>
              <a:tabLst>
                <a:tab pos="-212090" algn="l"/>
                <a:tab pos="245110" algn="l"/>
                <a:tab pos="930910" algn="r"/>
              </a:tabLst>
            </a:pPr>
            <a:r>
              <a:rPr lang="ar-IQ" sz="2400" dirty="0">
                <a:solidFill>
                  <a:srgbClr val="000000"/>
                </a:solidFill>
                <a:latin typeface="Calibri"/>
                <a:ea typeface="Calibri"/>
              </a:rPr>
              <a:t>الاستقطاب غير الرسمي: يتم من خلال قيام المنظمة باستخدام شبكة الاتصالات، كالاتصال بأصحاب العمل في المنظمات المجاورة </a:t>
            </a:r>
            <a:r>
              <a:rPr lang="en-US" sz="2400" dirty="0">
                <a:solidFill>
                  <a:srgbClr val="000000"/>
                </a:solidFill>
                <a:latin typeface="Calibri"/>
                <a:ea typeface="Calibri"/>
                <a:cs typeface="Arial"/>
              </a:rPr>
              <a:t>(Richardson, 2000, 12)</a:t>
            </a:r>
            <a:r>
              <a:rPr lang="ar-IQ" sz="2400" dirty="0">
                <a:solidFill>
                  <a:srgbClr val="000000"/>
                </a:solidFill>
                <a:latin typeface="Calibri"/>
                <a:ea typeface="Calibri"/>
              </a:rPr>
              <a:t>.</a:t>
            </a:r>
            <a:endParaRPr lang="en-US" sz="2400" dirty="0">
              <a:effectLst/>
              <a:latin typeface="Calibri"/>
              <a:ea typeface="Calibri"/>
              <a:cs typeface="Arial"/>
            </a:endParaRPr>
          </a:p>
        </p:txBody>
      </p:sp>
    </p:spTree>
    <p:extLst>
      <p:ext uri="{BB962C8B-B14F-4D97-AF65-F5344CB8AC3E}">
        <p14:creationId xmlns:p14="http://schemas.microsoft.com/office/powerpoint/2010/main" val="2680254125"/>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685800"/>
            <a:ext cx="7696200" cy="4898777"/>
          </a:xfrm>
          <a:prstGeom prst="rect">
            <a:avLst/>
          </a:prstGeom>
        </p:spPr>
        <p:txBody>
          <a:bodyPr wrap="square">
            <a:spAutoFit/>
          </a:bodyPr>
          <a:lstStyle/>
          <a:p>
            <a:pPr marL="73660" marR="171450" algn="justLow" rtl="1">
              <a:lnSpc>
                <a:spcPct val="115000"/>
              </a:lnSpc>
              <a:spcBef>
                <a:spcPts val="0"/>
              </a:spcBef>
              <a:spcAft>
                <a:spcPts val="1000"/>
              </a:spcAft>
              <a:tabLst>
                <a:tab pos="-212090" algn="l"/>
              </a:tabLst>
            </a:pPr>
            <a:r>
              <a:rPr lang="ar-SA" sz="2000" dirty="0">
                <a:solidFill>
                  <a:srgbClr val="000000"/>
                </a:solidFill>
                <a:latin typeface="Calibri"/>
                <a:ea typeface="Calibri"/>
              </a:rPr>
              <a:t> ليأتي دور </a:t>
            </a:r>
            <a:r>
              <a:rPr lang="ar-IQ" sz="2000" dirty="0">
                <a:solidFill>
                  <a:srgbClr val="000000"/>
                </a:solidFill>
                <a:latin typeface="Calibri"/>
                <a:ea typeface="Calibri"/>
              </a:rPr>
              <a:t>ال</a:t>
            </a:r>
            <a:r>
              <a:rPr lang="ar-SA" sz="2000" dirty="0">
                <a:solidFill>
                  <a:srgbClr val="000000"/>
                </a:solidFill>
                <a:latin typeface="Calibri"/>
                <a:ea typeface="Calibri"/>
              </a:rPr>
              <a:t>عملية المعيارية الاجتماعية التنظيمية </a:t>
            </a:r>
            <a:r>
              <a:rPr lang="en-US" sz="2000" dirty="0">
                <a:solidFill>
                  <a:srgbClr val="000000"/>
                </a:solidFill>
                <a:latin typeface="Calibri"/>
                <a:ea typeface="Calibri"/>
                <a:cs typeface="Arial"/>
              </a:rPr>
              <a:t>( Organizational Social Normalization )</a:t>
            </a:r>
            <a:r>
              <a:rPr lang="en-US" sz="2000" dirty="0">
                <a:solidFill>
                  <a:srgbClr val="000000"/>
                </a:solidFill>
                <a:latin typeface="Arial"/>
                <a:ea typeface="Calibri"/>
                <a:cs typeface="Arial"/>
              </a:rPr>
              <a:t> </a:t>
            </a:r>
            <a:r>
              <a:rPr lang="ar-SA" sz="2000" dirty="0">
                <a:solidFill>
                  <a:srgbClr val="000000"/>
                </a:solidFill>
                <a:latin typeface="Calibri"/>
                <a:ea typeface="Calibri"/>
              </a:rPr>
              <a:t>، والتي تهتم بالموائمة بين الشخص والمنظمة ، بما يحقق حال</a:t>
            </a:r>
            <a:r>
              <a:rPr lang="ar-IQ" sz="2000" dirty="0">
                <a:solidFill>
                  <a:srgbClr val="000000"/>
                </a:solidFill>
                <a:latin typeface="Calibri"/>
                <a:ea typeface="Calibri"/>
              </a:rPr>
              <a:t>ة</a:t>
            </a:r>
            <a:r>
              <a:rPr lang="ar-SA" sz="2000" dirty="0">
                <a:solidFill>
                  <a:srgbClr val="000000"/>
                </a:solidFill>
                <a:latin typeface="Calibri"/>
                <a:ea typeface="Calibri"/>
              </a:rPr>
              <a:t> التطابق والتكامل بين الخصائص والأهداف الشخصية والتنظيمية </a:t>
            </a:r>
            <a:r>
              <a:rPr lang="en-US" sz="2000" dirty="0">
                <a:solidFill>
                  <a:srgbClr val="000000"/>
                </a:solidFill>
                <a:latin typeface="Calibri"/>
                <a:ea typeface="Calibri"/>
                <a:cs typeface="Arial"/>
              </a:rPr>
              <a:t>Schneider , 1987 : 437 )</a:t>
            </a:r>
            <a:r>
              <a:rPr lang="en-US" sz="2000" dirty="0">
                <a:solidFill>
                  <a:srgbClr val="000000"/>
                </a:solidFill>
                <a:latin typeface="Arial"/>
                <a:ea typeface="Calibri"/>
                <a:cs typeface="Arial"/>
              </a:rPr>
              <a:t> </a:t>
            </a:r>
            <a:r>
              <a:rPr lang="en-US" sz="2000" dirty="0">
                <a:solidFill>
                  <a:srgbClr val="000000"/>
                </a:solidFill>
                <a:latin typeface="Calibri"/>
                <a:ea typeface="Calibri"/>
                <a:cs typeface="Arial"/>
              </a:rPr>
              <a:t>(</a:t>
            </a:r>
            <a:r>
              <a:rPr lang="en-US" sz="2000" dirty="0">
                <a:solidFill>
                  <a:srgbClr val="000000"/>
                </a:solidFill>
                <a:latin typeface="Arial"/>
                <a:ea typeface="Calibri"/>
                <a:cs typeface="Arial"/>
              </a:rPr>
              <a:t> </a:t>
            </a:r>
            <a:r>
              <a:rPr lang="ar-SA" sz="2000" dirty="0">
                <a:solidFill>
                  <a:srgbClr val="000000"/>
                </a:solidFill>
                <a:latin typeface="Calibri"/>
                <a:ea typeface="Calibri"/>
              </a:rPr>
              <a:t>، إذ يتعرف العامل</a:t>
            </a:r>
            <a:r>
              <a:rPr lang="ar-IQ" sz="2000" dirty="0">
                <a:solidFill>
                  <a:srgbClr val="000000"/>
                </a:solidFill>
                <a:latin typeface="Calibri"/>
                <a:ea typeface="Calibri"/>
              </a:rPr>
              <a:t>و</a:t>
            </a:r>
            <a:r>
              <a:rPr lang="ar-SA" sz="2000" dirty="0">
                <a:solidFill>
                  <a:srgbClr val="000000"/>
                </a:solidFill>
                <a:latin typeface="Calibri"/>
                <a:ea typeface="Calibri"/>
              </a:rPr>
              <a:t>ن الجدد على متطلبات اداء الوظيفة وسياسات العمل  لضمان الانسجام بين توقعاتهم عن الوظيفة وواقع الحال في المنظمة ، فضلاً عن توقعاتها عنهم ، ولعل احد اهداف إستراتيجية التطبيع الاجتماعي التنظيمي ، هي تقليل دوران العمل من خلال المحافظة على العاملين من التسرب لشتى الأسباب ، إذ ان دور هذه الإستراتيجية يمتد لأبعد من عملية الاختيار والتوظيف.</a:t>
            </a:r>
            <a:endParaRPr lang="en-US" sz="2000" dirty="0">
              <a:latin typeface="Calibri"/>
              <a:ea typeface="Calibri"/>
              <a:cs typeface="Arial"/>
            </a:endParaRPr>
          </a:p>
          <a:p>
            <a:pPr algn="r" rtl="1"/>
            <a:r>
              <a:rPr lang="ar-SA" sz="2000" dirty="0">
                <a:solidFill>
                  <a:srgbClr val="000000"/>
                </a:solidFill>
                <a:latin typeface="Calibri"/>
                <a:ea typeface="Calibri"/>
              </a:rPr>
              <a:t>حدد </a:t>
            </a:r>
            <a:r>
              <a:rPr lang="en-US" sz="2000" dirty="0">
                <a:solidFill>
                  <a:srgbClr val="000000"/>
                </a:solidFill>
                <a:latin typeface="Calibri"/>
                <a:ea typeface="Calibri"/>
                <a:cs typeface="Arial"/>
              </a:rPr>
              <a:t> ( </a:t>
            </a:r>
            <a:r>
              <a:rPr lang="en-US" sz="2000" dirty="0" err="1">
                <a:solidFill>
                  <a:srgbClr val="000000"/>
                </a:solidFill>
                <a:latin typeface="Calibri"/>
                <a:ea typeface="Calibri"/>
                <a:cs typeface="Arial"/>
              </a:rPr>
              <a:t>Sveiby</a:t>
            </a:r>
            <a:r>
              <a:rPr lang="en-US" sz="2000" dirty="0">
                <a:solidFill>
                  <a:srgbClr val="000000"/>
                </a:solidFill>
                <a:latin typeface="Calibri"/>
                <a:ea typeface="Calibri"/>
                <a:cs typeface="Arial"/>
              </a:rPr>
              <a:t> , 1997 : 12 )</a:t>
            </a:r>
            <a:r>
              <a:rPr lang="ar-SA" sz="2000" dirty="0">
                <a:solidFill>
                  <a:srgbClr val="000000"/>
                </a:solidFill>
                <a:latin typeface="Calibri"/>
                <a:ea typeface="Calibri"/>
              </a:rPr>
              <a:t> دور المنظمة في ان تجعل نفسها منظمة جذابة قدر الامكان للأشخاص الذين تحتاجهم ، فهناك محكات رئيسة تستند </a:t>
            </a:r>
            <a:r>
              <a:rPr lang="ar-IQ" sz="2000" dirty="0">
                <a:solidFill>
                  <a:srgbClr val="000000"/>
                </a:solidFill>
                <a:latin typeface="Calibri"/>
                <a:ea typeface="Calibri"/>
              </a:rPr>
              <a:t>إ</a:t>
            </a:r>
            <a:r>
              <a:rPr lang="ar-SA" sz="2000" dirty="0">
                <a:solidFill>
                  <a:srgbClr val="000000"/>
                </a:solidFill>
                <a:latin typeface="Calibri"/>
                <a:ea typeface="Calibri"/>
              </a:rPr>
              <a:t>ليها إستراتيجية الجذب والاستقطاب تتمثل بالمعرفة ، ومؤهلات المرشحين ، وقابلياتهم على تعزيز معرفتهم الخاصة ومعرفة العاملين الاخرين في المنظمة . فليس </a:t>
            </a:r>
            <a:r>
              <a:rPr lang="ar-IQ" sz="2000" dirty="0">
                <a:solidFill>
                  <a:srgbClr val="000000"/>
                </a:solidFill>
                <a:latin typeface="Calibri"/>
                <a:ea typeface="Calibri"/>
              </a:rPr>
              <a:t>ا</a:t>
            </a:r>
            <a:r>
              <a:rPr lang="ar-SA" sz="2000" dirty="0">
                <a:solidFill>
                  <a:srgbClr val="000000"/>
                </a:solidFill>
                <a:latin typeface="Calibri"/>
                <a:ea typeface="Calibri"/>
              </a:rPr>
              <a:t>لامر متوقفاً عند حدود الجذب فحسب ، بل ان الامر يتعداه إلى قدرة المنظمة على المحافظة عليهم ، إذ ان هذه المحافظة ستعطي أُكلها من خلال تداؤبية </a:t>
            </a:r>
            <a:r>
              <a:rPr lang="ar-IQ" sz="2000" dirty="0">
                <a:solidFill>
                  <a:srgbClr val="000000"/>
                </a:solidFill>
                <a:latin typeface="Calibri"/>
                <a:ea typeface="Calibri"/>
              </a:rPr>
              <a:t>ا</a:t>
            </a:r>
            <a:r>
              <a:rPr lang="ar-SA" sz="2000" dirty="0">
                <a:solidFill>
                  <a:srgbClr val="000000"/>
                </a:solidFill>
                <a:latin typeface="Calibri"/>
                <a:ea typeface="Calibri"/>
              </a:rPr>
              <a:t>عمال صناع المعرفة ،</a:t>
            </a:r>
            <a:endParaRPr lang="en-US" sz="2000" dirty="0"/>
          </a:p>
        </p:txBody>
      </p:sp>
    </p:spTree>
    <p:extLst>
      <p:ext uri="{BB962C8B-B14F-4D97-AF65-F5344CB8AC3E}">
        <p14:creationId xmlns:p14="http://schemas.microsoft.com/office/powerpoint/2010/main" val="954711000"/>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TotalTime>
  <Words>1553</Words>
  <Application>Microsoft Office PowerPoint</Application>
  <PresentationFormat>On-screen Show (4:3)</PresentationFormat>
  <Paragraphs>26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Concourse</vt:lpstr>
      <vt:lpstr>ادارة الموارد البشرية - المرحلة الثانية   كلية الادارة والاقتصاد – جامعة بغداد   المحاضرة الحادي عشر</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ادارة الموارد البشرية - المرحلة الثانية   كلية الادارة والاقتصاد – جامعة بغداد   المحاضرة الحادي عشر</dc:title>
  <dc:creator>lenovo</dc:creator>
  <cp:lastModifiedBy>lenovo</cp:lastModifiedBy>
  <cp:revision>2</cp:revision>
  <dcterms:created xsi:type="dcterms:W3CDTF">2006-08-16T00:00:00Z</dcterms:created>
  <dcterms:modified xsi:type="dcterms:W3CDTF">2018-12-01T17:34:10Z</dcterms:modified>
</cp:coreProperties>
</file>