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fontScale="90000"/>
          </a:bodyPr>
          <a:lstStyle/>
          <a:p>
            <a:pPr rtl="1">
              <a:lnSpc>
                <a:spcPct val="115000"/>
              </a:lnSpc>
              <a:spcBef>
                <a:spcPts val="0"/>
              </a:spcBef>
              <a:spcAft>
                <a:spcPts val="1000"/>
              </a:spcAft>
            </a:pPr>
            <a:r>
              <a:rPr lang="ar-SA" b="1" dirty="0">
                <a:ea typeface="Calibri"/>
                <a:cs typeface="Arial"/>
              </a:rPr>
              <a:t>ادارة الموارد البشرية - المرحلة الثانية </a:t>
            </a:r>
            <a:r>
              <a:rPr lang="en-US" sz="2800" dirty="0">
                <a:ea typeface="Calibri"/>
                <a:cs typeface="Arial"/>
              </a:rPr>
              <a:t/>
            </a:r>
            <a:br>
              <a:rPr lang="en-US" sz="2800" dirty="0">
                <a:ea typeface="Calibri"/>
                <a:cs typeface="Arial"/>
              </a:rPr>
            </a:br>
            <a:r>
              <a:rPr lang="ar-SA" b="1" dirty="0">
                <a:ea typeface="Calibri"/>
                <a:cs typeface="Arial"/>
              </a:rPr>
              <a:t> </a:t>
            </a:r>
            <a:r>
              <a:rPr lang="ar-IQ" b="1" dirty="0">
                <a:ea typeface="Calibri"/>
                <a:cs typeface="Arial"/>
              </a:rPr>
              <a:t>كلية الادارة والاقتصاد – جامعة بغداد </a:t>
            </a:r>
            <a:r>
              <a:rPr lang="en-US" sz="2800" dirty="0">
                <a:ea typeface="Calibri"/>
                <a:cs typeface="Arial"/>
              </a:rPr>
              <a:t/>
            </a:r>
            <a:br>
              <a:rPr lang="en-US" sz="2800" dirty="0">
                <a:ea typeface="Calibri"/>
                <a:cs typeface="Arial"/>
              </a:rPr>
            </a:br>
            <a:r>
              <a:rPr lang="ar-IQ" b="1" dirty="0">
                <a:ea typeface="Calibri"/>
                <a:cs typeface="Arial"/>
              </a:rPr>
              <a:t> </a:t>
            </a:r>
            <a:r>
              <a:rPr lang="ar-SA" b="1" dirty="0">
                <a:ea typeface="Calibri"/>
                <a:cs typeface="Arial"/>
              </a:rPr>
              <a:t>المحاضرة ال</a:t>
            </a:r>
            <a:r>
              <a:rPr lang="ar-IQ" b="1" dirty="0">
                <a:ea typeface="Calibri"/>
                <a:cs typeface="Arial"/>
              </a:rPr>
              <a:t>ثانية</a:t>
            </a:r>
            <a:endParaRPr lang="en-US" dirty="0"/>
          </a:p>
        </p:txBody>
      </p:sp>
      <p:sp>
        <p:nvSpPr>
          <p:cNvPr id="3" name="Subtitle 2"/>
          <p:cNvSpPr>
            <a:spLocks noGrp="1"/>
          </p:cNvSpPr>
          <p:nvPr>
            <p:ph type="subTitle" idx="1"/>
          </p:nvPr>
        </p:nvSpPr>
        <p:spPr/>
        <p:txBody>
          <a:bodyPr/>
          <a:lstStyle/>
          <a:p>
            <a:pPr rtl="1">
              <a:lnSpc>
                <a:spcPct val="115000"/>
              </a:lnSpc>
              <a:spcBef>
                <a:spcPts val="0"/>
              </a:spcBef>
              <a:spcAft>
                <a:spcPts val="1000"/>
              </a:spcAft>
            </a:pPr>
            <a:r>
              <a:rPr lang="ar-SA" b="1" dirty="0">
                <a:solidFill>
                  <a:srgbClr val="4BACC6"/>
                </a:solidFill>
                <a:ea typeface="Calibri"/>
              </a:rPr>
              <a:t>إدارة الموارد البشرية والمصطلحات البديله</a:t>
            </a:r>
            <a:endParaRPr lang="en-US" sz="2000" dirty="0">
              <a:ea typeface="Calibri"/>
              <a:cs typeface="Arial"/>
            </a:endParaRPr>
          </a:p>
          <a:p>
            <a:r>
              <a:rPr lang="ar-SA" b="1" dirty="0">
                <a:ea typeface="Calibri"/>
              </a:rPr>
              <a:t>م.م. أسرار عبدالزهرة </a:t>
            </a:r>
            <a:endParaRPr lang="en-US" dirty="0"/>
          </a:p>
        </p:txBody>
      </p:sp>
    </p:spTree>
    <p:extLst>
      <p:ext uri="{BB962C8B-B14F-4D97-AF65-F5344CB8AC3E}">
        <p14:creationId xmlns:p14="http://schemas.microsoft.com/office/powerpoint/2010/main" val="309491746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95400"/>
            <a:ext cx="7696200" cy="3416320"/>
          </a:xfrm>
          <a:prstGeom prst="rect">
            <a:avLst/>
          </a:prstGeom>
        </p:spPr>
        <p:txBody>
          <a:bodyPr wrap="square">
            <a:spAutoFit/>
          </a:bodyPr>
          <a:lstStyle/>
          <a:p>
            <a:pPr algn="r" rtl="1"/>
            <a:r>
              <a:rPr lang="en-US" sz="2400" b="1" dirty="0">
                <a:ea typeface="Calibri"/>
                <a:cs typeface="Arial"/>
              </a:rPr>
              <a:t>	</a:t>
            </a:r>
            <a:br>
              <a:rPr lang="en-US" sz="2400" b="1" dirty="0">
                <a:ea typeface="Calibri"/>
                <a:cs typeface="Arial"/>
              </a:rPr>
            </a:br>
            <a:r>
              <a:rPr lang="en-US" sz="2400" b="1" dirty="0">
                <a:solidFill>
                  <a:srgbClr val="FF0000"/>
                </a:solidFill>
                <a:ea typeface="Calibri"/>
                <a:cs typeface="Arial"/>
              </a:rPr>
              <a:t>(8) </a:t>
            </a:r>
            <a:r>
              <a:rPr lang="ar-SA" sz="2400" b="1" dirty="0">
                <a:solidFill>
                  <a:srgbClr val="FF0000"/>
                </a:solidFill>
                <a:ea typeface="Calibri"/>
              </a:rPr>
              <a:t>إدارة شؤون العاملين العموميين</a:t>
            </a:r>
            <a:r>
              <a:rPr lang="en-US" sz="2400" b="1" dirty="0">
                <a:solidFill>
                  <a:srgbClr val="FF0000"/>
                </a:solidFill>
                <a:ea typeface="Calibri"/>
                <a:cs typeface="Arial"/>
              </a:rPr>
              <a:t>: </a:t>
            </a:r>
            <a:br>
              <a:rPr lang="en-US" sz="2400" b="1" dirty="0">
                <a:solidFill>
                  <a:srgbClr val="FF0000"/>
                </a:solidFill>
                <a:ea typeface="Calibri"/>
                <a:cs typeface="Arial"/>
              </a:rPr>
            </a:br>
            <a:r>
              <a:rPr lang="ar-SA" sz="2400" b="1" dirty="0">
                <a:ea typeface="Calibri"/>
              </a:rPr>
              <a:t>يطرح هذا المصطلح عدد من الكتاب الذين ساءهم أن يتم التمايز بين الموظفين والمستخدمين والعمال على صعيد الدراسة الأكاديمية أسوة بالتمايز الذي تفرضه بعض التشريعات ونظم الخدمة المدنية في التفريق بين حقوق وامتيازات هذه الفئة ممن يعملون لدى أجهزة ومؤسسات الإدارة العامة ، وقد أخذت مصر بهذه التسمية ووضعت تشريعاتها ولوائحها على أساس التوحيد بين كل الفئات </a:t>
            </a:r>
            <a:r>
              <a:rPr lang="en-US" sz="2400" b="1" dirty="0">
                <a:ea typeface="Calibri"/>
                <a:cs typeface="Arial"/>
              </a:rPr>
              <a:t> . </a:t>
            </a:r>
            <a:r>
              <a:rPr lang="ar-SA" sz="2400" b="1" dirty="0">
                <a:ea typeface="Calibri"/>
              </a:rPr>
              <a:t>(الكبيسي ، 1980: 4 – 9)</a:t>
            </a:r>
            <a:r>
              <a:rPr lang="en-US" sz="2400" b="1" dirty="0">
                <a:ea typeface="Calibri"/>
                <a:cs typeface="Arial"/>
              </a:rPr>
              <a:t/>
            </a:r>
            <a:br>
              <a:rPr lang="en-US" sz="2400" b="1" dirty="0">
                <a:ea typeface="Calibri"/>
                <a:cs typeface="Arial"/>
              </a:rPr>
            </a:br>
            <a:endParaRPr lang="en-US" sz="2400" dirty="0"/>
          </a:p>
        </p:txBody>
      </p:sp>
    </p:spTree>
    <p:extLst>
      <p:ext uri="{BB962C8B-B14F-4D97-AF65-F5344CB8AC3E}">
        <p14:creationId xmlns:p14="http://schemas.microsoft.com/office/powerpoint/2010/main" val="127309555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3836" y="1524000"/>
            <a:ext cx="6705600" cy="3000501"/>
          </a:xfrm>
          <a:prstGeom prst="rect">
            <a:avLst/>
          </a:prstGeom>
        </p:spPr>
        <p:txBody>
          <a:bodyPr wrap="square">
            <a:spAutoFit/>
          </a:bodyPr>
          <a:lstStyle/>
          <a:p>
            <a:pPr marL="187960" marR="0" indent="269240" algn="r" rtl="1">
              <a:lnSpc>
                <a:spcPct val="115000"/>
              </a:lnSpc>
              <a:spcBef>
                <a:spcPts val="0"/>
              </a:spcBef>
              <a:spcAft>
                <a:spcPts val="1000"/>
              </a:spcAft>
              <a:tabLst>
                <a:tab pos="1054735" algn="l"/>
              </a:tabLst>
            </a:pPr>
            <a:r>
              <a:rPr lang="ar-SA" sz="2400" b="1" dirty="0">
                <a:solidFill>
                  <a:srgbClr val="FF0000"/>
                </a:solidFill>
                <a:ea typeface="Calibri"/>
              </a:rPr>
              <a:t>الخلاصة</a:t>
            </a:r>
            <a:r>
              <a:rPr lang="en-US" sz="2400" b="1" dirty="0">
                <a:solidFill>
                  <a:srgbClr val="FF0000"/>
                </a:solidFill>
                <a:ea typeface="Calibri"/>
                <a:cs typeface="Arial"/>
              </a:rPr>
              <a:t>: </a:t>
            </a:r>
            <a:r>
              <a:rPr lang="en-US" sz="2400" b="1" dirty="0">
                <a:ea typeface="Calibri"/>
                <a:cs typeface="Arial"/>
              </a:rPr>
              <a:t/>
            </a:r>
            <a:br>
              <a:rPr lang="en-US" sz="2400" b="1" dirty="0">
                <a:ea typeface="Calibri"/>
                <a:cs typeface="Arial"/>
              </a:rPr>
            </a:br>
            <a:r>
              <a:rPr lang="ar-SA" sz="2400" b="1" dirty="0">
                <a:ea typeface="Calibri"/>
              </a:rPr>
              <a:t>اختلاف التسميات للإدارة المعنية بشئون العاملين مرده إلى</a:t>
            </a:r>
            <a:endParaRPr lang="en-US" sz="2400" dirty="0">
              <a:ea typeface="Calibri"/>
              <a:cs typeface="Arial"/>
            </a:endParaRPr>
          </a:p>
          <a:p>
            <a:pPr marL="342900" marR="0" lvl="0" indent="-342900" algn="r" rtl="1">
              <a:lnSpc>
                <a:spcPct val="115000"/>
              </a:lnSpc>
              <a:spcBef>
                <a:spcPts val="0"/>
              </a:spcBef>
              <a:spcAft>
                <a:spcPts val="1000"/>
              </a:spcAft>
              <a:buFont typeface="Wingdings"/>
              <a:buChar char=""/>
            </a:pPr>
            <a:r>
              <a:rPr lang="ar-SA" sz="2400" b="1" dirty="0">
                <a:ea typeface="Calibri"/>
              </a:rPr>
              <a:t>تباين وجهات النظر من باحث لآخر ومن دولة لأخرى</a:t>
            </a:r>
            <a:r>
              <a:rPr lang="en-US" sz="2400" b="1" dirty="0">
                <a:ea typeface="Calibri"/>
                <a:cs typeface="Arial"/>
              </a:rPr>
              <a:t>.</a:t>
            </a:r>
            <a:endParaRPr lang="en-US" sz="2400" dirty="0">
              <a:ea typeface="Calibri"/>
              <a:cs typeface="Arial"/>
            </a:endParaRPr>
          </a:p>
          <a:p>
            <a:pPr marL="342900" marR="0" lvl="0" indent="-342900" algn="r" rtl="1">
              <a:lnSpc>
                <a:spcPct val="115000"/>
              </a:lnSpc>
              <a:spcBef>
                <a:spcPts val="0"/>
              </a:spcBef>
              <a:spcAft>
                <a:spcPts val="1000"/>
              </a:spcAft>
              <a:buFont typeface="Wingdings"/>
              <a:buChar char=""/>
            </a:pPr>
            <a:r>
              <a:rPr lang="ar-SA" sz="2400" b="1" dirty="0">
                <a:ea typeface="Calibri"/>
              </a:rPr>
              <a:t>تباين الثقافات والاتجاه القانوني</a:t>
            </a:r>
            <a:endParaRPr lang="en-US" sz="2400" dirty="0">
              <a:ea typeface="Calibri"/>
              <a:cs typeface="Arial"/>
            </a:endParaRPr>
          </a:p>
          <a:p>
            <a:pPr marL="342900" marR="0" lvl="0" indent="-342900" algn="r" rtl="1">
              <a:lnSpc>
                <a:spcPct val="115000"/>
              </a:lnSpc>
              <a:spcBef>
                <a:spcPts val="0"/>
              </a:spcBef>
              <a:spcAft>
                <a:spcPts val="1000"/>
              </a:spcAft>
              <a:buFont typeface="Wingdings"/>
              <a:buChar char=""/>
            </a:pPr>
            <a:r>
              <a:rPr lang="ar-SA" sz="2400" b="1" dirty="0">
                <a:ea typeface="Calibri"/>
              </a:rPr>
              <a:t>التطورات الزمنية</a:t>
            </a:r>
            <a:r>
              <a:rPr lang="en-US" sz="2400" b="1" dirty="0">
                <a:ea typeface="Calibri"/>
                <a:cs typeface="Arial"/>
              </a:rPr>
              <a:t>.</a:t>
            </a:r>
            <a:br>
              <a:rPr lang="en-US" sz="2400" b="1" dirty="0">
                <a:ea typeface="Calibri"/>
                <a:cs typeface="Arial"/>
              </a:rPr>
            </a:br>
            <a:endParaRPr lang="en-US" sz="2400" dirty="0">
              <a:ea typeface="Calibri"/>
              <a:cs typeface="Arial"/>
            </a:endParaRPr>
          </a:p>
        </p:txBody>
      </p:sp>
    </p:spTree>
    <p:extLst>
      <p:ext uri="{BB962C8B-B14F-4D97-AF65-F5344CB8AC3E}">
        <p14:creationId xmlns:p14="http://schemas.microsoft.com/office/powerpoint/2010/main" val="189254883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152993"/>
            <a:ext cx="7239000" cy="5161798"/>
          </a:xfrm>
          <a:prstGeom prst="rect">
            <a:avLst/>
          </a:prstGeom>
        </p:spPr>
        <p:txBody>
          <a:bodyPr wrap="square">
            <a:spAutoFit/>
          </a:bodyPr>
          <a:lstStyle/>
          <a:p>
            <a:pPr marL="187960" marR="0" indent="269240" algn="r" rtl="1">
              <a:lnSpc>
                <a:spcPct val="115000"/>
              </a:lnSpc>
              <a:spcBef>
                <a:spcPts val="0"/>
              </a:spcBef>
              <a:spcAft>
                <a:spcPts val="1000"/>
              </a:spcAft>
            </a:pPr>
            <a:r>
              <a:rPr lang="ar-SA" sz="2400" b="1" dirty="0">
                <a:ea typeface="Calibri"/>
              </a:rPr>
              <a:t>إن العمل في الوزارات والدوائر الحكومية والذي يطلق عليه اسم</a:t>
            </a:r>
            <a:r>
              <a:rPr lang="en-US" sz="2400" b="1" dirty="0">
                <a:ea typeface="Calibri"/>
                <a:cs typeface="Arial"/>
              </a:rPr>
              <a:t> "</a:t>
            </a:r>
            <a:r>
              <a:rPr lang="ar-SA" sz="2400" b="1" dirty="0">
                <a:ea typeface="Calibri"/>
              </a:rPr>
              <a:t>الوظيفة العامة</a:t>
            </a:r>
            <a:r>
              <a:rPr lang="en-US" sz="2400" b="1" dirty="0">
                <a:ea typeface="Calibri"/>
                <a:cs typeface="Arial"/>
              </a:rPr>
              <a:t>" </a:t>
            </a:r>
            <a:r>
              <a:rPr lang="ar-SA" sz="2400" b="1" dirty="0">
                <a:ea typeface="Calibri"/>
              </a:rPr>
              <a:t>في بعض الأنظمة القانونية واسم</a:t>
            </a:r>
            <a:r>
              <a:rPr lang="en-US" sz="2400" b="1" dirty="0">
                <a:ea typeface="Calibri"/>
                <a:cs typeface="Arial"/>
              </a:rPr>
              <a:t> "</a:t>
            </a:r>
            <a:r>
              <a:rPr lang="ar-SA" sz="2400" b="1" dirty="0">
                <a:ea typeface="Calibri"/>
              </a:rPr>
              <a:t>الخدمة المدنية</a:t>
            </a:r>
            <a:r>
              <a:rPr lang="en-US" sz="2400" b="1" dirty="0">
                <a:ea typeface="Calibri"/>
                <a:cs typeface="Arial"/>
              </a:rPr>
              <a:t>" </a:t>
            </a:r>
            <a:r>
              <a:rPr lang="ar-SA" sz="2400" b="1" dirty="0">
                <a:ea typeface="Calibri"/>
              </a:rPr>
              <a:t>في أنظمة أخرى هو من الحقوق السياسية التي يختص بممارستها مواطنو الدولة دون غيرهم.</a:t>
            </a:r>
            <a:r>
              <a:rPr lang="en-US" sz="2400" b="1" dirty="0">
                <a:ea typeface="Calibri"/>
                <a:cs typeface="Arial"/>
              </a:rPr>
              <a:t> </a:t>
            </a:r>
            <a:br>
              <a:rPr lang="en-US" sz="2400" b="1" dirty="0">
                <a:ea typeface="Calibri"/>
                <a:cs typeface="Arial"/>
              </a:rPr>
            </a:br>
            <a:r>
              <a:rPr lang="ar-SA" sz="2400" b="1" dirty="0">
                <a:ea typeface="Calibri"/>
              </a:rPr>
              <a:t>و تثير تسمية المادة المتعلقة بإدارة الجانب البشري نقاشاً بين المعنيين بها والذي يعكس وجهات نظر مختلفة حولها، وما يجعلنا نلاحظ اختلاف التسميات ربما تكون الترجمة الحرفية في المسميات الأجنبية إلى ما يقابلها باللغة العربية إحدى أسباب هذا الاختلاف</a:t>
            </a:r>
            <a:r>
              <a:rPr lang="en-US" sz="2400" b="1" dirty="0">
                <a:ea typeface="Calibri"/>
                <a:cs typeface="Arial"/>
              </a:rPr>
              <a:t>.</a:t>
            </a:r>
            <a:br>
              <a:rPr lang="en-US" sz="2400" b="1" dirty="0">
                <a:ea typeface="Calibri"/>
                <a:cs typeface="Arial"/>
              </a:rPr>
            </a:br>
            <a:r>
              <a:rPr lang="ar-SA" sz="2400" b="1" dirty="0">
                <a:ea typeface="Calibri"/>
              </a:rPr>
              <a:t>وكما أن تباين التسميات المعمول بها من قبل الأقطار العربية التي خضعت لتأثير نظم أجنبية متباينة هي الأخرى مصدراً لتعدد المصطلحات المطروحة. وفيما يلي عرض لأهم المصطلحات الشائعة الاستعمال</a:t>
            </a:r>
            <a:r>
              <a:rPr lang="en-US" sz="2400" b="1" dirty="0">
                <a:ea typeface="Calibri"/>
                <a:cs typeface="Arial"/>
              </a:rPr>
              <a:t> : </a:t>
            </a:r>
            <a:endParaRPr lang="en-US" sz="2400" dirty="0">
              <a:ea typeface="Calibri"/>
              <a:cs typeface="Arial"/>
            </a:endParaRPr>
          </a:p>
        </p:txBody>
      </p:sp>
    </p:spTree>
    <p:extLst>
      <p:ext uri="{BB962C8B-B14F-4D97-AF65-F5344CB8AC3E}">
        <p14:creationId xmlns:p14="http://schemas.microsoft.com/office/powerpoint/2010/main" val="365947277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136339"/>
            <a:ext cx="7620000" cy="2677656"/>
          </a:xfrm>
          <a:prstGeom prst="rect">
            <a:avLst/>
          </a:prstGeom>
        </p:spPr>
        <p:txBody>
          <a:bodyPr wrap="square">
            <a:spAutoFit/>
          </a:bodyPr>
          <a:lstStyle/>
          <a:p>
            <a:pPr algn="r"/>
            <a:r>
              <a:rPr lang="ar-SA" sz="2400" b="1" dirty="0" smtClean="0">
                <a:solidFill>
                  <a:srgbClr val="FF0000"/>
                </a:solidFill>
                <a:ea typeface="Calibri"/>
              </a:rPr>
              <a:t>إدارة </a:t>
            </a:r>
            <a:r>
              <a:rPr lang="ar-SA" sz="2400" b="1" dirty="0">
                <a:solidFill>
                  <a:srgbClr val="FF0000"/>
                </a:solidFill>
                <a:ea typeface="Calibri"/>
              </a:rPr>
              <a:t>الأفراد</a:t>
            </a:r>
            <a:r>
              <a:rPr lang="en-US" sz="2400" b="1" dirty="0">
                <a:solidFill>
                  <a:srgbClr val="FF0000"/>
                </a:solidFill>
                <a:ea typeface="Calibri"/>
                <a:cs typeface="Arial"/>
              </a:rPr>
              <a:t>: </a:t>
            </a:r>
            <a:r>
              <a:rPr lang="en-US" sz="2400" b="1" dirty="0">
                <a:ea typeface="Calibri"/>
                <a:cs typeface="Arial"/>
              </a:rPr>
              <a:t/>
            </a:r>
            <a:br>
              <a:rPr lang="en-US" sz="2400" b="1" dirty="0">
                <a:ea typeface="Calibri"/>
                <a:cs typeface="Arial"/>
              </a:rPr>
            </a:br>
            <a:r>
              <a:rPr lang="ar-SA" sz="2400" b="1" dirty="0">
                <a:ea typeface="Calibri"/>
              </a:rPr>
              <a:t>وهذه التسمية مترجمة من المصطلح</a:t>
            </a:r>
            <a:r>
              <a:rPr lang="en-US" sz="2400" b="1" dirty="0">
                <a:ea typeface="Calibri"/>
                <a:cs typeface="Arial"/>
              </a:rPr>
              <a:t> (Personal Management) </a:t>
            </a:r>
            <a:r>
              <a:rPr lang="ar-SA" sz="2400" b="1" dirty="0">
                <a:ea typeface="Calibri"/>
              </a:rPr>
              <a:t>والذي ظهر أول ما ظهر في المشاريع الخاصة في أمريكا حين بدأ التأكيد ينصب على الطاقات البشرية وضرورة الاهتمام وتحسين اختيارها وإحلالها في مواقعها المناسبة بعد أن زادت مشاكل العمال وكثرت إضراباتهم وقوي نفوذ النقابات وصارت المفاوضات والمساومات والتحكيم في المنازعات تستحوذ على معظم وقت الإدارة</a:t>
            </a:r>
            <a:r>
              <a:rPr lang="en-US" sz="2400" b="1" dirty="0">
                <a:ea typeface="Calibri"/>
                <a:cs typeface="Arial"/>
              </a:rPr>
              <a:t>.</a:t>
            </a:r>
            <a:endParaRPr lang="en-US" sz="2400" dirty="0"/>
          </a:p>
        </p:txBody>
      </p:sp>
    </p:spTree>
    <p:extLst>
      <p:ext uri="{BB962C8B-B14F-4D97-AF65-F5344CB8AC3E}">
        <p14:creationId xmlns:p14="http://schemas.microsoft.com/office/powerpoint/2010/main" val="322906825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274838"/>
            <a:ext cx="7239000" cy="2677656"/>
          </a:xfrm>
          <a:prstGeom prst="rect">
            <a:avLst/>
          </a:prstGeom>
        </p:spPr>
        <p:txBody>
          <a:bodyPr wrap="square">
            <a:spAutoFit/>
          </a:bodyPr>
          <a:lstStyle/>
          <a:p>
            <a:pPr algn="r" rtl="1"/>
            <a:r>
              <a:rPr lang="en-US" sz="2400" b="1" dirty="0">
                <a:solidFill>
                  <a:srgbClr val="FF0000"/>
                </a:solidFill>
                <a:ea typeface="Calibri"/>
                <a:cs typeface="Arial"/>
              </a:rPr>
              <a:t>(2)</a:t>
            </a:r>
            <a:r>
              <a:rPr lang="en-US" sz="2400" b="1" dirty="0">
                <a:ea typeface="Calibri"/>
                <a:cs typeface="Arial"/>
              </a:rPr>
              <a:t> </a:t>
            </a:r>
            <a:r>
              <a:rPr lang="ar-SA" sz="2400" b="1" dirty="0">
                <a:solidFill>
                  <a:srgbClr val="FF0000"/>
                </a:solidFill>
                <a:ea typeface="Calibri"/>
              </a:rPr>
              <a:t>إدارة الأفراد والعلاقات الصناعية</a:t>
            </a:r>
            <a:r>
              <a:rPr lang="en-US" sz="2400" b="1" dirty="0">
                <a:ea typeface="Calibri"/>
                <a:cs typeface="Arial"/>
              </a:rPr>
              <a:t>: </a:t>
            </a:r>
            <a:br>
              <a:rPr lang="en-US" sz="2400" b="1" dirty="0">
                <a:ea typeface="Calibri"/>
                <a:cs typeface="Arial"/>
              </a:rPr>
            </a:br>
            <a:r>
              <a:rPr lang="ar-SA" sz="2400" b="1" dirty="0">
                <a:ea typeface="Calibri"/>
              </a:rPr>
              <a:t>وهي انعكاس لواقع مواجهة التحالفات بين العمال من مختلف مجالات الصناعة ضمن نقابات واتحادات مهنية لتمكنهم من التفاوض والمساومة وعقد الاتفاقيات مع أرباب العمل وخاصة وان ظروف العمل بالبيئة الصناعية كانت في مطلع القرن العشرين في مقدمة القضايا التي كثرت حولها المنازعات واشتد حولها الخلاف ،وهذه التسمية أكثر تخصصاً في إطار القطاع الخاص وإدارة الأفراد</a:t>
            </a:r>
            <a:r>
              <a:rPr lang="en-US" sz="2400" b="1" dirty="0">
                <a:ea typeface="Calibri"/>
                <a:cs typeface="Arial"/>
              </a:rPr>
              <a:t>.</a:t>
            </a:r>
            <a:endParaRPr lang="en-US" sz="2400" dirty="0"/>
          </a:p>
        </p:txBody>
      </p:sp>
    </p:spTree>
    <p:extLst>
      <p:ext uri="{BB962C8B-B14F-4D97-AF65-F5344CB8AC3E}">
        <p14:creationId xmlns:p14="http://schemas.microsoft.com/office/powerpoint/2010/main" val="307663381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327" y="1295400"/>
            <a:ext cx="8001000" cy="3462871"/>
          </a:xfrm>
          <a:prstGeom prst="rect">
            <a:avLst/>
          </a:prstGeom>
        </p:spPr>
        <p:txBody>
          <a:bodyPr wrap="square">
            <a:spAutoFit/>
          </a:bodyPr>
          <a:lstStyle/>
          <a:p>
            <a:pPr marL="187960" marR="0" indent="269240" algn="r" rtl="1">
              <a:lnSpc>
                <a:spcPct val="115000"/>
              </a:lnSpc>
              <a:spcBef>
                <a:spcPts val="0"/>
              </a:spcBef>
              <a:spcAft>
                <a:spcPts val="1000"/>
              </a:spcAft>
            </a:pPr>
            <a:r>
              <a:rPr lang="en-US" sz="2400" b="1" dirty="0">
                <a:ea typeface="Calibri"/>
                <a:cs typeface="Arial"/>
              </a:rPr>
              <a:t/>
            </a:r>
            <a:br>
              <a:rPr lang="en-US" sz="2400" b="1" dirty="0">
                <a:ea typeface="Calibri"/>
                <a:cs typeface="Arial"/>
              </a:rPr>
            </a:br>
            <a:r>
              <a:rPr lang="en-US" sz="2400" b="1" dirty="0">
                <a:solidFill>
                  <a:srgbClr val="FF0000"/>
                </a:solidFill>
                <a:ea typeface="Calibri"/>
                <a:cs typeface="Arial"/>
              </a:rPr>
              <a:t>(3)</a:t>
            </a:r>
            <a:r>
              <a:rPr lang="en-US" sz="2400" b="1" dirty="0">
                <a:ea typeface="Calibri"/>
                <a:cs typeface="Arial"/>
              </a:rPr>
              <a:t> </a:t>
            </a:r>
            <a:r>
              <a:rPr lang="ar-SA" sz="2400" b="1" dirty="0">
                <a:solidFill>
                  <a:srgbClr val="FF0000"/>
                </a:solidFill>
                <a:ea typeface="Calibri"/>
              </a:rPr>
              <a:t>إدارة الأفراد والعلاقات الإنسانية</a:t>
            </a:r>
            <a:r>
              <a:rPr lang="en-US" sz="2400" b="1" dirty="0">
                <a:solidFill>
                  <a:srgbClr val="FF0000"/>
                </a:solidFill>
                <a:ea typeface="Calibri"/>
                <a:cs typeface="Arial"/>
              </a:rPr>
              <a:t>: </a:t>
            </a:r>
            <a:r>
              <a:rPr lang="en-US" sz="2400" b="1" dirty="0">
                <a:ea typeface="Calibri"/>
                <a:cs typeface="Arial"/>
              </a:rPr>
              <a:t/>
            </a:r>
            <a:br>
              <a:rPr lang="en-US" sz="2400" b="1" dirty="0">
                <a:ea typeface="Calibri"/>
                <a:cs typeface="Arial"/>
              </a:rPr>
            </a:br>
            <a:r>
              <a:rPr lang="ar-SA" sz="2400" b="1" dirty="0">
                <a:ea typeface="Calibri"/>
              </a:rPr>
              <a:t>ويرجع هذا الربط بين الأفراد والعلاقات الإنسانية إلى الضجة الكبرى التي أحدثتها تجارب هوثرن وما تمخضت عنه من مفاهيم ونظريات عن أهمية العلاقات اللارسمية وعلى معنويات العمال ورغباتهم وتلبية احتياجاتهم وخلق الحوافز الذاتية لديهم وخلق الرغبة والدافع لديهم من خلال المشاركة الفعالة في القرارات والاحترام المتبادل للآراء وإشاعة جو تعاوني بعيداً عن الرقابة المباشرة او التلويح بالعقاب والفصل</a:t>
            </a:r>
            <a:r>
              <a:rPr lang="en-US" sz="2400" b="1" dirty="0">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2134409971"/>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0"/>
            <a:ext cx="7848600" cy="3046988"/>
          </a:xfrm>
          <a:prstGeom prst="rect">
            <a:avLst/>
          </a:prstGeom>
        </p:spPr>
        <p:txBody>
          <a:bodyPr wrap="square">
            <a:spAutoFit/>
          </a:bodyPr>
          <a:lstStyle/>
          <a:p>
            <a:pPr algn="r" rtl="1"/>
            <a:r>
              <a:rPr lang="en-US" sz="2400" b="1" dirty="0">
                <a:solidFill>
                  <a:srgbClr val="FF0000"/>
                </a:solidFill>
                <a:ea typeface="Calibri"/>
                <a:cs typeface="Arial"/>
              </a:rPr>
              <a:t>(4)</a:t>
            </a:r>
            <a:r>
              <a:rPr lang="en-US" sz="2400" b="1" dirty="0">
                <a:ea typeface="Calibri"/>
                <a:cs typeface="Arial"/>
              </a:rPr>
              <a:t> </a:t>
            </a:r>
            <a:r>
              <a:rPr lang="ar-SA" sz="2400" b="1" dirty="0">
                <a:solidFill>
                  <a:srgbClr val="FF0000"/>
                </a:solidFill>
                <a:ea typeface="Calibri"/>
              </a:rPr>
              <a:t>إدارة الأفراد والعلاقات العامة</a:t>
            </a:r>
            <a:r>
              <a:rPr lang="en-US" sz="2400" b="1" dirty="0">
                <a:solidFill>
                  <a:srgbClr val="FF0000"/>
                </a:solidFill>
                <a:ea typeface="Calibri"/>
                <a:cs typeface="Arial"/>
              </a:rPr>
              <a:t>: </a:t>
            </a:r>
            <a:r>
              <a:rPr lang="en-US" sz="2400" b="1" dirty="0">
                <a:ea typeface="Calibri"/>
                <a:cs typeface="Arial"/>
              </a:rPr>
              <a:t/>
            </a:r>
            <a:br>
              <a:rPr lang="en-US" sz="2400" b="1" dirty="0">
                <a:ea typeface="Calibri"/>
                <a:cs typeface="Arial"/>
              </a:rPr>
            </a:br>
            <a:r>
              <a:rPr lang="ar-SA" sz="2400" b="1" dirty="0">
                <a:ea typeface="Calibri"/>
              </a:rPr>
              <a:t>ويرجع أنصار هذه التسمية الداعية إلى الربط بين إدارة الأفراد والعلاقات العامة إلى أن العاملين بالمشروع هم أولى من غيرهم من فئات الجمهور للتعامل معه من حيث الاهتمام بكسب ثقتهم واجتذابهم وتحقيق رضاهم باعتبارهم أنهم سيكونون بمثابة السفراء الذين يمثلون المشروع بالخارج، وكأفراد لهم حقوق وعليهم واجبات وأن الربط من شأنه أن يساعد على بناء الطاقة البشرية الكفؤة والمؤهلة أولا وعلى شحنها بالطاقة المعنوية الكفيلة بتعبئتها وتجنيدها لصالح المشروع والمجتمع ثانياً</a:t>
            </a:r>
            <a:r>
              <a:rPr lang="en-US" sz="2400" b="1" dirty="0">
                <a:ea typeface="Calibri"/>
                <a:cs typeface="Arial"/>
              </a:rPr>
              <a:t> .</a:t>
            </a:r>
            <a:endParaRPr lang="en-US" sz="2400" dirty="0"/>
          </a:p>
        </p:txBody>
      </p:sp>
    </p:spTree>
    <p:extLst>
      <p:ext uri="{BB962C8B-B14F-4D97-AF65-F5344CB8AC3E}">
        <p14:creationId xmlns:p14="http://schemas.microsoft.com/office/powerpoint/2010/main" val="111269042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443841"/>
            <a:ext cx="7391400" cy="4154984"/>
          </a:xfrm>
          <a:prstGeom prst="rect">
            <a:avLst/>
          </a:prstGeom>
        </p:spPr>
        <p:txBody>
          <a:bodyPr wrap="square">
            <a:spAutoFit/>
          </a:bodyPr>
          <a:lstStyle/>
          <a:p>
            <a:pPr algn="r" rtl="1"/>
            <a:r>
              <a:rPr lang="en-US" sz="2400" b="1" dirty="0">
                <a:solidFill>
                  <a:srgbClr val="FF0000"/>
                </a:solidFill>
                <a:ea typeface="Calibri"/>
                <a:cs typeface="Arial"/>
              </a:rPr>
              <a:t>(5) </a:t>
            </a:r>
            <a:r>
              <a:rPr lang="ar-SA" sz="2400" b="1" dirty="0">
                <a:solidFill>
                  <a:srgbClr val="FF0000"/>
                </a:solidFill>
                <a:ea typeface="Calibri"/>
              </a:rPr>
              <a:t>إدارة الخدمة المدنية</a:t>
            </a:r>
            <a:r>
              <a:rPr lang="en-US" sz="2400" b="1" dirty="0">
                <a:solidFill>
                  <a:srgbClr val="FF0000"/>
                </a:solidFill>
                <a:ea typeface="Calibri"/>
                <a:cs typeface="Arial"/>
              </a:rPr>
              <a:t>: </a:t>
            </a:r>
            <a:r>
              <a:rPr lang="en-US" sz="2400" b="1" dirty="0">
                <a:ea typeface="Calibri"/>
                <a:cs typeface="Arial"/>
              </a:rPr>
              <a:t/>
            </a:r>
            <a:br>
              <a:rPr lang="en-US" sz="2400" b="1" dirty="0">
                <a:ea typeface="Calibri"/>
                <a:cs typeface="Arial"/>
              </a:rPr>
            </a:br>
            <a:r>
              <a:rPr lang="ar-SA" sz="2400" b="1" dirty="0">
                <a:ea typeface="Calibri"/>
              </a:rPr>
              <a:t>ظهرت هذه التسمية في الأجهزة الحكومية الرسمية إثر حركات الإصلاح الإداري المتعاقبة التي نادت بضرورة الاعتناء بشئون العاملين في القطاع الحكومي وقد أعطيت هذه التسمية (خدمة) نظراً للطابع الخدمي الذي يتميز به القطاع الحكومي عن القطاع الخاص أو الصناعي وأعطيت تسمية مدنية للتمييز بين العاملين في الأجهزة المدنية وأولئك العاملين في الخدمة العسكرية فشاعت هذه التسمية (إدارة الخدمة المدنية)</a:t>
            </a:r>
            <a:r>
              <a:rPr lang="en-US" sz="2400" b="1" dirty="0">
                <a:ea typeface="Calibri"/>
                <a:cs typeface="Arial"/>
              </a:rPr>
              <a:t>.</a:t>
            </a:r>
            <a:br>
              <a:rPr lang="en-US" sz="2400" b="1" dirty="0">
                <a:ea typeface="Calibri"/>
                <a:cs typeface="Arial"/>
              </a:rPr>
            </a:br>
            <a:r>
              <a:rPr lang="ar-SA" sz="2400" b="1" dirty="0">
                <a:ea typeface="Calibri"/>
              </a:rPr>
              <a:t>وقد شاع لفظ إدارة الخدمة المدنية على تطبيقات الإدارة الحكومية المتعلقة بشئون العاملين ومنها انتشرت إلى مختلف الأقطار وخاصة النامية، والتي خضعت للسيطرة الإنجليزية وتعتبر منشورات المنظمة العربية للعلوم الإدارية التابعة لجامعة الدول العربية من أهم ما كتب في هذا المجال</a:t>
            </a:r>
            <a:r>
              <a:rPr lang="en-US" sz="2400" b="1" dirty="0">
                <a:ea typeface="Calibri"/>
                <a:cs typeface="Arial"/>
              </a:rPr>
              <a:t>.</a:t>
            </a:r>
            <a:endParaRPr lang="en-US" sz="2400" dirty="0"/>
          </a:p>
        </p:txBody>
      </p:sp>
    </p:spTree>
    <p:extLst>
      <p:ext uri="{BB962C8B-B14F-4D97-AF65-F5344CB8AC3E}">
        <p14:creationId xmlns:p14="http://schemas.microsoft.com/office/powerpoint/2010/main" val="1112949355"/>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4727" y="1600200"/>
            <a:ext cx="7010400" cy="3038139"/>
          </a:xfrm>
          <a:prstGeom prst="rect">
            <a:avLst/>
          </a:prstGeom>
        </p:spPr>
        <p:txBody>
          <a:bodyPr wrap="square">
            <a:spAutoFit/>
          </a:bodyPr>
          <a:lstStyle/>
          <a:p>
            <a:pPr marL="187960" marR="0" indent="269240" algn="r" rtl="1">
              <a:lnSpc>
                <a:spcPct val="115000"/>
              </a:lnSpc>
              <a:spcBef>
                <a:spcPts val="0"/>
              </a:spcBef>
              <a:spcAft>
                <a:spcPts val="1000"/>
              </a:spcAft>
            </a:pPr>
            <a:r>
              <a:rPr lang="en-US" sz="2400" b="1" dirty="0">
                <a:ea typeface="Calibri"/>
                <a:cs typeface="Arial"/>
              </a:rPr>
              <a:t/>
            </a:r>
            <a:br>
              <a:rPr lang="en-US" sz="2400" b="1" dirty="0">
                <a:ea typeface="Calibri"/>
                <a:cs typeface="Arial"/>
              </a:rPr>
            </a:br>
            <a:r>
              <a:rPr lang="en-US" sz="2400" b="1" dirty="0">
                <a:solidFill>
                  <a:srgbClr val="FF0000"/>
                </a:solidFill>
                <a:ea typeface="Calibri"/>
                <a:cs typeface="Arial"/>
              </a:rPr>
              <a:t>(6) </a:t>
            </a:r>
            <a:r>
              <a:rPr lang="ar-SA" sz="2400" b="1" dirty="0">
                <a:solidFill>
                  <a:srgbClr val="FF0000"/>
                </a:solidFill>
                <a:ea typeface="Calibri"/>
              </a:rPr>
              <a:t>إدارة الوظيفة العامة</a:t>
            </a:r>
            <a:r>
              <a:rPr lang="en-US" sz="2400" b="1" dirty="0">
                <a:solidFill>
                  <a:srgbClr val="FF0000"/>
                </a:solidFill>
                <a:ea typeface="Calibri"/>
                <a:cs typeface="Arial"/>
              </a:rPr>
              <a:t>: </a:t>
            </a:r>
            <a:r>
              <a:rPr lang="en-US" sz="2400" b="1" dirty="0">
                <a:ea typeface="Calibri"/>
                <a:cs typeface="Arial"/>
              </a:rPr>
              <a:t/>
            </a:r>
            <a:br>
              <a:rPr lang="en-US" sz="2400" b="1" dirty="0">
                <a:ea typeface="Calibri"/>
                <a:cs typeface="Arial"/>
              </a:rPr>
            </a:br>
            <a:r>
              <a:rPr lang="ar-SA" sz="2400" b="1" dirty="0">
                <a:ea typeface="Calibri"/>
              </a:rPr>
              <a:t>وهذه التسمية مترجمة من مصطلح فرنسي وذلك لما حظيت به الوظائف العامة في فرنسا من اهتمام منذ قيام الثورة الفرنسية وقد تعكس هذه التسمية البعد القانوني الذي أكده الفقهاء ورجال القضاء الإداري الفرنسي، وقد تأثر أغلب الدارسين العرب ممن تخصصوا في القانون في الجامعات الفرنسية</a:t>
            </a:r>
            <a:r>
              <a:rPr lang="en-US" sz="2400" b="1" dirty="0">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741492556"/>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7620000" cy="5161798"/>
          </a:xfrm>
          <a:prstGeom prst="rect">
            <a:avLst/>
          </a:prstGeom>
        </p:spPr>
        <p:txBody>
          <a:bodyPr wrap="square">
            <a:spAutoFit/>
          </a:bodyPr>
          <a:lstStyle/>
          <a:p>
            <a:pPr marL="187960" marR="0" indent="269240" algn="r" rtl="1">
              <a:lnSpc>
                <a:spcPct val="115000"/>
              </a:lnSpc>
              <a:spcBef>
                <a:spcPts val="0"/>
              </a:spcBef>
              <a:spcAft>
                <a:spcPts val="1000"/>
              </a:spcAft>
            </a:pPr>
            <a:r>
              <a:rPr lang="en-US" sz="2400" b="1" dirty="0">
                <a:ea typeface="Calibri"/>
                <a:cs typeface="Arial"/>
              </a:rPr>
              <a:t/>
            </a:r>
            <a:br>
              <a:rPr lang="en-US" sz="2400" b="1" dirty="0">
                <a:ea typeface="Calibri"/>
                <a:cs typeface="Arial"/>
              </a:rPr>
            </a:br>
            <a:r>
              <a:rPr lang="en-US" sz="2400" b="1" dirty="0">
                <a:solidFill>
                  <a:srgbClr val="FF0000"/>
                </a:solidFill>
                <a:ea typeface="Calibri"/>
                <a:cs typeface="Arial"/>
              </a:rPr>
              <a:t>(7) </a:t>
            </a:r>
            <a:r>
              <a:rPr lang="ar-SA" sz="2400" b="1" dirty="0">
                <a:solidFill>
                  <a:srgbClr val="FF0000"/>
                </a:solidFill>
                <a:ea typeface="Calibri"/>
              </a:rPr>
              <a:t>إدارة القوى العاملة</a:t>
            </a:r>
            <a:r>
              <a:rPr lang="en-US" sz="2400" b="1" dirty="0">
                <a:solidFill>
                  <a:srgbClr val="FF0000"/>
                </a:solidFill>
                <a:ea typeface="Calibri"/>
                <a:cs typeface="Arial"/>
              </a:rPr>
              <a:t>: </a:t>
            </a:r>
            <a:r>
              <a:rPr lang="en-US" sz="2400" b="1" dirty="0">
                <a:ea typeface="Calibri"/>
                <a:cs typeface="Arial"/>
              </a:rPr>
              <a:t/>
            </a:r>
            <a:br>
              <a:rPr lang="en-US" sz="2400" b="1" dirty="0">
                <a:ea typeface="Calibri"/>
                <a:cs typeface="Arial"/>
              </a:rPr>
            </a:br>
            <a:r>
              <a:rPr lang="ar-SA" sz="2400" b="1" dirty="0">
                <a:ea typeface="Calibri"/>
              </a:rPr>
              <a:t>بدأت تسميات جديدة أخرى تظهر بعد أن أوضحت بعض الدراسات الاقتصادية والسكانية وأهمية التمييز بين فئات متعددة من القوى البشرية المتواجدة مثل( فئة الأطفال ـ فئة الشباب ـ فئة العاملين ـ فئة المشتغلين ـ فئة العاجزين</a:t>
            </a:r>
            <a:r>
              <a:rPr lang="en-US" sz="2400" b="1" dirty="0">
                <a:ea typeface="Calibri"/>
                <a:cs typeface="Arial"/>
              </a:rPr>
              <a:t>) </a:t>
            </a:r>
            <a:r>
              <a:rPr lang="ar-SA" sz="2400" b="1" dirty="0">
                <a:ea typeface="Calibri"/>
              </a:rPr>
              <a:t>وهكذا بدأ مصطلح القوى العاملة يشيع استعماله لتمييز هذه الفئة السكانية عن غيرها وخاصة القوي العاطلة والقوى العاجزة لأغراض التخطيط للقوى العاملة وتحديد الاحتياجات المستقبلية من المتخصصين في مختلف الحقول وتطويرها أو تدربيها </a:t>
            </a:r>
            <a:r>
              <a:rPr lang="en-US" sz="2400" b="1" dirty="0">
                <a:ea typeface="Calibri"/>
                <a:cs typeface="Arial"/>
              </a:rPr>
              <a:t>. </a:t>
            </a:r>
            <a:br>
              <a:rPr lang="en-US" sz="2400" b="1" dirty="0">
                <a:ea typeface="Calibri"/>
                <a:cs typeface="Arial"/>
              </a:rPr>
            </a:br>
            <a:r>
              <a:rPr lang="ar-SA" sz="2400" b="1" dirty="0">
                <a:ea typeface="Calibri"/>
              </a:rPr>
              <a:t>ويصلح هذا التصنيف للقطاع العام والقطاع الخاص. وهي تعكس البعد الحضاري بكل جوانبه الاقتصادية والقانونية والإدارية والإنسانية وتنسجم مع المصطلحات السلوكية السائدة</a:t>
            </a:r>
            <a:r>
              <a:rPr lang="en-US" sz="2400" b="1" dirty="0">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325040274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TotalTime>
  <Words>81</Words>
  <Application>Microsoft Office PowerPoint</Application>
  <PresentationFormat>On-screen Show (4:3)</PresentationFormat>
  <Paragraphs>16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ادارة الموارد البشرية - المرحلة الثانية   كلية الادارة والاقتصاد – جامعة بغداد   المحاضرة الثانية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الموارد البشرية - المرحلة الثانية   كلية الادارة والاقتصاد – جامعة بغداد   المحاضرة الثانية</dc:title>
  <dc:creator>lenovo</dc:creator>
  <cp:lastModifiedBy>lenovo</cp:lastModifiedBy>
  <cp:revision>2</cp:revision>
  <dcterms:created xsi:type="dcterms:W3CDTF">2006-08-16T00:00:00Z</dcterms:created>
  <dcterms:modified xsi:type="dcterms:W3CDTF">2018-12-01T05:42:15Z</dcterms:modified>
</cp:coreProperties>
</file>