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algn="ctr" rtl="1">
              <a:lnSpc>
                <a:spcPct val="115000"/>
              </a:lnSpc>
              <a:spcBef>
                <a:spcPts val="0"/>
              </a:spcBef>
              <a:spcAft>
                <a:spcPts val="1000"/>
              </a:spcAft>
            </a:pPr>
            <a:r>
              <a:rPr lang="ar-SA" dirty="0">
                <a:effectLst/>
                <a:latin typeface="Calibri"/>
                <a:ea typeface="Calibri"/>
              </a:rPr>
              <a:t>ادارة الموارد البشرية - المرحلة الثانية </a:t>
            </a:r>
            <a:r>
              <a:rPr lang="en-US" sz="3200" dirty="0">
                <a:effectLst/>
                <a:latin typeface="Calibri"/>
                <a:ea typeface="Calibri"/>
                <a:cs typeface="Arial"/>
              </a:rPr>
              <a:t/>
            </a:r>
            <a:br>
              <a:rPr lang="en-US" sz="3200" dirty="0">
                <a:effectLst/>
                <a:latin typeface="Calibri"/>
                <a:ea typeface="Calibri"/>
                <a:cs typeface="Arial"/>
              </a:rPr>
            </a:br>
            <a:r>
              <a:rPr lang="ar-SA" dirty="0">
                <a:effectLst/>
                <a:latin typeface="Calibri"/>
                <a:ea typeface="Calibri"/>
              </a:rPr>
              <a:t> </a:t>
            </a:r>
            <a:r>
              <a:rPr lang="ar-IQ" dirty="0">
                <a:effectLst/>
                <a:latin typeface="Calibri"/>
                <a:ea typeface="Calibri"/>
              </a:rPr>
              <a:t>كلية الادارة والاقتصاد – جامعة بغداد </a:t>
            </a:r>
            <a:r>
              <a:rPr lang="en-US" sz="3200" dirty="0">
                <a:effectLst/>
                <a:latin typeface="Calibri"/>
                <a:ea typeface="Calibri"/>
                <a:cs typeface="Arial"/>
              </a:rPr>
              <a:t/>
            </a:r>
            <a:br>
              <a:rPr lang="en-US" sz="3200" dirty="0">
                <a:effectLst/>
                <a:latin typeface="Calibri"/>
                <a:ea typeface="Calibri"/>
                <a:cs typeface="Arial"/>
              </a:rPr>
            </a:br>
            <a:r>
              <a:rPr lang="ar-IQ" dirty="0">
                <a:effectLst/>
                <a:latin typeface="Calibri"/>
                <a:ea typeface="Calibri"/>
              </a:rPr>
              <a:t> </a:t>
            </a:r>
            <a:r>
              <a:rPr lang="ar-SA" dirty="0">
                <a:effectLst/>
                <a:latin typeface="Calibri"/>
                <a:ea typeface="Calibri"/>
              </a:rPr>
              <a:t>المحاضرة الثالثة</a:t>
            </a:r>
            <a:endParaRPr lang="en-US" dirty="0"/>
          </a:p>
        </p:txBody>
      </p:sp>
      <p:sp>
        <p:nvSpPr>
          <p:cNvPr id="3" name="Subtitle 2"/>
          <p:cNvSpPr>
            <a:spLocks noGrp="1"/>
          </p:cNvSpPr>
          <p:nvPr>
            <p:ph type="subTitle" idx="1"/>
          </p:nvPr>
        </p:nvSpPr>
        <p:spPr/>
        <p:txBody>
          <a:bodyPr>
            <a:normAutofit lnSpcReduction="10000"/>
          </a:bodyPr>
          <a:lstStyle/>
          <a:p>
            <a:pPr marR="0" algn="ctr" rtl="1">
              <a:lnSpc>
                <a:spcPct val="115000"/>
              </a:lnSpc>
              <a:spcBef>
                <a:spcPts val="0"/>
              </a:spcBef>
              <a:spcAft>
                <a:spcPts val="1000"/>
              </a:spcAft>
            </a:pPr>
            <a:r>
              <a:rPr lang="ar-SA" sz="2800" b="1" dirty="0">
                <a:solidFill>
                  <a:srgbClr val="00B0F0"/>
                </a:solidFill>
                <a:latin typeface="Calibri"/>
                <a:ea typeface="Calibri"/>
              </a:rPr>
              <a:t>ماهية إدارة شؤون الموظفين ومهامها الرئيسية</a:t>
            </a:r>
            <a:endParaRPr lang="en-US" sz="1600" dirty="0">
              <a:latin typeface="Calibri"/>
              <a:ea typeface="Calibri"/>
              <a:cs typeface="Arial"/>
            </a:endParaRPr>
          </a:p>
          <a:p>
            <a:pPr marR="0" algn="ctr" rtl="1">
              <a:lnSpc>
                <a:spcPct val="115000"/>
              </a:lnSpc>
              <a:spcBef>
                <a:spcPts val="0"/>
              </a:spcBef>
              <a:spcAft>
                <a:spcPts val="1000"/>
              </a:spcAft>
            </a:pPr>
            <a:r>
              <a:rPr lang="ar-SA" sz="2400" b="1" dirty="0">
                <a:latin typeface="Calibri"/>
                <a:ea typeface="Calibri"/>
              </a:rPr>
              <a:t>م.م. أسرار عبدالزهرة</a:t>
            </a:r>
            <a:endParaRPr lang="en-US" sz="1600" dirty="0">
              <a:latin typeface="Calibri"/>
              <a:ea typeface="Calibri"/>
              <a:cs typeface="Arial"/>
            </a:endParaRPr>
          </a:p>
          <a:p>
            <a:endParaRPr lang="en-US" dirty="0"/>
          </a:p>
        </p:txBody>
      </p:sp>
    </p:spTree>
    <p:extLst>
      <p:ext uri="{BB962C8B-B14F-4D97-AF65-F5344CB8AC3E}">
        <p14:creationId xmlns:p14="http://schemas.microsoft.com/office/powerpoint/2010/main" val="254261285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97593"/>
            <a:ext cx="7543800" cy="5032147"/>
          </a:xfrm>
          <a:prstGeom prst="rect">
            <a:avLst/>
          </a:prstGeom>
        </p:spPr>
        <p:txBody>
          <a:bodyPr wrap="square">
            <a:spAutoFit/>
          </a:bodyPr>
          <a:lstStyle/>
          <a:p>
            <a:pPr indent="342900" algn="justLow" rtl="1">
              <a:lnSpc>
                <a:spcPct val="150000"/>
              </a:lnSpc>
            </a:pPr>
            <a:r>
              <a:rPr lang="ar-IQ" sz="2400" dirty="0">
                <a:solidFill>
                  <a:srgbClr val="000000"/>
                </a:solidFill>
                <a:latin typeface="Times New Roman"/>
                <a:ea typeface="Times New Roman"/>
                <a:cs typeface="Simplified Arabic"/>
              </a:rPr>
              <a:t>وللأسف أن المفهوم السائد تاريخياً للموارد البشرية يندرج على أنها وظيفة استشارية ، مما جعل البعض يميل إلى النظر إليها على أنها أقل مما هلي عليه اذ تطرق رأي من تلك الآراء الى أن إدارة الموارد البشرية في الغالب وظيفة تشغيلية للغاية وبأن نشاطات الموارد البشرية ليست استراتيجية على الإطلاق وبالمقابل فقد أكد رأي آخر وهو الأكثر توسعاً هو أن إدارة     الموارد البشرية لها دور كبير في موائمة وتكييف استراتيجية الشركة . ويظهر هنا دورها في تكييف الممارسات الفردية للموارد البشرية لتتلائم مع الاستراتيجيات الكلية والتنافسية . ومن ثم توافر الموارد البشرية والبرامج المطلوبة لتنفيذ تلك الاستراتيجية الكلية (</a:t>
            </a:r>
            <a:r>
              <a:rPr lang="en-US" sz="2400" dirty="0">
                <a:solidFill>
                  <a:srgbClr val="000000"/>
                </a:solidFill>
                <a:latin typeface="Times New Roman"/>
                <a:ea typeface="Times New Roman"/>
                <a:cs typeface="Simplified Arabic"/>
              </a:rPr>
              <a:t>Gary </a:t>
            </a:r>
            <a:r>
              <a:rPr lang="en-US" sz="2400" dirty="0" err="1">
                <a:solidFill>
                  <a:srgbClr val="000000"/>
                </a:solidFill>
                <a:latin typeface="Times New Roman"/>
                <a:ea typeface="Times New Roman"/>
                <a:cs typeface="Simplified Arabic"/>
              </a:rPr>
              <a:t>Dessler</a:t>
            </a:r>
            <a:r>
              <a:rPr lang="en-US" sz="2400" dirty="0">
                <a:solidFill>
                  <a:srgbClr val="000000"/>
                </a:solidFill>
                <a:latin typeface="Times New Roman"/>
                <a:ea typeface="Times New Roman"/>
                <a:cs typeface="Simplified Arabic"/>
              </a:rPr>
              <a:t>, 2003: 12</a:t>
            </a:r>
            <a:r>
              <a:rPr lang="ar-IQ" sz="2400" dirty="0">
                <a:solidFill>
                  <a:srgbClr val="000000"/>
                </a:solidFill>
                <a:latin typeface="Times New Roman"/>
                <a:ea typeface="Times New Roman"/>
                <a:cs typeface="Simplified Arabic"/>
              </a:rPr>
              <a:t>).</a:t>
            </a:r>
            <a:endParaRPr lang="en-US" sz="2400" dirty="0">
              <a:effectLst/>
              <a:latin typeface="Calibri"/>
              <a:ea typeface="Calibri"/>
              <a:cs typeface="Arial"/>
            </a:endParaRPr>
          </a:p>
        </p:txBody>
      </p:sp>
    </p:spTree>
    <p:extLst>
      <p:ext uri="{BB962C8B-B14F-4D97-AF65-F5344CB8AC3E}">
        <p14:creationId xmlns:p14="http://schemas.microsoft.com/office/powerpoint/2010/main" val="18218548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458200" cy="6140142"/>
          </a:xfrm>
          <a:prstGeom prst="rect">
            <a:avLst/>
          </a:prstGeom>
        </p:spPr>
        <p:txBody>
          <a:bodyPr wrap="square">
            <a:spAutoFit/>
          </a:bodyPr>
          <a:lstStyle/>
          <a:p>
            <a:pPr indent="342900" algn="justLow" rtl="1">
              <a:lnSpc>
                <a:spcPct val="150000"/>
              </a:lnSpc>
            </a:pPr>
            <a:r>
              <a:rPr lang="ar-IQ" sz="2400" dirty="0">
                <a:solidFill>
                  <a:srgbClr val="000000"/>
                </a:solidFill>
                <a:latin typeface="Times New Roman"/>
                <a:ea typeface="Times New Roman"/>
                <a:cs typeface="Simplified Arabic"/>
              </a:rPr>
              <a:t>وبعد زيادة المؤثرات الخارجية على المنظمات أصبح من الضروري على المنظمات استغلال امكانياتها كافة لمجابهة هذه التأثيرات وإعادة النظر بكثير من أنشطتها والتفكير بطريقة مختلفة مركزة على المداخل الاستراتيجية في أغلب جوانب وأنشطة العمل. وبرزت منظمات ناجحة بشكل كبير نتيجةً لوضعها مجموعة من الاستراتيجيات الجيدة لإدارة الموارد البشرية, وتأكيدها على التخطيط الجيد (</a:t>
            </a:r>
            <a:r>
              <a:rPr lang="en-US" sz="2400" dirty="0">
                <a:solidFill>
                  <a:srgbClr val="000000"/>
                </a:solidFill>
                <a:latin typeface="Times New Roman"/>
                <a:ea typeface="Times New Roman"/>
                <a:cs typeface="Simplified Arabic"/>
              </a:rPr>
              <a:t>Bratton &amp; Gold, 2003: 49</a:t>
            </a:r>
            <a:r>
              <a:rPr lang="ar-IQ" sz="2400" dirty="0">
                <a:solidFill>
                  <a:srgbClr val="000000"/>
                </a:solidFill>
                <a:latin typeface="Times New Roman"/>
                <a:ea typeface="Times New Roman"/>
                <a:cs typeface="Simplified Arabic"/>
              </a:rPr>
              <a:t>).  وتعني إدارة الموارد البشرية استراتيجياً "ربط ممارسات إدارة الموارد البشرية بالأهداف الاستراتيجية </a:t>
            </a:r>
            <a:r>
              <a:rPr lang="ar-SA" sz="2400" dirty="0">
                <a:solidFill>
                  <a:srgbClr val="000000"/>
                </a:solidFill>
                <a:latin typeface="Times New Roman"/>
                <a:ea typeface="Times New Roman"/>
                <a:cs typeface="Simplified Arabic"/>
              </a:rPr>
              <a:t>للمنظمة </a:t>
            </a:r>
            <a:r>
              <a:rPr lang="ar-IQ" sz="2400" dirty="0">
                <a:solidFill>
                  <a:srgbClr val="000000"/>
                </a:solidFill>
                <a:latin typeface="Times New Roman"/>
                <a:ea typeface="Times New Roman"/>
                <a:cs typeface="Simplified Arabic"/>
              </a:rPr>
              <a:t>من أجل تحسين أداء الأعمال وتطوير الثقافات التنظيمية التي تدعم الابتكار والمرونة"، وبشكل أنموذجي تصوغ إدارة الموارد البشرية والإدارة العليا استراتيجية أعمال الشركة. وتعد استراتيجية إدارة الموارد البشرية المنطلق لتحديد المسارات والإجراءات التي تستخدمها الموارد البشرية لمساعدة الشركة في تحقيق أهدافها الاستراتيجية(</a:t>
            </a:r>
            <a:r>
              <a:rPr lang="en-US" sz="2400" dirty="0">
                <a:solidFill>
                  <a:srgbClr val="000000"/>
                </a:solidFill>
                <a:latin typeface="Times New Roman"/>
                <a:ea typeface="Times New Roman"/>
                <a:cs typeface="Simplified Arabic"/>
              </a:rPr>
              <a:t>Gary </a:t>
            </a:r>
            <a:r>
              <a:rPr lang="en-US" sz="2400" dirty="0" err="1">
                <a:solidFill>
                  <a:srgbClr val="000000"/>
                </a:solidFill>
                <a:latin typeface="Times New Roman"/>
                <a:ea typeface="Times New Roman"/>
                <a:cs typeface="Simplified Arabic"/>
              </a:rPr>
              <a:t>Dessler</a:t>
            </a:r>
            <a:r>
              <a:rPr lang="en-US" sz="2400" dirty="0">
                <a:solidFill>
                  <a:srgbClr val="000000"/>
                </a:solidFill>
                <a:latin typeface="Times New Roman"/>
                <a:ea typeface="Times New Roman"/>
                <a:cs typeface="Simplified Arabic"/>
              </a:rPr>
              <a:t>, 2003: 5</a:t>
            </a:r>
            <a:r>
              <a:rPr lang="ar-IQ" sz="2400" dirty="0">
                <a:solidFill>
                  <a:srgbClr val="000000"/>
                </a:solidFill>
                <a:latin typeface="Times New Roman"/>
                <a:ea typeface="Times New Roman"/>
                <a:cs typeface="Simplified Arabic"/>
              </a:rPr>
              <a:t>).</a:t>
            </a:r>
            <a:endParaRPr lang="en-US" sz="2400" dirty="0">
              <a:effectLst/>
              <a:latin typeface="Calibri"/>
              <a:ea typeface="Calibri"/>
              <a:cs typeface="Arial"/>
            </a:endParaRPr>
          </a:p>
        </p:txBody>
      </p:sp>
    </p:spTree>
    <p:extLst>
      <p:ext uri="{BB962C8B-B14F-4D97-AF65-F5344CB8AC3E}">
        <p14:creationId xmlns:p14="http://schemas.microsoft.com/office/powerpoint/2010/main" val="162497714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00200"/>
            <a:ext cx="7467600" cy="3416320"/>
          </a:xfrm>
          <a:prstGeom prst="rect">
            <a:avLst/>
          </a:prstGeom>
        </p:spPr>
        <p:txBody>
          <a:bodyPr wrap="square">
            <a:spAutoFit/>
          </a:bodyPr>
          <a:lstStyle/>
          <a:p>
            <a:pPr algn="r" rtl="1">
              <a:lnSpc>
                <a:spcPct val="150000"/>
              </a:lnSpc>
            </a:pPr>
            <a:r>
              <a:rPr lang="ar-IQ" sz="2400" b="1" dirty="0">
                <a:solidFill>
                  <a:srgbClr val="FF0000"/>
                </a:solidFill>
                <a:latin typeface="Times New Roman"/>
                <a:ea typeface="Times New Roman"/>
                <a:cs typeface="Simplified Arabic"/>
              </a:rPr>
              <a:t>رابعاً : وظائف إدارة الموارد البشرية.</a:t>
            </a:r>
            <a:r>
              <a:rPr lang="ar-IQ" sz="2400" b="1" dirty="0">
                <a:solidFill>
                  <a:srgbClr val="FF0000"/>
                </a:solidFill>
                <a:latin typeface="Calibri"/>
                <a:ea typeface="Times New Roman"/>
                <a:cs typeface="Times New Roman"/>
              </a:rPr>
              <a:t> </a:t>
            </a:r>
            <a:endParaRPr lang="en-US" sz="2400" dirty="0">
              <a:latin typeface="Calibri"/>
              <a:ea typeface="Calibri"/>
              <a:cs typeface="Arial"/>
            </a:endParaRPr>
          </a:p>
          <a:p>
            <a:pPr algn="justLow" rtl="1">
              <a:lnSpc>
                <a:spcPct val="150000"/>
              </a:lnSpc>
            </a:pPr>
            <a:r>
              <a:rPr lang="ar-IQ" sz="2400" dirty="0">
                <a:solidFill>
                  <a:srgbClr val="FF0000"/>
                </a:solidFill>
                <a:latin typeface="Times New Roman"/>
                <a:ea typeface="Times New Roman"/>
                <a:cs typeface="Simplified Arabic"/>
              </a:rPr>
              <a:t> </a:t>
            </a:r>
            <a:endParaRPr lang="en-US" sz="2400" dirty="0">
              <a:latin typeface="Calibri"/>
              <a:ea typeface="Calibri"/>
              <a:cs typeface="Arial"/>
            </a:endParaRPr>
          </a:p>
          <a:p>
            <a:pPr algn="r" rtl="1"/>
            <a:r>
              <a:rPr lang="ar-IQ" sz="2400" dirty="0">
                <a:solidFill>
                  <a:srgbClr val="000000"/>
                </a:solidFill>
                <a:latin typeface="Times New Roman"/>
                <a:ea typeface="Times New Roman"/>
                <a:cs typeface="Simplified Arabic"/>
              </a:rPr>
              <a:t>هنالك نشاطات عديدة اضطلعت بها ادارة الموارد البشرية ، وقد تطورت هذه النشاطات من نشاطات  بسيطة تمارسها هذه الإدارة إلى نشاطات أكثر تعقيداً . سواء من حيث المحتوى أو من حيث التطبيقات التقليدية , وقد يعود سبب هذا التعقيد إلى التحديات التي تواجها إدارة الموارد البشرية . وهذا ما حدا بالباحث إلى ذكر اهم انشطة ادارة المواردالبشرية وحسب تصنيفات الكتاب والباحثين بالجدول الاتي . </a:t>
            </a:r>
            <a:endParaRPr lang="en-US" sz="2400" dirty="0"/>
          </a:p>
        </p:txBody>
      </p:sp>
    </p:spTree>
    <p:extLst>
      <p:ext uri="{BB962C8B-B14F-4D97-AF65-F5344CB8AC3E}">
        <p14:creationId xmlns:p14="http://schemas.microsoft.com/office/powerpoint/2010/main" val="355998247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711553877"/>
              </p:ext>
            </p:extLst>
          </p:nvPr>
        </p:nvGraphicFramePr>
        <p:xfrm>
          <a:off x="1392238" y="1230313"/>
          <a:ext cx="6361112" cy="4397375"/>
        </p:xfrm>
        <a:graphic>
          <a:graphicData uri="http://schemas.openxmlformats.org/presentationml/2006/ole">
            <mc:AlternateContent xmlns:mc="http://schemas.openxmlformats.org/markup-compatibility/2006">
              <mc:Choice xmlns:v="urn:schemas-microsoft-com:vml" Requires="v">
                <p:oleObj spid="_x0000_s1026" name="Document" r:id="rId3" imgW="6361134" imgH="4396855" progId="Word.Document.12">
                  <p:embed/>
                </p:oleObj>
              </mc:Choice>
              <mc:Fallback>
                <p:oleObj name="Document" r:id="rId3" imgW="6361134" imgH="4396855" progId="Word.Document.12">
                  <p:embed/>
                  <p:pic>
                    <p:nvPicPr>
                      <p:cNvPr id="0" name=""/>
                      <p:cNvPicPr/>
                      <p:nvPr/>
                    </p:nvPicPr>
                    <p:blipFill>
                      <a:blip r:embed="rId4"/>
                      <a:stretch>
                        <a:fillRect/>
                      </a:stretch>
                    </p:blipFill>
                    <p:spPr>
                      <a:xfrm>
                        <a:off x="1392238" y="1230313"/>
                        <a:ext cx="6361112" cy="4397375"/>
                      </a:xfrm>
                      <a:prstGeom prst="rect">
                        <a:avLst/>
                      </a:prstGeom>
                    </p:spPr>
                  </p:pic>
                </p:oleObj>
              </mc:Fallback>
            </mc:AlternateContent>
          </a:graphicData>
        </a:graphic>
      </p:graphicFrame>
    </p:spTree>
    <p:extLst>
      <p:ext uri="{BB962C8B-B14F-4D97-AF65-F5344CB8AC3E}">
        <p14:creationId xmlns:p14="http://schemas.microsoft.com/office/powerpoint/2010/main" val="24693559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351323033"/>
              </p:ext>
            </p:extLst>
          </p:nvPr>
        </p:nvGraphicFramePr>
        <p:xfrm>
          <a:off x="1392238" y="369888"/>
          <a:ext cx="6361112" cy="6118225"/>
        </p:xfrm>
        <a:graphic>
          <a:graphicData uri="http://schemas.openxmlformats.org/presentationml/2006/ole">
            <mc:AlternateContent xmlns:mc="http://schemas.openxmlformats.org/markup-compatibility/2006">
              <mc:Choice xmlns:v="urn:schemas-microsoft-com:vml" Requires="v">
                <p:oleObj spid="_x0000_s2050" name="Document" r:id="rId3" imgW="6361134" imgH="6118319" progId="Word.Document.12">
                  <p:embed/>
                </p:oleObj>
              </mc:Choice>
              <mc:Fallback>
                <p:oleObj name="Document" r:id="rId3" imgW="6361134" imgH="6118319" progId="Word.Document.12">
                  <p:embed/>
                  <p:pic>
                    <p:nvPicPr>
                      <p:cNvPr id="0" name=""/>
                      <p:cNvPicPr/>
                      <p:nvPr/>
                    </p:nvPicPr>
                    <p:blipFill>
                      <a:blip r:embed="rId4"/>
                      <a:stretch>
                        <a:fillRect/>
                      </a:stretch>
                    </p:blipFill>
                    <p:spPr>
                      <a:xfrm>
                        <a:off x="1392238" y="369888"/>
                        <a:ext cx="6361112" cy="6118225"/>
                      </a:xfrm>
                      <a:prstGeom prst="rect">
                        <a:avLst/>
                      </a:prstGeom>
                    </p:spPr>
                  </p:pic>
                </p:oleObj>
              </mc:Fallback>
            </mc:AlternateContent>
          </a:graphicData>
        </a:graphic>
      </p:graphicFrame>
    </p:spTree>
    <p:extLst>
      <p:ext uri="{BB962C8B-B14F-4D97-AF65-F5344CB8AC3E}">
        <p14:creationId xmlns:p14="http://schemas.microsoft.com/office/powerpoint/2010/main" val="288415124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76400"/>
            <a:ext cx="7467600" cy="3231654"/>
          </a:xfrm>
          <a:prstGeom prst="rect">
            <a:avLst/>
          </a:prstGeom>
        </p:spPr>
        <p:txBody>
          <a:bodyPr wrap="square">
            <a:spAutoFit/>
          </a:bodyPr>
          <a:lstStyle/>
          <a:p>
            <a:pPr algn="justLow" rtl="1">
              <a:lnSpc>
                <a:spcPct val="150000"/>
              </a:lnSpc>
            </a:pPr>
            <a:r>
              <a:rPr lang="ar-IQ" sz="2400" b="1" dirty="0">
                <a:solidFill>
                  <a:srgbClr val="FF0000"/>
                </a:solidFill>
                <a:latin typeface="Times New Roman"/>
                <a:ea typeface="Times New Roman"/>
                <a:cs typeface="Simplified Arabic"/>
              </a:rPr>
              <a:t>أولاً: مفهوم إدارة الموارد البشرية</a:t>
            </a:r>
            <a:endParaRPr lang="en-US" sz="2400" dirty="0">
              <a:latin typeface="Calibri"/>
              <a:ea typeface="Calibri"/>
              <a:cs typeface="Arial"/>
            </a:endParaRPr>
          </a:p>
          <a:p>
            <a:pPr algn="r" rtl="1"/>
            <a:r>
              <a:rPr lang="ar-IQ" sz="2400" dirty="0">
                <a:solidFill>
                  <a:srgbClr val="000000"/>
                </a:solidFill>
                <a:ea typeface="Times New Roman"/>
                <a:cs typeface="Times New Roman"/>
              </a:rPr>
              <a:t> </a:t>
            </a:r>
            <a:r>
              <a:rPr lang="ar-IQ" sz="2400" dirty="0">
                <a:solidFill>
                  <a:srgbClr val="000000"/>
                </a:solidFill>
                <a:latin typeface="Times New Roman"/>
                <a:ea typeface="Times New Roman"/>
                <a:cs typeface="Simplified Arabic"/>
              </a:rPr>
              <a:t> تعددت المصطلحات التي اطلقت على النشاط المسؤول عن إدارة العنصر البشري في المنظمة , فهنالك من يستخدم مصطلح إدارة الأفراد قاصداً بذلك إدارة الأفراد العاملين في المنظمة. (</a:t>
            </a:r>
            <a:r>
              <a:rPr lang="en-US" sz="2400" dirty="0">
                <a:solidFill>
                  <a:srgbClr val="000000"/>
                </a:solidFill>
                <a:latin typeface="Times New Roman"/>
                <a:ea typeface="Times New Roman"/>
                <a:cs typeface="Simplified Arabic"/>
              </a:rPr>
              <a:t>Schuler, 1995: 332</a:t>
            </a:r>
            <a:r>
              <a:rPr lang="ar-IQ" sz="2400" dirty="0">
                <a:solidFill>
                  <a:srgbClr val="000000"/>
                </a:solidFill>
                <a:latin typeface="Times New Roman"/>
                <a:ea typeface="Times New Roman"/>
                <a:cs typeface="Simplified Arabic"/>
              </a:rPr>
              <a:t>) وبعد ان تطور المفهوم اطلق  مصطلح إدارة الموارد البشرية ليقصد به النشاط المسؤول عن إدارة المورد البشري سواء أكان ضمن قوة العمل للمنظمات أم من هم قادرون على العمل ولم تتهيأ لهم فرص العمل في منظمة معينة (هاشم, 1990: 140). </a:t>
            </a:r>
            <a:endParaRPr lang="en-US" sz="2400" dirty="0"/>
          </a:p>
        </p:txBody>
      </p:sp>
    </p:spTree>
    <p:extLst>
      <p:ext uri="{BB962C8B-B14F-4D97-AF65-F5344CB8AC3E}">
        <p14:creationId xmlns:p14="http://schemas.microsoft.com/office/powerpoint/2010/main" val="401702488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28343"/>
            <a:ext cx="7543800" cy="4893647"/>
          </a:xfrm>
          <a:prstGeom prst="rect">
            <a:avLst/>
          </a:prstGeom>
        </p:spPr>
        <p:txBody>
          <a:bodyPr wrap="square">
            <a:spAutoFit/>
          </a:bodyPr>
          <a:lstStyle/>
          <a:p>
            <a:pPr algn="r" rtl="1"/>
            <a:r>
              <a:rPr lang="ar-IQ" sz="2400" dirty="0">
                <a:solidFill>
                  <a:srgbClr val="000000"/>
                </a:solidFill>
                <a:latin typeface="Times New Roman"/>
                <a:ea typeface="Times New Roman"/>
                <a:cs typeface="Simplified Arabic"/>
              </a:rPr>
              <a:t>وتجمع الاتجاهات الحديثة بان إدارة الموارد البشرية في المنظمة تُعد من الانشطة المهمة، بل ويعد النشاط الذي من الممكن أن يكسب المنظمة ميزة تنافسية غير قابلة للتقليد من قبل المنافسين، كونه نشاطاً يتعامل مع الإنسان الذي لا يمكن تقليده في حاجاته ورغباته وتوقعاته. وكانت البدايات مع نشاط أستمد أفكاره ومبادئه من حقول قريبة كالعلاقات الصناعية واقتصاد العمل وعلم النفس الصناعي وعلم الاجتماع الصناعي وعلم الانثروبولجيا وعلم السلوك التنظيمي وعلم النفس الاجتماعي والعلم السياسي والإدارة العامة , حيث اذا تفاعلت هذه الحقول فيما بينها مكونةً حقلا ً أطلق عليه بإدارة العاملين ثم إدارة الأفراد ثم إدارة الموارد البشرية وأخيراً ألإدارة الخضراء للموارد البشرية. ليكون الأخير هو المسؤول عن تحقيق الموائمة بين المنظمة والبيئة من خلال تحقيق الموائمة بين الفرد والمنظمة والبيئة (الهيتي, 2000: 19-20). وتأسيساً على ما سبق فإن المقومات البشرية هي أحد الموجودات الثمينة والضرورية للمنظمة والتي لا يمكن الاستغناء عنها اواستبدالها.</a:t>
            </a:r>
            <a:endParaRPr lang="en-US" sz="2400" dirty="0"/>
          </a:p>
        </p:txBody>
      </p:sp>
    </p:spTree>
    <p:extLst>
      <p:ext uri="{BB962C8B-B14F-4D97-AF65-F5344CB8AC3E}">
        <p14:creationId xmlns:p14="http://schemas.microsoft.com/office/powerpoint/2010/main" val="17675253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7848600" cy="5586145"/>
          </a:xfrm>
          <a:prstGeom prst="rect">
            <a:avLst/>
          </a:prstGeom>
        </p:spPr>
        <p:txBody>
          <a:bodyPr wrap="square">
            <a:spAutoFit/>
          </a:bodyPr>
          <a:lstStyle/>
          <a:p>
            <a:pPr indent="342900" algn="justLow" rtl="1">
              <a:lnSpc>
                <a:spcPct val="150000"/>
              </a:lnSpc>
            </a:pPr>
            <a:r>
              <a:rPr lang="ar-IQ" sz="2400" dirty="0">
                <a:solidFill>
                  <a:srgbClr val="000000"/>
                </a:solidFill>
                <a:latin typeface="Times New Roman"/>
                <a:ea typeface="Times New Roman"/>
                <a:cs typeface="Simplified Arabic"/>
              </a:rPr>
              <a:t>وبدأت المنظمات خلال السنوات الأخيرة تنظر لممارسات إدارة الموارد البشرية بأنها الوسيلة الأساسية والمباشرة في تحقيق ربحية المنظمة (</a:t>
            </a:r>
            <a:r>
              <a:rPr lang="en-US" sz="2400" dirty="0" err="1">
                <a:solidFill>
                  <a:srgbClr val="000000"/>
                </a:solidFill>
                <a:latin typeface="Times New Roman"/>
                <a:ea typeface="Times New Roman"/>
                <a:cs typeface="Simplified Arabic"/>
              </a:rPr>
              <a:t>Noe</a:t>
            </a:r>
            <a:r>
              <a:rPr lang="en-US" sz="2400" dirty="0">
                <a:solidFill>
                  <a:srgbClr val="000000"/>
                </a:solidFill>
                <a:latin typeface="Times New Roman"/>
                <a:ea typeface="Times New Roman"/>
                <a:cs typeface="Simplified Arabic"/>
              </a:rPr>
              <a:t>, et al, 1994: 3</a:t>
            </a:r>
            <a:r>
              <a:rPr lang="ar-IQ" sz="2400" dirty="0">
                <a:solidFill>
                  <a:srgbClr val="000000"/>
                </a:solidFill>
                <a:latin typeface="Times New Roman"/>
                <a:ea typeface="Times New Roman"/>
                <a:cs typeface="Simplified Arabic"/>
              </a:rPr>
              <a:t>). ومن الجدير بالذكر صعوبة تخيل أيما منظمة تستطيع أن تحقق الكفاءة والفاعلية في عملها من دون وضع برامج ونشاطات فعالة لإدارة الموارد البشرية وقد عرفت إدارة الموارد البشرية والتي يرمز لها </a:t>
            </a:r>
            <a:r>
              <a:rPr lang="en-US" sz="2400" dirty="0">
                <a:solidFill>
                  <a:srgbClr val="000000"/>
                </a:solidFill>
                <a:latin typeface="Times New Roman"/>
                <a:ea typeface="Times New Roman"/>
                <a:cs typeface="Simplified Arabic"/>
              </a:rPr>
              <a:t>(HRM)</a:t>
            </a:r>
            <a:r>
              <a:rPr lang="ar-IQ" sz="2400" dirty="0">
                <a:solidFill>
                  <a:srgbClr val="000000"/>
                </a:solidFill>
                <a:latin typeface="Times New Roman"/>
                <a:ea typeface="Times New Roman"/>
                <a:cs typeface="Simplified Arabic"/>
              </a:rPr>
              <a:t> على أنها "الإدارة الفعالة والمسؤولة عن الأشخاص بالعمل"  كذلك هي التي تتفحص ما يمكن أو ما يتوجب عمله لتجعل من الأشخاص العاملين أكثر إنتاجية أو أكثر ايفاءاً بمتطلبات العمل. (</a:t>
            </a:r>
            <a:r>
              <a:rPr lang="en-US" sz="2400" dirty="0" err="1">
                <a:solidFill>
                  <a:srgbClr val="000000"/>
                </a:solidFill>
                <a:latin typeface="Times New Roman"/>
                <a:ea typeface="Times New Roman"/>
                <a:cs typeface="Simplified Arabic"/>
              </a:rPr>
              <a:t>Ivancivich</a:t>
            </a:r>
            <a:r>
              <a:rPr lang="en-US" sz="2400" dirty="0">
                <a:solidFill>
                  <a:srgbClr val="000000"/>
                </a:solidFill>
                <a:latin typeface="Times New Roman"/>
                <a:ea typeface="Times New Roman"/>
                <a:cs typeface="Simplified Arabic"/>
              </a:rPr>
              <a:t>, 1998:8-3</a:t>
            </a:r>
            <a:r>
              <a:rPr lang="ar-IQ" sz="2400" dirty="0">
                <a:solidFill>
                  <a:srgbClr val="000000"/>
                </a:solidFill>
                <a:latin typeface="Times New Roman"/>
                <a:ea typeface="Times New Roman"/>
                <a:cs typeface="Simplified Arabic"/>
              </a:rPr>
              <a:t>). كذلك عرفت إدارة الموارد البشرية على أنها "عملية اكتساب وتدريب وتقييم وتعويض الموظفين والاهتمام بعلاقاتهم في العمل وصحتهم وسلامتهم والأمور المتعلقة بالعدالة". (</a:t>
            </a:r>
            <a:r>
              <a:rPr lang="en-US" sz="2400" dirty="0">
                <a:solidFill>
                  <a:srgbClr val="000000"/>
                </a:solidFill>
                <a:latin typeface="Times New Roman"/>
                <a:ea typeface="Times New Roman"/>
                <a:cs typeface="Simplified Arabic"/>
              </a:rPr>
              <a:t>Gary </a:t>
            </a:r>
            <a:r>
              <a:rPr lang="en-US" sz="2400" dirty="0" err="1">
                <a:solidFill>
                  <a:srgbClr val="000000"/>
                </a:solidFill>
                <a:latin typeface="Times New Roman"/>
                <a:ea typeface="Times New Roman"/>
                <a:cs typeface="Simplified Arabic"/>
              </a:rPr>
              <a:t>Dessler</a:t>
            </a:r>
            <a:r>
              <a:rPr lang="en-US" sz="2400" dirty="0">
                <a:solidFill>
                  <a:srgbClr val="000000"/>
                </a:solidFill>
                <a:latin typeface="Times New Roman"/>
                <a:ea typeface="Times New Roman"/>
                <a:cs typeface="Simplified Arabic"/>
              </a:rPr>
              <a:t>, 2003: 2</a:t>
            </a:r>
            <a:r>
              <a:rPr lang="ar-IQ" sz="2400" dirty="0">
                <a:solidFill>
                  <a:srgbClr val="000000"/>
                </a:solidFill>
                <a:latin typeface="Times New Roman"/>
                <a:ea typeface="Times New Roman"/>
                <a:cs typeface="Simplified Arabic"/>
              </a:rPr>
              <a:t>).</a:t>
            </a:r>
            <a:endParaRPr lang="en-US" sz="2400" dirty="0">
              <a:effectLst/>
              <a:latin typeface="Calibri"/>
              <a:ea typeface="Calibri"/>
              <a:cs typeface="Arial"/>
            </a:endParaRPr>
          </a:p>
        </p:txBody>
      </p:sp>
    </p:spTree>
    <p:extLst>
      <p:ext uri="{BB962C8B-B14F-4D97-AF65-F5344CB8AC3E}">
        <p14:creationId xmlns:p14="http://schemas.microsoft.com/office/powerpoint/2010/main" val="26535572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97784"/>
            <a:ext cx="7696200" cy="2062103"/>
          </a:xfrm>
          <a:prstGeom prst="rect">
            <a:avLst/>
          </a:prstGeom>
        </p:spPr>
        <p:txBody>
          <a:bodyPr wrap="square">
            <a:spAutoFit/>
          </a:bodyPr>
          <a:lstStyle/>
          <a:p>
            <a:pPr algn="r" rtl="1"/>
            <a:r>
              <a:rPr lang="en-US" sz="3200" dirty="0">
                <a:solidFill>
                  <a:srgbClr val="000000"/>
                </a:solidFill>
                <a:latin typeface="Simplified Arabic"/>
                <a:ea typeface="Times New Roman"/>
              </a:rPr>
              <a:t> </a:t>
            </a:r>
            <a:r>
              <a:rPr lang="ar-IQ" sz="3200" dirty="0">
                <a:solidFill>
                  <a:srgbClr val="000000"/>
                </a:solidFill>
                <a:latin typeface="Simplified Arabic"/>
                <a:ea typeface="Times New Roman"/>
              </a:rPr>
              <a:t>ومما تقدم يمكن تعريف ادارة الموارد البشرية على أنها    "</a:t>
            </a:r>
            <a:r>
              <a:rPr lang="ar-IQ" sz="3200" dirty="0">
                <a:solidFill>
                  <a:srgbClr val="FF0000"/>
                </a:solidFill>
                <a:latin typeface="Simplified Arabic"/>
                <a:ea typeface="Times New Roman"/>
              </a:rPr>
              <a:t>التخطيط المنظم والتنسيق للعمليات التنظيمية الأساسية كتصميم العمل والتوظيف والتدريب والتقويم والتحفيز والحماية". </a:t>
            </a:r>
            <a:endParaRPr lang="en-US" sz="3200" dirty="0">
              <a:solidFill>
                <a:srgbClr val="FF0000"/>
              </a:solidFill>
            </a:endParaRPr>
          </a:p>
        </p:txBody>
      </p:sp>
    </p:spTree>
    <p:extLst>
      <p:ext uri="{BB962C8B-B14F-4D97-AF65-F5344CB8AC3E}">
        <p14:creationId xmlns:p14="http://schemas.microsoft.com/office/powerpoint/2010/main" val="331357751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077200" cy="4708981"/>
          </a:xfrm>
          <a:prstGeom prst="rect">
            <a:avLst/>
          </a:prstGeom>
        </p:spPr>
        <p:txBody>
          <a:bodyPr wrap="square">
            <a:spAutoFit/>
          </a:bodyPr>
          <a:lstStyle/>
          <a:p>
            <a:pPr indent="342900" algn="justLow" rtl="1">
              <a:lnSpc>
                <a:spcPct val="150000"/>
              </a:lnSpc>
            </a:pPr>
            <a:r>
              <a:rPr lang="ar-IQ" dirty="0">
                <a:solidFill>
                  <a:srgbClr val="FF0000"/>
                </a:solidFill>
                <a:latin typeface="Times New Roman"/>
                <a:ea typeface="Times New Roman"/>
                <a:cs typeface="Simplified Arabic"/>
              </a:rPr>
              <a:t>ثانياً:</a:t>
            </a:r>
            <a:r>
              <a:rPr lang="ar-IQ" sz="2000" b="1" dirty="0">
                <a:solidFill>
                  <a:srgbClr val="FF0000"/>
                </a:solidFill>
                <a:latin typeface="Times New Roman"/>
                <a:ea typeface="Times New Roman"/>
                <a:cs typeface="Simplified Arabic"/>
              </a:rPr>
              <a:t> أهداف إدارة الموارد البشرية</a:t>
            </a:r>
            <a:endParaRPr lang="en-US" sz="1400" dirty="0">
              <a:latin typeface="Calibri"/>
              <a:ea typeface="Calibri"/>
              <a:cs typeface="Arial"/>
            </a:endParaRPr>
          </a:p>
          <a:p>
            <a:pPr indent="342900" algn="justLow" rtl="1">
              <a:lnSpc>
                <a:spcPct val="150000"/>
              </a:lnSpc>
            </a:pPr>
            <a:r>
              <a:rPr lang="ar-IQ" dirty="0">
                <a:solidFill>
                  <a:srgbClr val="000000"/>
                </a:solidFill>
                <a:latin typeface="Times New Roman"/>
                <a:ea typeface="Times New Roman"/>
                <a:cs typeface="Simplified Arabic"/>
              </a:rPr>
              <a:t>إن لكل وظيفة داخل المنظمة أهدافها. وعلى هذا الأساس وضع الكتاب مجموعة من الأهداف لإدارة الموارد البشرية والتي يمكن توضيحها بما يأتي: (</a:t>
            </a:r>
            <a:r>
              <a:rPr lang="en-US" dirty="0" err="1">
                <a:solidFill>
                  <a:srgbClr val="000000"/>
                </a:solidFill>
                <a:latin typeface="Times New Roman"/>
                <a:ea typeface="Times New Roman"/>
                <a:cs typeface="Simplified Arabic"/>
              </a:rPr>
              <a:t>Ivancevich</a:t>
            </a:r>
            <a:r>
              <a:rPr lang="en-US" dirty="0">
                <a:solidFill>
                  <a:srgbClr val="000000"/>
                </a:solidFill>
                <a:latin typeface="Times New Roman"/>
                <a:ea typeface="Times New Roman"/>
                <a:cs typeface="Simplified Arabic"/>
              </a:rPr>
              <a:t>, 1998: 9</a:t>
            </a:r>
            <a:r>
              <a:rPr lang="ar-IQ" dirty="0">
                <a:solidFill>
                  <a:srgbClr val="000000"/>
                </a:solidFill>
                <a:latin typeface="Times New Roman"/>
                <a:ea typeface="Times New Roman"/>
                <a:cs typeface="Simplified Arabic"/>
              </a:rPr>
              <a:t>):</a:t>
            </a:r>
            <a:endParaRPr lang="en-US" sz="1400" dirty="0">
              <a:latin typeface="Calibri"/>
              <a:ea typeface="Calibri"/>
              <a:cs typeface="Arial"/>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تساعد المنظمة في الوصول إلى أهدافها.</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توظيف مواهب وقدرات قوة العمل (</a:t>
            </a:r>
            <a:r>
              <a:rPr lang="en-US" dirty="0">
                <a:solidFill>
                  <a:srgbClr val="000000"/>
                </a:solidFill>
                <a:latin typeface="Times New Roman"/>
                <a:ea typeface="Times New Roman"/>
                <a:cs typeface="Simplified Arabic"/>
              </a:rPr>
              <a:t>work force</a:t>
            </a:r>
            <a:r>
              <a:rPr lang="ar-IQ" dirty="0">
                <a:solidFill>
                  <a:srgbClr val="000000"/>
                </a:solidFill>
                <a:latin typeface="Times New Roman"/>
                <a:ea typeface="Times New Roman"/>
                <a:cs typeface="Simplified Arabic"/>
              </a:rPr>
              <a:t>) بشكل جيد وكفوء.</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تجهز المنظمة بموظفين مدربين ومحفزين بشكل جيد.</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تحقق رضى الموظفين إلى حدٍ ما.</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تطور وتحافظ على عمر العمل الذي يجعل من التوظيف في المنظمة شيئاً مرغوبا ً فيه.</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نقل وتوصيل سياسات إدارة الموارد البشرية إلى جميع الموظفين.</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المساعدة في دعم وإدامة السياسات والممارسات الأخلاقية ودعم السلوك المسؤول اجتماعياً.</a:t>
            </a:r>
            <a:endParaRPr lang="en-US" sz="14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تحرك التغيير إلى تحقيق ميزة تنافسية متبادلة للأفراد والمجاميع والمؤسسة والجمهور.</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7977260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229600" cy="4870564"/>
          </a:xfrm>
          <a:prstGeom prst="rect">
            <a:avLst/>
          </a:prstGeom>
        </p:spPr>
        <p:txBody>
          <a:bodyPr wrap="square">
            <a:spAutoFit/>
          </a:bodyPr>
          <a:lstStyle/>
          <a:p>
            <a:pPr algn="justLow" rtl="1">
              <a:lnSpc>
                <a:spcPct val="150000"/>
              </a:lnSpc>
            </a:pPr>
            <a:r>
              <a:rPr lang="ar-IQ" sz="2000" b="1" dirty="0">
                <a:solidFill>
                  <a:srgbClr val="FF0000"/>
                </a:solidFill>
                <a:latin typeface="Times New Roman"/>
                <a:ea typeface="Times New Roman"/>
                <a:cs typeface="Simplified Arabic"/>
              </a:rPr>
              <a:t>ثالثاً : أهمية إدارة الموارد البشرية</a:t>
            </a:r>
            <a:r>
              <a:rPr lang="en-US" sz="2000" b="1" dirty="0">
                <a:solidFill>
                  <a:srgbClr val="FF0000"/>
                </a:solidFill>
                <a:latin typeface="Times New Roman"/>
                <a:ea typeface="Times New Roman"/>
                <a:cs typeface="Simplified Arabic"/>
              </a:rPr>
              <a:t>.</a:t>
            </a:r>
            <a:endParaRPr lang="en-US" sz="1400" dirty="0">
              <a:latin typeface="Calibri"/>
              <a:ea typeface="Calibri"/>
              <a:cs typeface="Arial"/>
            </a:endParaRPr>
          </a:p>
          <a:p>
            <a:pPr algn="justLow" rtl="1">
              <a:lnSpc>
                <a:spcPct val="150000"/>
              </a:lnSpc>
            </a:pPr>
            <a:r>
              <a:rPr lang="ar-IQ" sz="700" dirty="0">
                <a:solidFill>
                  <a:srgbClr val="000000"/>
                </a:solidFill>
                <a:latin typeface="Times New Roman"/>
                <a:ea typeface="Times New Roman"/>
                <a:cs typeface="Simplified Arabic"/>
              </a:rPr>
              <a:t> </a:t>
            </a:r>
            <a:endParaRPr lang="en-US" sz="1400" dirty="0">
              <a:latin typeface="Calibri"/>
              <a:ea typeface="Calibri"/>
              <a:cs typeface="Arial"/>
            </a:endParaRPr>
          </a:p>
          <a:p>
            <a:pPr indent="342900" algn="justLow" rtl="1">
              <a:lnSpc>
                <a:spcPct val="150000"/>
              </a:lnSpc>
            </a:pPr>
            <a:r>
              <a:rPr lang="ar-IQ" dirty="0">
                <a:solidFill>
                  <a:srgbClr val="000000"/>
                </a:solidFill>
                <a:latin typeface="Times New Roman"/>
                <a:ea typeface="Times New Roman"/>
                <a:cs typeface="Simplified Arabic"/>
              </a:rPr>
              <a:t>تظهر أهمية إدارة الموارد البشرية من خلال الدور الذي تؤديه في عدة مجالات ومنها التحليلية والتشخيصية والإبداعية في كل جانب من جوانب وأنشطة إدارة الموارد البشرية. (</a:t>
            </a:r>
            <a:r>
              <a:rPr lang="en-US" dirty="0">
                <a:solidFill>
                  <a:srgbClr val="000000"/>
                </a:solidFill>
                <a:latin typeface="Times New Roman"/>
                <a:ea typeface="Times New Roman"/>
                <a:cs typeface="Simplified Arabic"/>
              </a:rPr>
              <a:t>Wright, 1991: 92</a:t>
            </a:r>
            <a:r>
              <a:rPr lang="ar-IQ" dirty="0">
                <a:solidFill>
                  <a:srgbClr val="000000"/>
                </a:solidFill>
                <a:latin typeface="Times New Roman"/>
                <a:ea typeface="Times New Roman"/>
                <a:cs typeface="Simplified Arabic"/>
              </a:rPr>
              <a:t>). اذ تتجسد تلك الجوانب المهمة بما يأتي:</a:t>
            </a:r>
            <a:endParaRPr lang="en-US" sz="1400" dirty="0">
              <a:latin typeface="Calibri"/>
              <a:ea typeface="Calibri"/>
              <a:cs typeface="Arial"/>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تنفيذ الاستراتيجية وتخصيص موارد المنظمة والعمليات الإنتاجية فضلا ًعن المسؤوليات التي يتمتع بها الأفراد والخاصة بأداء المنظمة وثقافتها التي تجعل من الابتكار مسألة حية وفعالة (</a:t>
            </a:r>
            <a:r>
              <a:rPr lang="en-US" dirty="0" err="1">
                <a:solidFill>
                  <a:srgbClr val="000000"/>
                </a:solidFill>
                <a:latin typeface="Times New Roman"/>
                <a:ea typeface="Times New Roman"/>
                <a:cs typeface="Simplified Arabic"/>
              </a:rPr>
              <a:t>Rucce</a:t>
            </a:r>
            <a:r>
              <a:rPr lang="en-US" dirty="0">
                <a:solidFill>
                  <a:srgbClr val="000000"/>
                </a:solidFill>
                <a:latin typeface="Times New Roman"/>
                <a:ea typeface="Times New Roman"/>
                <a:cs typeface="Simplified Arabic"/>
              </a:rPr>
              <a:t>, et al, 1998: 82</a:t>
            </a:r>
            <a:r>
              <a:rPr lang="ar-IQ" dirty="0">
                <a:solidFill>
                  <a:srgbClr val="000000"/>
                </a:solidFill>
                <a:latin typeface="Times New Roman"/>
                <a:ea typeface="Times New Roman"/>
                <a:cs typeface="Simplified Arabic"/>
              </a:rPr>
              <a:t>).</a:t>
            </a:r>
            <a:endParaRPr lang="en-US" sz="1400" dirty="0">
              <a:latin typeface="Times New Roman"/>
              <a:ea typeface="Times New Roman"/>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كذلك تظهراهميتها من خلال وظيفتها التي تنجزها في المنظمات والتي تحقق الاستخدام الأمثل والأكثر فاعلية للأفراد (وهم الموظفون) من أجل إنجاز الأهداف التنظيمية والفردية (</a:t>
            </a:r>
            <a:r>
              <a:rPr lang="en-US" dirty="0" err="1">
                <a:solidFill>
                  <a:srgbClr val="000000"/>
                </a:solidFill>
                <a:latin typeface="Times New Roman"/>
                <a:ea typeface="Times New Roman"/>
                <a:cs typeface="Simplified Arabic"/>
              </a:rPr>
              <a:t>Ivancevich</a:t>
            </a:r>
            <a:r>
              <a:rPr lang="en-US" dirty="0">
                <a:solidFill>
                  <a:srgbClr val="000000"/>
                </a:solidFill>
                <a:latin typeface="Times New Roman"/>
                <a:ea typeface="Times New Roman"/>
                <a:cs typeface="Simplified Arabic"/>
              </a:rPr>
              <a:t>, 1998: 8</a:t>
            </a:r>
            <a:r>
              <a:rPr lang="ar-IQ" dirty="0">
                <a:solidFill>
                  <a:srgbClr val="000000"/>
                </a:solidFill>
                <a:latin typeface="Times New Roman"/>
                <a:ea typeface="Times New Roman"/>
                <a:cs typeface="Simplified Arabic"/>
              </a:rPr>
              <a:t>).</a:t>
            </a:r>
            <a:endParaRPr lang="en-US" sz="1400" dirty="0">
              <a:latin typeface="Times New Roman"/>
              <a:ea typeface="Times New Roman"/>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dirty="0">
                <a:solidFill>
                  <a:srgbClr val="000000"/>
                </a:solidFill>
                <a:latin typeface="Times New Roman"/>
                <a:ea typeface="Times New Roman"/>
                <a:cs typeface="Simplified Arabic"/>
              </a:rPr>
              <a:t>وتتبلور أهميتها من خلال قدرتها على المبادرة والاضطلاع بالدور الريادي في التحليل البيئي فيما يتعلق بمعلومات الموارد البشرية كماً ونوعاً وفقاً لطبيعة الاعمال ومتطلباتها وبما يضمن الإدارة الناجحة والفاعلة (</a:t>
            </a:r>
            <a:r>
              <a:rPr lang="en-US" dirty="0" err="1">
                <a:solidFill>
                  <a:srgbClr val="000000"/>
                </a:solidFill>
                <a:latin typeface="Times New Roman"/>
                <a:ea typeface="Times New Roman"/>
                <a:cs typeface="Simplified Arabic"/>
              </a:rPr>
              <a:t>Decenzo</a:t>
            </a:r>
            <a:r>
              <a:rPr lang="en-US" dirty="0">
                <a:solidFill>
                  <a:srgbClr val="000000"/>
                </a:solidFill>
                <a:latin typeface="Times New Roman"/>
                <a:ea typeface="Times New Roman"/>
                <a:cs typeface="Simplified Arabic"/>
              </a:rPr>
              <a:t> &amp; Robbins, 1999: 15</a:t>
            </a:r>
            <a:r>
              <a:rPr lang="ar-IQ" dirty="0">
                <a:solidFill>
                  <a:srgbClr val="000000"/>
                </a:solidFill>
                <a:latin typeface="Times New Roman"/>
                <a:ea typeface="Times New Roman"/>
                <a:cs typeface="Simplified Arabic"/>
              </a:rPr>
              <a:t>).</a:t>
            </a:r>
            <a:endParaRPr lang="en-US" sz="1400" dirty="0">
              <a:effectLst/>
              <a:latin typeface="Times New Roman"/>
              <a:ea typeface="Times New Roman"/>
              <a:cs typeface="Times New Roman"/>
            </a:endParaRPr>
          </a:p>
        </p:txBody>
      </p:sp>
    </p:spTree>
    <p:extLst>
      <p:ext uri="{BB962C8B-B14F-4D97-AF65-F5344CB8AC3E}">
        <p14:creationId xmlns:p14="http://schemas.microsoft.com/office/powerpoint/2010/main" val="22662200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077200" cy="4247317"/>
          </a:xfrm>
          <a:prstGeom prst="rect">
            <a:avLst/>
          </a:prstGeom>
        </p:spPr>
        <p:txBody>
          <a:bodyPr wrap="square">
            <a:spAutoFit/>
          </a:bodyPr>
          <a:lstStyle/>
          <a:p>
            <a:pPr marL="342900" marR="0" lvl="0" indent="-342900" algn="justLow" rtl="1">
              <a:lnSpc>
                <a:spcPct val="150000"/>
              </a:lnSpc>
              <a:spcBef>
                <a:spcPts val="0"/>
              </a:spcBef>
              <a:spcAft>
                <a:spcPts val="0"/>
              </a:spcAft>
              <a:buFont typeface="+mj-lt"/>
              <a:buAutoNum type="arabicPeriod" startAt="4"/>
              <a:tabLst>
                <a:tab pos="457200" algn="l"/>
              </a:tabLst>
            </a:pPr>
            <a:r>
              <a:rPr lang="ar-IQ" dirty="0" smtClean="0">
                <a:solidFill>
                  <a:srgbClr val="000000"/>
                </a:solidFill>
                <a:latin typeface="Times New Roman"/>
                <a:ea typeface="Times New Roman"/>
                <a:cs typeface="Simplified Arabic"/>
              </a:rPr>
              <a:t> </a:t>
            </a:r>
            <a:r>
              <a:rPr lang="ar-IQ" dirty="0">
                <a:solidFill>
                  <a:srgbClr val="000000"/>
                </a:solidFill>
                <a:latin typeface="Times New Roman"/>
                <a:ea typeface="Times New Roman"/>
                <a:cs typeface="Simplified Arabic"/>
              </a:rPr>
              <a:t>وتظهر اهمية ادارة الموارد البشرية من خلال الادوار الابداعية التي تقوم بها والمتمثلة في وضع وتطوير الاستراتيجيات الطارئة </a:t>
            </a:r>
            <a:r>
              <a:rPr lang="en-US" dirty="0">
                <a:solidFill>
                  <a:srgbClr val="000000"/>
                </a:solidFill>
                <a:latin typeface="Times New Roman"/>
                <a:ea typeface="Times New Roman"/>
                <a:cs typeface="Simplified Arabic"/>
              </a:rPr>
              <a:t>(Emergent strategies)</a:t>
            </a:r>
            <a:r>
              <a:rPr lang="ar-IQ" dirty="0">
                <a:solidFill>
                  <a:srgbClr val="000000"/>
                </a:solidFill>
                <a:latin typeface="Times New Roman"/>
                <a:ea typeface="Times New Roman"/>
                <a:cs typeface="Simplified Arabic"/>
              </a:rPr>
              <a:t> أي الاستراتيجيات غير المخطط لها مسبقاً من قبل الإدارة . كذلك دورها في تحقيق المزايا التنافسية من خلال تطوير مصادر رأسمالها البشري الذي يوافر للمنظمة الإمكانات والقدرات المميزة والمتوافقة مع متطلبات البيئة المتغيرة .(عباس،2003 :29)</a:t>
            </a:r>
            <a:endParaRPr lang="en-US" sz="1400" dirty="0">
              <a:latin typeface="Times New Roman"/>
              <a:ea typeface="Times New Roman"/>
              <a:cs typeface="Times New Roman"/>
            </a:endParaRPr>
          </a:p>
          <a:p>
            <a:pPr marL="342900" marR="0" lvl="0" indent="-342900" algn="justLow" rtl="1">
              <a:lnSpc>
                <a:spcPct val="150000"/>
              </a:lnSpc>
              <a:spcBef>
                <a:spcPts val="0"/>
              </a:spcBef>
              <a:spcAft>
                <a:spcPts val="0"/>
              </a:spcAft>
              <a:buFont typeface="+mj-lt"/>
              <a:buAutoNum type="arabicPeriod" startAt="4"/>
              <a:tabLst>
                <a:tab pos="457200" algn="l"/>
              </a:tabLst>
            </a:pPr>
            <a:r>
              <a:rPr lang="ar-IQ" dirty="0">
                <a:solidFill>
                  <a:srgbClr val="000000"/>
                </a:solidFill>
                <a:latin typeface="Times New Roman"/>
                <a:ea typeface="Times New Roman"/>
                <a:cs typeface="Simplified Arabic"/>
              </a:rPr>
              <a:t>  تبرز أهمية إدارة الموارد البشرية من خلال دور العاملين في إنجاز العمليات الإنتاجية وتنفيذ الاستراتيجية المخطط لها . ومساهمتهم في عمليات البيع وخدمة الزبون ودعم جهود البحث والتطوير الخاصة بالمنتجات وعمليات المنظمة , وبالتالي فهي تدعم التوجهات المستقبلية في تحقيق أهدافها بعيدة الأجل (</a:t>
            </a:r>
            <a:r>
              <a:rPr lang="en-US" dirty="0">
                <a:solidFill>
                  <a:srgbClr val="000000"/>
                </a:solidFill>
                <a:latin typeface="Times New Roman"/>
                <a:ea typeface="Times New Roman"/>
                <a:cs typeface="Simplified Arabic"/>
              </a:rPr>
              <a:t>Templeton, 2000: 132</a:t>
            </a:r>
            <a:r>
              <a:rPr lang="ar-IQ" dirty="0">
                <a:solidFill>
                  <a:srgbClr val="000000"/>
                </a:solidFill>
                <a:latin typeface="Times New Roman"/>
                <a:ea typeface="Times New Roman"/>
                <a:cs typeface="Simplified Arabic"/>
              </a:rPr>
              <a:t>).</a:t>
            </a:r>
            <a:endParaRPr lang="en-US" sz="1400" dirty="0">
              <a:latin typeface="Times New Roman"/>
              <a:ea typeface="Times New Roman"/>
              <a:cs typeface="Times New Roman"/>
            </a:endParaRPr>
          </a:p>
          <a:p>
            <a:pPr marL="342900" marR="0" lvl="0" indent="-342900" algn="justLow" rtl="1">
              <a:lnSpc>
                <a:spcPct val="150000"/>
              </a:lnSpc>
              <a:spcBef>
                <a:spcPts val="0"/>
              </a:spcBef>
              <a:spcAft>
                <a:spcPts val="0"/>
              </a:spcAft>
              <a:buFont typeface="+mj-lt"/>
              <a:buAutoNum type="arabicPeriod" startAt="4"/>
              <a:tabLst>
                <a:tab pos="457200" algn="l"/>
              </a:tabLst>
            </a:pPr>
            <a:r>
              <a:rPr lang="ar-IQ" dirty="0">
                <a:solidFill>
                  <a:srgbClr val="000000"/>
                </a:solidFill>
                <a:latin typeface="Times New Roman"/>
                <a:ea typeface="Times New Roman"/>
                <a:cs typeface="Simplified Arabic"/>
              </a:rPr>
              <a:t>وهناك من يؤكد على أن التغيير الكبير والأكثر إثارة للدهشة في دور </a:t>
            </a:r>
            <a:r>
              <a:rPr lang="ar-SA" dirty="0">
                <a:solidFill>
                  <a:srgbClr val="000000"/>
                </a:solidFill>
                <a:latin typeface="Times New Roman"/>
                <a:ea typeface="Times New Roman"/>
                <a:cs typeface="Simplified Arabic"/>
              </a:rPr>
              <a:t>ادارة</a:t>
            </a:r>
            <a:r>
              <a:rPr lang="ar-IQ" dirty="0">
                <a:solidFill>
                  <a:srgbClr val="000000"/>
                </a:solidFill>
                <a:latin typeface="Times New Roman"/>
                <a:ea typeface="Times New Roman"/>
                <a:cs typeface="Simplified Arabic"/>
              </a:rPr>
              <a:t> الموارد البشرية اليوم هو الشراكة المتزايدة في تطوير وتنفيذ الاستراتيجية على مستوى الشركة (</a:t>
            </a:r>
            <a:r>
              <a:rPr lang="en-US" dirty="0">
                <a:solidFill>
                  <a:srgbClr val="000000"/>
                </a:solidFill>
                <a:latin typeface="Times New Roman"/>
                <a:ea typeface="Times New Roman"/>
                <a:cs typeface="Simplified Arabic"/>
              </a:rPr>
              <a:t>Gary </a:t>
            </a:r>
            <a:r>
              <a:rPr lang="en-US" dirty="0" err="1">
                <a:solidFill>
                  <a:srgbClr val="000000"/>
                </a:solidFill>
                <a:latin typeface="Times New Roman"/>
                <a:ea typeface="Times New Roman"/>
                <a:cs typeface="Simplified Arabic"/>
              </a:rPr>
              <a:t>Dessler</a:t>
            </a:r>
            <a:r>
              <a:rPr lang="en-US" dirty="0">
                <a:solidFill>
                  <a:srgbClr val="000000"/>
                </a:solidFill>
                <a:latin typeface="Times New Roman"/>
                <a:ea typeface="Times New Roman"/>
                <a:cs typeface="Simplified Arabic"/>
              </a:rPr>
              <a:t>, 2003: 5</a:t>
            </a:r>
            <a:r>
              <a:rPr lang="ar-IQ" dirty="0">
                <a:solidFill>
                  <a:srgbClr val="000000"/>
                </a:solidFill>
                <a:latin typeface="Times New Roman"/>
                <a:ea typeface="Times New Roman"/>
                <a:cs typeface="Simplified Arabic"/>
              </a:rPr>
              <a:t>).</a:t>
            </a:r>
            <a:endParaRPr lang="en-US" sz="1400" dirty="0">
              <a:effectLst/>
              <a:latin typeface="Times New Roman"/>
              <a:ea typeface="Times New Roman"/>
              <a:cs typeface="Times New Roman"/>
            </a:endParaRPr>
          </a:p>
        </p:txBody>
      </p:sp>
    </p:spTree>
    <p:extLst>
      <p:ext uri="{BB962C8B-B14F-4D97-AF65-F5344CB8AC3E}">
        <p14:creationId xmlns:p14="http://schemas.microsoft.com/office/powerpoint/2010/main" val="64256405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720840"/>
            <a:ext cx="6934200" cy="1938992"/>
          </a:xfrm>
          <a:prstGeom prst="rect">
            <a:avLst/>
          </a:prstGeom>
        </p:spPr>
        <p:txBody>
          <a:bodyPr wrap="square">
            <a:spAutoFit/>
          </a:bodyPr>
          <a:lstStyle/>
          <a:p>
            <a:pPr indent="342900" algn="justLow" rtl="1">
              <a:lnSpc>
                <a:spcPct val="150000"/>
              </a:lnSpc>
            </a:pPr>
            <a:r>
              <a:rPr lang="ar-IQ" sz="2000" dirty="0">
                <a:solidFill>
                  <a:srgbClr val="000000"/>
                </a:solidFill>
                <a:latin typeface="Times New Roman"/>
                <a:ea typeface="Times New Roman"/>
                <a:cs typeface="Simplified Arabic"/>
              </a:rPr>
              <a:t>ويمكن القول أن هناك نوعين من الأدوار تقترن بإدارة الموارد البشرية وهي: </a:t>
            </a:r>
            <a:br>
              <a:rPr lang="ar-IQ" sz="2000" dirty="0">
                <a:solidFill>
                  <a:srgbClr val="000000"/>
                </a:solidFill>
                <a:latin typeface="Times New Roman"/>
                <a:ea typeface="Times New Roman"/>
                <a:cs typeface="Simplified Arabic"/>
              </a:rPr>
            </a:br>
            <a:r>
              <a:rPr lang="ar-IQ" sz="2000" dirty="0">
                <a:solidFill>
                  <a:srgbClr val="000000"/>
                </a:solidFill>
                <a:latin typeface="Times New Roman"/>
                <a:ea typeface="Times New Roman"/>
                <a:cs typeface="Simplified Arabic"/>
              </a:rPr>
              <a:t>(</a:t>
            </a:r>
            <a:r>
              <a:rPr lang="en-US" sz="2000" dirty="0">
                <a:solidFill>
                  <a:srgbClr val="000000"/>
                </a:solidFill>
                <a:latin typeface="Times New Roman"/>
                <a:ea typeface="Times New Roman"/>
                <a:cs typeface="Simplified Arabic"/>
              </a:rPr>
              <a:t>Gary </a:t>
            </a:r>
            <a:r>
              <a:rPr lang="en-US" sz="2000" dirty="0" err="1">
                <a:solidFill>
                  <a:srgbClr val="000000"/>
                </a:solidFill>
                <a:latin typeface="Times New Roman"/>
                <a:ea typeface="Times New Roman"/>
                <a:cs typeface="Simplified Arabic"/>
              </a:rPr>
              <a:t>Dessler</a:t>
            </a:r>
            <a:r>
              <a:rPr lang="en-US" sz="2000" dirty="0">
                <a:solidFill>
                  <a:srgbClr val="000000"/>
                </a:solidFill>
                <a:latin typeface="Times New Roman"/>
                <a:ea typeface="Times New Roman"/>
                <a:cs typeface="Simplified Arabic"/>
              </a:rPr>
              <a:t>, 2003: 3-4</a:t>
            </a:r>
            <a:r>
              <a:rPr lang="ar-IQ" sz="2000" dirty="0">
                <a:solidFill>
                  <a:srgbClr val="000000"/>
                </a:solidFill>
                <a:latin typeface="Times New Roman"/>
                <a:ea typeface="Times New Roman"/>
                <a:cs typeface="Simplified Arabic"/>
              </a:rPr>
              <a:t>) &amp; (</a:t>
            </a:r>
            <a:r>
              <a:rPr lang="en-US" sz="2000" dirty="0">
                <a:solidFill>
                  <a:srgbClr val="000000"/>
                </a:solidFill>
                <a:latin typeface="Times New Roman"/>
                <a:ea typeface="Times New Roman"/>
                <a:cs typeface="Simplified Arabic"/>
              </a:rPr>
              <a:t>Torrington &amp; Hall, 1998: 15</a:t>
            </a:r>
            <a:r>
              <a:rPr lang="ar-IQ" sz="2000" dirty="0">
                <a:solidFill>
                  <a:srgbClr val="000000"/>
                </a:solidFill>
                <a:latin typeface="Times New Roman"/>
                <a:ea typeface="Times New Roman"/>
                <a:cs typeface="Simplified Arabic"/>
              </a:rPr>
              <a:t>)</a:t>
            </a:r>
            <a:endParaRPr lang="en-US" sz="2000" dirty="0">
              <a:latin typeface="Calibri"/>
              <a:ea typeface="Calibri"/>
              <a:cs typeface="Arial"/>
            </a:endParaRPr>
          </a:p>
          <a:p>
            <a:pPr marL="342900" marR="0" lvl="0" indent="-342900" algn="justLow" rtl="1">
              <a:lnSpc>
                <a:spcPct val="150000"/>
              </a:lnSpc>
              <a:spcBef>
                <a:spcPts val="0"/>
              </a:spcBef>
              <a:spcAft>
                <a:spcPts val="0"/>
              </a:spcAft>
              <a:buFont typeface="+mj-lt"/>
              <a:buAutoNum type="arabicPeriod"/>
              <a:tabLst>
                <a:tab pos="457200" algn="l"/>
              </a:tabLst>
            </a:pPr>
            <a:r>
              <a:rPr lang="ar-IQ" sz="2000" dirty="0">
                <a:solidFill>
                  <a:srgbClr val="000000"/>
                </a:solidFill>
                <a:latin typeface="Times New Roman"/>
                <a:ea typeface="Times New Roman"/>
                <a:cs typeface="Simplified Arabic"/>
              </a:rPr>
              <a:t>التركيز العملياتي (</a:t>
            </a:r>
            <a:r>
              <a:rPr lang="ar-IQ" sz="2000" dirty="0">
                <a:solidFill>
                  <a:srgbClr val="000000"/>
                </a:solidFill>
                <a:latin typeface="Calibri"/>
                <a:ea typeface="Times New Roman"/>
                <a:cs typeface="Times New Roman"/>
              </a:rPr>
              <a:t> </a:t>
            </a:r>
            <a:r>
              <a:rPr lang="en-US" sz="2000" dirty="0">
                <a:solidFill>
                  <a:srgbClr val="000000"/>
                </a:solidFill>
                <a:latin typeface="Times New Roman"/>
                <a:ea typeface="Times New Roman"/>
                <a:cs typeface="Simplified Arabic"/>
              </a:rPr>
              <a:t>Operational focus</a:t>
            </a:r>
            <a:r>
              <a:rPr lang="ar-IQ" sz="2000" dirty="0">
                <a:solidFill>
                  <a:srgbClr val="000000"/>
                </a:solidFill>
                <a:latin typeface="Times New Roman"/>
                <a:ea typeface="Times New Roman"/>
                <a:cs typeface="Simplified Arabic"/>
              </a:rPr>
              <a:t>) دور تشغيلي.</a:t>
            </a:r>
            <a:endParaRPr lang="en-US" sz="2000" dirty="0">
              <a:latin typeface="Calibri"/>
              <a:ea typeface="Calibri"/>
              <a:cs typeface="Times New Roman"/>
            </a:endParaRPr>
          </a:p>
          <a:p>
            <a:pPr marL="342900" marR="0" lvl="0" indent="-342900" algn="justLow" rtl="1">
              <a:lnSpc>
                <a:spcPct val="150000"/>
              </a:lnSpc>
              <a:spcBef>
                <a:spcPts val="0"/>
              </a:spcBef>
              <a:spcAft>
                <a:spcPts val="0"/>
              </a:spcAft>
              <a:buFont typeface="+mj-lt"/>
              <a:buAutoNum type="arabicPeriod"/>
              <a:tabLst>
                <a:tab pos="457200" algn="l"/>
              </a:tabLst>
            </a:pPr>
            <a:r>
              <a:rPr lang="ar-IQ" sz="2000" dirty="0">
                <a:solidFill>
                  <a:srgbClr val="000000"/>
                </a:solidFill>
                <a:latin typeface="Times New Roman"/>
                <a:ea typeface="Times New Roman"/>
                <a:cs typeface="Simplified Arabic"/>
              </a:rPr>
              <a:t>التركيز الاستراتيجي (</a:t>
            </a:r>
            <a:r>
              <a:rPr lang="en-US" sz="2000" dirty="0">
                <a:solidFill>
                  <a:srgbClr val="000000"/>
                </a:solidFill>
                <a:latin typeface="Times New Roman"/>
                <a:ea typeface="Times New Roman"/>
                <a:cs typeface="Simplified Arabic"/>
              </a:rPr>
              <a:t>Strategic focus</a:t>
            </a:r>
            <a:r>
              <a:rPr lang="ar-IQ" sz="2000" dirty="0">
                <a:solidFill>
                  <a:srgbClr val="000000"/>
                </a:solidFill>
                <a:latin typeface="Times New Roman"/>
                <a:ea typeface="Times New Roman"/>
                <a:cs typeface="Simplified Arabic"/>
              </a:rPr>
              <a:t>) دور استراتيجي.</a:t>
            </a:r>
            <a:endParaRPr lang="en-US" sz="2000" dirty="0">
              <a:effectLst/>
              <a:latin typeface="Calibri"/>
              <a:ea typeface="Calibri"/>
              <a:cs typeface="Times New Roman"/>
            </a:endParaRPr>
          </a:p>
        </p:txBody>
      </p:sp>
    </p:spTree>
    <p:extLst>
      <p:ext uri="{BB962C8B-B14F-4D97-AF65-F5344CB8AC3E}">
        <p14:creationId xmlns:p14="http://schemas.microsoft.com/office/powerpoint/2010/main" val="39052214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938</Words>
  <Application>Microsoft Office PowerPoint</Application>
  <PresentationFormat>On-screen Show (4:3)</PresentationFormat>
  <Paragraphs>35</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Concourse</vt:lpstr>
      <vt:lpstr>Microsoft Word Document</vt:lpstr>
      <vt:lpstr>ادارة الموارد البشرية - المرحلة الثانية   كلية الادارة والاقتصاد – جامعة بغداد   المحاضرة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الثالثة</dc:title>
  <dc:creator>lenovo</dc:creator>
  <cp:lastModifiedBy>lenovo</cp:lastModifiedBy>
  <cp:revision>2</cp:revision>
  <dcterms:created xsi:type="dcterms:W3CDTF">2006-08-16T00:00:00Z</dcterms:created>
  <dcterms:modified xsi:type="dcterms:W3CDTF">2018-12-01T06:02:12Z</dcterms:modified>
</cp:coreProperties>
</file>